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41" r:id="rId2"/>
    <p:sldId id="505" r:id="rId3"/>
    <p:sldId id="546" r:id="rId4"/>
    <p:sldId id="522" r:id="rId5"/>
    <p:sldId id="523" r:id="rId6"/>
    <p:sldId id="525" r:id="rId7"/>
    <p:sldId id="526" r:id="rId8"/>
    <p:sldId id="548" r:id="rId9"/>
    <p:sldId id="527" r:id="rId10"/>
    <p:sldId id="528" r:id="rId11"/>
    <p:sldId id="529" r:id="rId12"/>
    <p:sldId id="530" r:id="rId13"/>
    <p:sldId id="531" r:id="rId14"/>
    <p:sldId id="532"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9" r:id="rId28"/>
  </p:sldIdLst>
  <p:sldSz cx="12192000" cy="6858000"/>
  <p:notesSz cx="6858000" cy="9144000"/>
  <p:defaultTextStyle>
    <a:defPPr>
      <a:defRPr lang="en-US"/>
    </a:defPPr>
    <a:lvl1pPr marL="0" algn="l" defTabSz="609509" rtl="0" eaLnBrk="1" latinLnBrk="0" hangingPunct="1">
      <a:defRPr sz="2400" kern="1200">
        <a:solidFill>
          <a:schemeClr val="tx1"/>
        </a:solidFill>
        <a:latin typeface="+mn-lt"/>
        <a:ea typeface="+mn-ea"/>
        <a:cs typeface="+mn-cs"/>
      </a:defRPr>
    </a:lvl1pPr>
    <a:lvl2pPr marL="609509" algn="l" defTabSz="609509" rtl="0" eaLnBrk="1" latinLnBrk="0" hangingPunct="1">
      <a:defRPr sz="2400" kern="1200">
        <a:solidFill>
          <a:schemeClr val="tx1"/>
        </a:solidFill>
        <a:latin typeface="+mn-lt"/>
        <a:ea typeface="+mn-ea"/>
        <a:cs typeface="+mn-cs"/>
      </a:defRPr>
    </a:lvl2pPr>
    <a:lvl3pPr marL="1219017" algn="l" defTabSz="609509" rtl="0" eaLnBrk="1" latinLnBrk="0" hangingPunct="1">
      <a:defRPr sz="2400" kern="1200">
        <a:solidFill>
          <a:schemeClr val="tx1"/>
        </a:solidFill>
        <a:latin typeface="+mn-lt"/>
        <a:ea typeface="+mn-ea"/>
        <a:cs typeface="+mn-cs"/>
      </a:defRPr>
    </a:lvl3pPr>
    <a:lvl4pPr marL="1828526" algn="l" defTabSz="609509" rtl="0" eaLnBrk="1" latinLnBrk="0" hangingPunct="1">
      <a:defRPr sz="2400" kern="1200">
        <a:solidFill>
          <a:schemeClr val="tx1"/>
        </a:solidFill>
        <a:latin typeface="+mn-lt"/>
        <a:ea typeface="+mn-ea"/>
        <a:cs typeface="+mn-cs"/>
      </a:defRPr>
    </a:lvl4pPr>
    <a:lvl5pPr marL="2438034" algn="l" defTabSz="609509" rtl="0" eaLnBrk="1" latinLnBrk="0" hangingPunct="1">
      <a:defRPr sz="2400" kern="1200">
        <a:solidFill>
          <a:schemeClr val="tx1"/>
        </a:solidFill>
        <a:latin typeface="+mn-lt"/>
        <a:ea typeface="+mn-ea"/>
        <a:cs typeface="+mn-cs"/>
      </a:defRPr>
    </a:lvl5pPr>
    <a:lvl6pPr marL="3047543" algn="l" defTabSz="609509" rtl="0" eaLnBrk="1" latinLnBrk="0" hangingPunct="1">
      <a:defRPr sz="2400" kern="1200">
        <a:solidFill>
          <a:schemeClr val="tx1"/>
        </a:solidFill>
        <a:latin typeface="+mn-lt"/>
        <a:ea typeface="+mn-ea"/>
        <a:cs typeface="+mn-cs"/>
      </a:defRPr>
    </a:lvl6pPr>
    <a:lvl7pPr marL="3657051" algn="l" defTabSz="609509" rtl="0" eaLnBrk="1" latinLnBrk="0" hangingPunct="1">
      <a:defRPr sz="2400" kern="1200">
        <a:solidFill>
          <a:schemeClr val="tx1"/>
        </a:solidFill>
        <a:latin typeface="+mn-lt"/>
        <a:ea typeface="+mn-ea"/>
        <a:cs typeface="+mn-cs"/>
      </a:defRPr>
    </a:lvl7pPr>
    <a:lvl8pPr marL="4266560" algn="l" defTabSz="609509" rtl="0" eaLnBrk="1" latinLnBrk="0" hangingPunct="1">
      <a:defRPr sz="2400" kern="1200">
        <a:solidFill>
          <a:schemeClr val="tx1"/>
        </a:solidFill>
        <a:latin typeface="+mn-lt"/>
        <a:ea typeface="+mn-ea"/>
        <a:cs typeface="+mn-cs"/>
      </a:defRPr>
    </a:lvl8pPr>
    <a:lvl9pPr marL="4876069" algn="l" defTabSz="60950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A2A"/>
    <a:srgbClr val="F8BF4D"/>
    <a:srgbClr val="1BAAAA"/>
    <a:srgbClr val="DBDBDB"/>
    <a:srgbClr val="147F7F"/>
    <a:srgbClr val="3A526D"/>
    <a:srgbClr val="595959"/>
    <a:srgbClr val="F95648"/>
    <a:srgbClr val="7CB554"/>
    <a:srgbClr val="4D6D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2" autoAdjust="0"/>
    <p:restoredTop sz="95872" autoAdjust="0"/>
  </p:normalViewPr>
  <p:slideViewPr>
    <p:cSldViewPr snapToObjects="1" showGuides="1">
      <p:cViewPr varScale="1">
        <p:scale>
          <a:sx n="65" d="100"/>
          <a:sy n="65" d="100"/>
        </p:scale>
        <p:origin x="72" y="100"/>
      </p:cViewPr>
      <p:guideLst>
        <p:guide orient="horz" pos="4224"/>
        <p:guide pos="3840"/>
      </p:guideLst>
    </p:cSldViewPr>
  </p:slideViewPr>
  <p:notesTextViewPr>
    <p:cViewPr>
      <p:scale>
        <a:sx n="100" d="100"/>
        <a:sy n="100" d="100"/>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3075C-9EF9-6043-96C9-74ABC195542A}" type="doc">
      <dgm:prSet loTypeId="urn:microsoft.com/office/officeart/2005/8/layout/matrix1" loCatId="" qsTypeId="urn:microsoft.com/office/officeart/2005/8/quickstyle/simple4" qsCatId="simple" csTypeId="urn:microsoft.com/office/officeart/2005/8/colors/colorful1" csCatId="colorful" phldr="1"/>
      <dgm:spPr/>
      <dgm:t>
        <a:bodyPr/>
        <a:lstStyle/>
        <a:p>
          <a:endParaRPr lang="en-US"/>
        </a:p>
      </dgm:t>
    </dgm:pt>
    <dgm:pt modelId="{C4DBDC07-3860-6449-942D-6EAA4C052610}">
      <dgm:prSet phldrT="[Text]"/>
      <dgm:spPr/>
      <dgm:t>
        <a:bodyPr/>
        <a:lstStyle/>
        <a:p>
          <a:r>
            <a:rPr lang="en-US" b="1" dirty="0">
              <a:latin typeface="Arial" panose="020B0604020202020204" pitchFamily="34" charset="0"/>
              <a:cs typeface="Arial" panose="020B0604020202020204" pitchFamily="34" charset="0"/>
            </a:rPr>
            <a:t>Career Success</a:t>
          </a:r>
        </a:p>
      </dgm:t>
    </dgm:pt>
    <dgm:pt modelId="{DD954D6B-2257-EB48-B997-C5FD9ED6A141}" type="parTrans" cxnId="{343578AC-0936-8B40-8266-8F584CF43B61}">
      <dgm:prSet/>
      <dgm:spPr/>
      <dgm:t>
        <a:bodyPr/>
        <a:lstStyle/>
        <a:p>
          <a:endParaRPr lang="en-US"/>
        </a:p>
      </dgm:t>
    </dgm:pt>
    <dgm:pt modelId="{28251D93-68B0-BB44-A8E0-8C6F64DCE4E1}" type="sibTrans" cxnId="{343578AC-0936-8B40-8266-8F584CF43B61}">
      <dgm:prSet/>
      <dgm:spPr/>
      <dgm:t>
        <a:bodyPr/>
        <a:lstStyle/>
        <a:p>
          <a:endParaRPr lang="en-US"/>
        </a:p>
      </dgm:t>
    </dgm:pt>
    <dgm:pt modelId="{56EDC0E3-AFAC-6A47-980E-EF180F546FF8}">
      <dgm:prSet phldrT="[Text]"/>
      <dgm:spPr/>
      <dgm:t>
        <a:bodyPr/>
        <a:lstStyle/>
        <a:p>
          <a:r>
            <a:rPr lang="en-US" dirty="0">
              <a:latin typeface="Arial" panose="020B0604020202020204" pitchFamily="34" charset="0"/>
              <a:cs typeface="Arial" panose="020B0604020202020204" pitchFamily="34" charset="0"/>
            </a:rPr>
            <a:t>Human Capital</a:t>
          </a:r>
        </a:p>
      </dgm:t>
    </dgm:pt>
    <dgm:pt modelId="{2B10772A-4452-5D4A-B79B-C0058A49EC30}" type="parTrans" cxnId="{07E9FF2C-E3E2-5242-A0BA-80834C43151B}">
      <dgm:prSet/>
      <dgm:spPr/>
      <dgm:t>
        <a:bodyPr/>
        <a:lstStyle/>
        <a:p>
          <a:endParaRPr lang="en-US"/>
        </a:p>
      </dgm:t>
    </dgm:pt>
    <dgm:pt modelId="{856AF9D1-2417-EE44-9FEF-839E6E1AF049}" type="sibTrans" cxnId="{07E9FF2C-E3E2-5242-A0BA-80834C43151B}">
      <dgm:prSet/>
      <dgm:spPr/>
      <dgm:t>
        <a:bodyPr/>
        <a:lstStyle/>
        <a:p>
          <a:endParaRPr lang="en-US"/>
        </a:p>
      </dgm:t>
    </dgm:pt>
    <dgm:pt modelId="{88142B80-754F-3649-AC70-C5D1675D967B}">
      <dgm:prSet phldrT="[Text]"/>
      <dgm:spPr/>
      <dgm:t>
        <a:bodyPr/>
        <a:lstStyle/>
        <a:p>
          <a:r>
            <a:rPr lang="en-US" dirty="0">
              <a:latin typeface="Arial" panose="020B0604020202020204" pitchFamily="34" charset="0"/>
              <a:cs typeface="Arial" panose="020B0604020202020204" pitchFamily="34" charset="0"/>
            </a:rPr>
            <a:t>Social Capital</a:t>
          </a:r>
        </a:p>
      </dgm:t>
    </dgm:pt>
    <dgm:pt modelId="{7A5514B7-1282-964F-B676-D17BDFA6DB10}" type="parTrans" cxnId="{3E495227-30D5-ED49-BCB4-7FDFF7E2FC82}">
      <dgm:prSet/>
      <dgm:spPr/>
      <dgm:t>
        <a:bodyPr/>
        <a:lstStyle/>
        <a:p>
          <a:endParaRPr lang="en-US"/>
        </a:p>
      </dgm:t>
    </dgm:pt>
    <dgm:pt modelId="{93247344-A312-8B4A-8D77-D4C65CCE8FE2}" type="sibTrans" cxnId="{3E495227-30D5-ED49-BCB4-7FDFF7E2FC82}">
      <dgm:prSet/>
      <dgm:spPr/>
      <dgm:t>
        <a:bodyPr/>
        <a:lstStyle/>
        <a:p>
          <a:endParaRPr lang="en-US"/>
        </a:p>
      </dgm:t>
    </dgm:pt>
    <dgm:pt modelId="{5A4F6FF0-5133-6148-82AB-8F8402CB4594}">
      <dgm:prSet phldrT="[Text]"/>
      <dgm:spPr/>
      <dgm:t>
        <a:bodyPr/>
        <a:lstStyle/>
        <a:p>
          <a:r>
            <a:rPr lang="en-US" dirty="0">
              <a:latin typeface="Arial" panose="020B0604020202020204" pitchFamily="34" charset="0"/>
              <a:cs typeface="Arial" panose="020B0604020202020204" pitchFamily="34" charset="0"/>
            </a:rPr>
            <a:t>Financial Capital</a:t>
          </a:r>
        </a:p>
      </dgm:t>
    </dgm:pt>
    <dgm:pt modelId="{22F8F3A0-282C-EA46-9CDA-C67A5ADF0495}" type="parTrans" cxnId="{2EBCF1E4-A9C6-3B4D-815C-A29B4F3EAC02}">
      <dgm:prSet/>
      <dgm:spPr/>
      <dgm:t>
        <a:bodyPr/>
        <a:lstStyle/>
        <a:p>
          <a:endParaRPr lang="en-US"/>
        </a:p>
      </dgm:t>
    </dgm:pt>
    <dgm:pt modelId="{59886D7F-14B6-A14E-8C73-C6CBFB4417CA}" type="sibTrans" cxnId="{2EBCF1E4-A9C6-3B4D-815C-A29B4F3EAC02}">
      <dgm:prSet/>
      <dgm:spPr/>
      <dgm:t>
        <a:bodyPr/>
        <a:lstStyle/>
        <a:p>
          <a:endParaRPr lang="en-US"/>
        </a:p>
      </dgm:t>
    </dgm:pt>
    <dgm:pt modelId="{60E1ABA1-F94E-AF46-93AE-18F089962EAA}">
      <dgm:prSet phldrT="[Text]"/>
      <dgm:spPr/>
      <dgm:t>
        <a:bodyPr/>
        <a:lstStyle/>
        <a:p>
          <a:r>
            <a:rPr lang="en-US" dirty="0">
              <a:latin typeface="Arial" panose="020B0604020202020204" pitchFamily="34" charset="0"/>
              <a:cs typeface="Arial" panose="020B0604020202020204" pitchFamily="34" charset="0"/>
            </a:rPr>
            <a:t>Psychological Capital</a:t>
          </a:r>
        </a:p>
      </dgm:t>
    </dgm:pt>
    <dgm:pt modelId="{E1298520-5E8A-FF49-BE23-14195ABD8F31}" type="parTrans" cxnId="{3550C9B8-42D5-F040-AE48-C3E0AEED1C6C}">
      <dgm:prSet/>
      <dgm:spPr/>
      <dgm:t>
        <a:bodyPr/>
        <a:lstStyle/>
        <a:p>
          <a:endParaRPr lang="en-US"/>
        </a:p>
      </dgm:t>
    </dgm:pt>
    <dgm:pt modelId="{E7D8F64A-32FA-7943-BD5B-5650FEFE30D4}" type="sibTrans" cxnId="{3550C9B8-42D5-F040-AE48-C3E0AEED1C6C}">
      <dgm:prSet/>
      <dgm:spPr/>
      <dgm:t>
        <a:bodyPr/>
        <a:lstStyle/>
        <a:p>
          <a:endParaRPr lang="en-US"/>
        </a:p>
      </dgm:t>
    </dgm:pt>
    <dgm:pt modelId="{CF56E56A-1B8A-8D42-82C3-F818A96517E8}" type="pres">
      <dgm:prSet presAssocID="{CC53075C-9EF9-6043-96C9-74ABC195542A}" presName="diagram" presStyleCnt="0">
        <dgm:presLayoutVars>
          <dgm:chMax val="1"/>
          <dgm:dir/>
          <dgm:animLvl val="ctr"/>
          <dgm:resizeHandles val="exact"/>
        </dgm:presLayoutVars>
      </dgm:prSet>
      <dgm:spPr/>
    </dgm:pt>
    <dgm:pt modelId="{B8391ECF-A980-B94B-B591-FCEB6B22FD1C}" type="pres">
      <dgm:prSet presAssocID="{CC53075C-9EF9-6043-96C9-74ABC195542A}" presName="matrix" presStyleCnt="0"/>
      <dgm:spPr/>
    </dgm:pt>
    <dgm:pt modelId="{DDCB764F-9346-A84B-BB97-F34036F8BD1E}" type="pres">
      <dgm:prSet presAssocID="{CC53075C-9EF9-6043-96C9-74ABC195542A}" presName="tile1" presStyleLbl="node1" presStyleIdx="0" presStyleCnt="4"/>
      <dgm:spPr/>
    </dgm:pt>
    <dgm:pt modelId="{CD305BBD-B139-7946-B550-91EE090A1C12}" type="pres">
      <dgm:prSet presAssocID="{CC53075C-9EF9-6043-96C9-74ABC195542A}" presName="tile1text" presStyleLbl="node1" presStyleIdx="0" presStyleCnt="4">
        <dgm:presLayoutVars>
          <dgm:chMax val="0"/>
          <dgm:chPref val="0"/>
          <dgm:bulletEnabled val="1"/>
        </dgm:presLayoutVars>
      </dgm:prSet>
      <dgm:spPr/>
    </dgm:pt>
    <dgm:pt modelId="{273EE66E-BAE0-974E-ABAC-B7BCF4821ADC}" type="pres">
      <dgm:prSet presAssocID="{CC53075C-9EF9-6043-96C9-74ABC195542A}" presName="tile2" presStyleLbl="node1" presStyleIdx="1" presStyleCnt="4" custLinFactNeighborX="45984" custLinFactNeighborY="-33789"/>
      <dgm:spPr/>
    </dgm:pt>
    <dgm:pt modelId="{72C7082C-B878-834B-8324-384D94035456}" type="pres">
      <dgm:prSet presAssocID="{CC53075C-9EF9-6043-96C9-74ABC195542A}" presName="tile2text" presStyleLbl="node1" presStyleIdx="1" presStyleCnt="4">
        <dgm:presLayoutVars>
          <dgm:chMax val="0"/>
          <dgm:chPref val="0"/>
          <dgm:bulletEnabled val="1"/>
        </dgm:presLayoutVars>
      </dgm:prSet>
      <dgm:spPr/>
    </dgm:pt>
    <dgm:pt modelId="{85A00ADE-2E37-374C-9201-46432EC58388}" type="pres">
      <dgm:prSet presAssocID="{CC53075C-9EF9-6043-96C9-74ABC195542A}" presName="tile3" presStyleLbl="node1" presStyleIdx="2" presStyleCnt="4"/>
      <dgm:spPr/>
    </dgm:pt>
    <dgm:pt modelId="{2A545ED0-ED2B-9B4A-B802-20E4992B7D46}" type="pres">
      <dgm:prSet presAssocID="{CC53075C-9EF9-6043-96C9-74ABC195542A}" presName="tile3text" presStyleLbl="node1" presStyleIdx="2" presStyleCnt="4">
        <dgm:presLayoutVars>
          <dgm:chMax val="0"/>
          <dgm:chPref val="0"/>
          <dgm:bulletEnabled val="1"/>
        </dgm:presLayoutVars>
      </dgm:prSet>
      <dgm:spPr/>
    </dgm:pt>
    <dgm:pt modelId="{9C326243-4D83-4C45-9B44-E2EE66EE4C72}" type="pres">
      <dgm:prSet presAssocID="{CC53075C-9EF9-6043-96C9-74ABC195542A}" presName="tile4" presStyleLbl="node1" presStyleIdx="3" presStyleCnt="4"/>
      <dgm:spPr/>
    </dgm:pt>
    <dgm:pt modelId="{48BF1872-42FC-8541-B03F-F7520EEEE41F}" type="pres">
      <dgm:prSet presAssocID="{CC53075C-9EF9-6043-96C9-74ABC195542A}" presName="tile4text" presStyleLbl="node1" presStyleIdx="3" presStyleCnt="4">
        <dgm:presLayoutVars>
          <dgm:chMax val="0"/>
          <dgm:chPref val="0"/>
          <dgm:bulletEnabled val="1"/>
        </dgm:presLayoutVars>
      </dgm:prSet>
      <dgm:spPr/>
    </dgm:pt>
    <dgm:pt modelId="{77AD54CD-9D48-2945-AF73-322664E2419E}" type="pres">
      <dgm:prSet presAssocID="{CC53075C-9EF9-6043-96C9-74ABC195542A}" presName="centerTile" presStyleLbl="fgShp" presStyleIdx="0" presStyleCnt="1">
        <dgm:presLayoutVars>
          <dgm:chMax val="0"/>
          <dgm:chPref val="0"/>
        </dgm:presLayoutVars>
      </dgm:prSet>
      <dgm:spPr/>
    </dgm:pt>
  </dgm:ptLst>
  <dgm:cxnLst>
    <dgm:cxn modelId="{AEB08F07-88DB-470A-B27F-71F1B3F4C03E}" type="presOf" srcId="{C4DBDC07-3860-6449-942D-6EAA4C052610}" destId="{77AD54CD-9D48-2945-AF73-322664E2419E}" srcOrd="0" destOrd="0" presId="urn:microsoft.com/office/officeart/2005/8/layout/matrix1"/>
    <dgm:cxn modelId="{7C4DF611-2FA3-4594-B7AD-254EE318389C}" type="presOf" srcId="{88142B80-754F-3649-AC70-C5D1675D967B}" destId="{72C7082C-B878-834B-8324-384D94035456}" srcOrd="1" destOrd="0" presId="urn:microsoft.com/office/officeart/2005/8/layout/matrix1"/>
    <dgm:cxn modelId="{3E495227-30D5-ED49-BCB4-7FDFF7E2FC82}" srcId="{C4DBDC07-3860-6449-942D-6EAA4C052610}" destId="{88142B80-754F-3649-AC70-C5D1675D967B}" srcOrd="1" destOrd="0" parTransId="{7A5514B7-1282-964F-B676-D17BDFA6DB10}" sibTransId="{93247344-A312-8B4A-8D77-D4C65CCE8FE2}"/>
    <dgm:cxn modelId="{07E9FF2C-E3E2-5242-A0BA-80834C43151B}" srcId="{C4DBDC07-3860-6449-942D-6EAA4C052610}" destId="{56EDC0E3-AFAC-6A47-980E-EF180F546FF8}" srcOrd="0" destOrd="0" parTransId="{2B10772A-4452-5D4A-B79B-C0058A49EC30}" sibTransId="{856AF9D1-2417-EE44-9FEF-839E6E1AF049}"/>
    <dgm:cxn modelId="{BE709231-8A9E-4904-8A17-91EF99D82FD5}" type="presOf" srcId="{60E1ABA1-F94E-AF46-93AE-18F089962EAA}" destId="{48BF1872-42FC-8541-B03F-F7520EEEE41F}" srcOrd="1" destOrd="0" presId="urn:microsoft.com/office/officeart/2005/8/layout/matrix1"/>
    <dgm:cxn modelId="{F5C7875B-6049-43E5-8CFF-1F0E2BF09269}" type="presOf" srcId="{5A4F6FF0-5133-6148-82AB-8F8402CB4594}" destId="{85A00ADE-2E37-374C-9201-46432EC58388}" srcOrd="0" destOrd="0" presId="urn:microsoft.com/office/officeart/2005/8/layout/matrix1"/>
    <dgm:cxn modelId="{06F02263-FFB1-4341-AE26-894A5B6F4830}" type="presOf" srcId="{5A4F6FF0-5133-6148-82AB-8F8402CB4594}" destId="{2A545ED0-ED2B-9B4A-B802-20E4992B7D46}" srcOrd="1" destOrd="0" presId="urn:microsoft.com/office/officeart/2005/8/layout/matrix1"/>
    <dgm:cxn modelId="{9CD59665-80FC-4001-B42E-E54F28667503}" type="presOf" srcId="{CC53075C-9EF9-6043-96C9-74ABC195542A}" destId="{CF56E56A-1B8A-8D42-82C3-F818A96517E8}" srcOrd="0" destOrd="0" presId="urn:microsoft.com/office/officeart/2005/8/layout/matrix1"/>
    <dgm:cxn modelId="{1850CD48-9D75-4948-BB8C-E7021499D010}" type="presOf" srcId="{56EDC0E3-AFAC-6A47-980E-EF180F546FF8}" destId="{CD305BBD-B139-7946-B550-91EE090A1C12}" srcOrd="1" destOrd="0" presId="urn:microsoft.com/office/officeart/2005/8/layout/matrix1"/>
    <dgm:cxn modelId="{B092F453-8761-4C2C-AC1A-A3E3E9481165}" type="presOf" srcId="{56EDC0E3-AFAC-6A47-980E-EF180F546FF8}" destId="{DDCB764F-9346-A84B-BB97-F34036F8BD1E}" srcOrd="0" destOrd="0" presId="urn:microsoft.com/office/officeart/2005/8/layout/matrix1"/>
    <dgm:cxn modelId="{6B2F7377-C674-401D-83AB-A7D4AA4A240A}" type="presOf" srcId="{60E1ABA1-F94E-AF46-93AE-18F089962EAA}" destId="{9C326243-4D83-4C45-9B44-E2EE66EE4C72}" srcOrd="0" destOrd="0" presId="urn:microsoft.com/office/officeart/2005/8/layout/matrix1"/>
    <dgm:cxn modelId="{B42DF17F-3D69-4B98-A693-0860F2ECC8A8}" type="presOf" srcId="{88142B80-754F-3649-AC70-C5D1675D967B}" destId="{273EE66E-BAE0-974E-ABAC-B7BCF4821ADC}" srcOrd="0" destOrd="0" presId="urn:microsoft.com/office/officeart/2005/8/layout/matrix1"/>
    <dgm:cxn modelId="{343578AC-0936-8B40-8266-8F584CF43B61}" srcId="{CC53075C-9EF9-6043-96C9-74ABC195542A}" destId="{C4DBDC07-3860-6449-942D-6EAA4C052610}" srcOrd="0" destOrd="0" parTransId="{DD954D6B-2257-EB48-B997-C5FD9ED6A141}" sibTransId="{28251D93-68B0-BB44-A8E0-8C6F64DCE4E1}"/>
    <dgm:cxn modelId="{3550C9B8-42D5-F040-AE48-C3E0AEED1C6C}" srcId="{C4DBDC07-3860-6449-942D-6EAA4C052610}" destId="{60E1ABA1-F94E-AF46-93AE-18F089962EAA}" srcOrd="3" destOrd="0" parTransId="{E1298520-5E8A-FF49-BE23-14195ABD8F31}" sibTransId="{E7D8F64A-32FA-7943-BD5B-5650FEFE30D4}"/>
    <dgm:cxn modelId="{2EBCF1E4-A9C6-3B4D-815C-A29B4F3EAC02}" srcId="{C4DBDC07-3860-6449-942D-6EAA4C052610}" destId="{5A4F6FF0-5133-6148-82AB-8F8402CB4594}" srcOrd="2" destOrd="0" parTransId="{22F8F3A0-282C-EA46-9CDA-C67A5ADF0495}" sibTransId="{59886D7F-14B6-A14E-8C73-C6CBFB4417CA}"/>
    <dgm:cxn modelId="{0C4058C5-A347-483D-BEB3-3CB7CD4C7E65}" type="presParOf" srcId="{CF56E56A-1B8A-8D42-82C3-F818A96517E8}" destId="{B8391ECF-A980-B94B-B591-FCEB6B22FD1C}" srcOrd="0" destOrd="0" presId="urn:microsoft.com/office/officeart/2005/8/layout/matrix1"/>
    <dgm:cxn modelId="{9FC1DFE2-E9A3-4372-91B9-430A8951BE06}" type="presParOf" srcId="{B8391ECF-A980-B94B-B591-FCEB6B22FD1C}" destId="{DDCB764F-9346-A84B-BB97-F34036F8BD1E}" srcOrd="0" destOrd="0" presId="urn:microsoft.com/office/officeart/2005/8/layout/matrix1"/>
    <dgm:cxn modelId="{7659EE0B-34F3-4943-AA84-B2FFB7B21CE9}" type="presParOf" srcId="{B8391ECF-A980-B94B-B591-FCEB6B22FD1C}" destId="{CD305BBD-B139-7946-B550-91EE090A1C12}" srcOrd="1" destOrd="0" presId="urn:microsoft.com/office/officeart/2005/8/layout/matrix1"/>
    <dgm:cxn modelId="{7D3A2E89-0166-4501-B540-FCD73E5B0428}" type="presParOf" srcId="{B8391ECF-A980-B94B-B591-FCEB6B22FD1C}" destId="{273EE66E-BAE0-974E-ABAC-B7BCF4821ADC}" srcOrd="2" destOrd="0" presId="urn:microsoft.com/office/officeart/2005/8/layout/matrix1"/>
    <dgm:cxn modelId="{6BA53D45-6C74-4783-BDCC-A185D83AAE64}" type="presParOf" srcId="{B8391ECF-A980-B94B-B591-FCEB6B22FD1C}" destId="{72C7082C-B878-834B-8324-384D94035456}" srcOrd="3" destOrd="0" presId="urn:microsoft.com/office/officeart/2005/8/layout/matrix1"/>
    <dgm:cxn modelId="{5B5285ED-8B63-4AEC-8590-843CE7B668B9}" type="presParOf" srcId="{B8391ECF-A980-B94B-B591-FCEB6B22FD1C}" destId="{85A00ADE-2E37-374C-9201-46432EC58388}" srcOrd="4" destOrd="0" presId="urn:microsoft.com/office/officeart/2005/8/layout/matrix1"/>
    <dgm:cxn modelId="{90B03EBB-860A-4AA4-99D2-D4D7C4602883}" type="presParOf" srcId="{B8391ECF-A980-B94B-B591-FCEB6B22FD1C}" destId="{2A545ED0-ED2B-9B4A-B802-20E4992B7D46}" srcOrd="5" destOrd="0" presId="urn:microsoft.com/office/officeart/2005/8/layout/matrix1"/>
    <dgm:cxn modelId="{A270FD5E-ECE3-49AA-8FC3-F5456852C87C}" type="presParOf" srcId="{B8391ECF-A980-B94B-B591-FCEB6B22FD1C}" destId="{9C326243-4D83-4C45-9B44-E2EE66EE4C72}" srcOrd="6" destOrd="0" presId="urn:microsoft.com/office/officeart/2005/8/layout/matrix1"/>
    <dgm:cxn modelId="{2EBD17EA-0636-44D9-84E0-BFEC18FEAD38}" type="presParOf" srcId="{B8391ECF-A980-B94B-B591-FCEB6B22FD1C}" destId="{48BF1872-42FC-8541-B03F-F7520EEEE41F}" srcOrd="7" destOrd="0" presId="urn:microsoft.com/office/officeart/2005/8/layout/matrix1"/>
    <dgm:cxn modelId="{D8554796-B83B-46C9-AE38-32AB171A1CB4}" type="presParOf" srcId="{CF56E56A-1B8A-8D42-82C3-F818A96517E8}" destId="{77AD54CD-9D48-2945-AF73-322664E2419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B764F-9346-A84B-BB97-F34036F8BD1E}">
      <dsp:nvSpPr>
        <dsp:cNvPr id="0" name=""/>
        <dsp:cNvSpPr/>
      </dsp:nvSpPr>
      <dsp:spPr>
        <a:xfrm rot="16200000">
          <a:off x="1665684" y="-1665684"/>
          <a:ext cx="1926431" cy="5257800"/>
        </a:xfrm>
        <a:prstGeom prst="round1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Human Capital</a:t>
          </a:r>
        </a:p>
      </dsp:txBody>
      <dsp:txXfrm rot="5400000">
        <a:off x="0" y="0"/>
        <a:ext cx="5257800" cy="1444823"/>
      </dsp:txXfrm>
    </dsp:sp>
    <dsp:sp modelId="{273EE66E-BAE0-974E-ABAC-B7BCF4821ADC}">
      <dsp:nvSpPr>
        <dsp:cNvPr id="0" name=""/>
        <dsp:cNvSpPr/>
      </dsp:nvSpPr>
      <dsp:spPr>
        <a:xfrm>
          <a:off x="5257800" y="0"/>
          <a:ext cx="5257800" cy="1926431"/>
        </a:xfrm>
        <a:prstGeom prst="round1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Social Capital</a:t>
          </a:r>
        </a:p>
      </dsp:txBody>
      <dsp:txXfrm>
        <a:off x="5257800" y="0"/>
        <a:ext cx="5257800" cy="1444823"/>
      </dsp:txXfrm>
    </dsp:sp>
    <dsp:sp modelId="{85A00ADE-2E37-374C-9201-46432EC58388}">
      <dsp:nvSpPr>
        <dsp:cNvPr id="0" name=""/>
        <dsp:cNvSpPr/>
      </dsp:nvSpPr>
      <dsp:spPr>
        <a:xfrm rot="10800000">
          <a:off x="0" y="1926431"/>
          <a:ext cx="5257800" cy="1926431"/>
        </a:xfrm>
        <a:prstGeom prst="round1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Financial Capital</a:t>
          </a:r>
        </a:p>
      </dsp:txBody>
      <dsp:txXfrm rot="10800000">
        <a:off x="0" y="2408039"/>
        <a:ext cx="5257800" cy="1444823"/>
      </dsp:txXfrm>
    </dsp:sp>
    <dsp:sp modelId="{9C326243-4D83-4C45-9B44-E2EE66EE4C72}">
      <dsp:nvSpPr>
        <dsp:cNvPr id="0" name=""/>
        <dsp:cNvSpPr/>
      </dsp:nvSpPr>
      <dsp:spPr>
        <a:xfrm rot="5400000">
          <a:off x="6923484" y="260747"/>
          <a:ext cx="1926431" cy="5257800"/>
        </a:xfrm>
        <a:prstGeom prst="round1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Psychological Capital</a:t>
          </a:r>
        </a:p>
      </dsp:txBody>
      <dsp:txXfrm rot="-5400000">
        <a:off x="5257800" y="2408039"/>
        <a:ext cx="5257800" cy="1444823"/>
      </dsp:txXfrm>
    </dsp:sp>
    <dsp:sp modelId="{77AD54CD-9D48-2945-AF73-322664E2419E}">
      <dsp:nvSpPr>
        <dsp:cNvPr id="0" name=""/>
        <dsp:cNvSpPr/>
      </dsp:nvSpPr>
      <dsp:spPr>
        <a:xfrm>
          <a:off x="3680460" y="1444823"/>
          <a:ext cx="3154680" cy="963215"/>
        </a:xfrm>
        <a:prstGeom prst="roundRect">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latin typeface="Arial" panose="020B0604020202020204" pitchFamily="34" charset="0"/>
              <a:cs typeface="Arial" panose="020B0604020202020204" pitchFamily="34" charset="0"/>
            </a:rPr>
            <a:t>Career Success</a:t>
          </a:r>
        </a:p>
      </dsp:txBody>
      <dsp:txXfrm>
        <a:off x="3727480" y="1491843"/>
        <a:ext cx="3060640" cy="86917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t>1/26/2022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t>1/26/2022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609509" rtl="0" eaLnBrk="1" latinLnBrk="0" hangingPunct="1">
      <a:defRPr sz="1600" kern="1200">
        <a:solidFill>
          <a:schemeClr val="tx1"/>
        </a:solidFill>
        <a:latin typeface="+mn-lt"/>
        <a:ea typeface="+mn-ea"/>
        <a:cs typeface="+mn-cs"/>
      </a:defRPr>
    </a:lvl1pPr>
    <a:lvl2pPr marL="609509" algn="l" defTabSz="609509" rtl="0" eaLnBrk="1" latinLnBrk="0" hangingPunct="1">
      <a:defRPr sz="1600" kern="1200">
        <a:solidFill>
          <a:schemeClr val="tx1"/>
        </a:solidFill>
        <a:latin typeface="+mn-lt"/>
        <a:ea typeface="+mn-ea"/>
        <a:cs typeface="+mn-cs"/>
      </a:defRPr>
    </a:lvl2pPr>
    <a:lvl3pPr marL="1219017" algn="l" defTabSz="609509" rtl="0" eaLnBrk="1" latinLnBrk="0" hangingPunct="1">
      <a:defRPr sz="1600" kern="1200">
        <a:solidFill>
          <a:schemeClr val="tx1"/>
        </a:solidFill>
        <a:latin typeface="+mn-lt"/>
        <a:ea typeface="+mn-ea"/>
        <a:cs typeface="+mn-cs"/>
      </a:defRPr>
    </a:lvl3pPr>
    <a:lvl4pPr marL="1828526" algn="l" defTabSz="609509" rtl="0" eaLnBrk="1" latinLnBrk="0" hangingPunct="1">
      <a:defRPr sz="1600" kern="1200">
        <a:solidFill>
          <a:schemeClr val="tx1"/>
        </a:solidFill>
        <a:latin typeface="+mn-lt"/>
        <a:ea typeface="+mn-ea"/>
        <a:cs typeface="+mn-cs"/>
      </a:defRPr>
    </a:lvl4pPr>
    <a:lvl5pPr marL="2438034" algn="l" defTabSz="609509" rtl="0" eaLnBrk="1" latinLnBrk="0" hangingPunct="1">
      <a:defRPr sz="1600" kern="1200">
        <a:solidFill>
          <a:schemeClr val="tx1"/>
        </a:solidFill>
        <a:latin typeface="+mn-lt"/>
        <a:ea typeface="+mn-ea"/>
        <a:cs typeface="+mn-cs"/>
      </a:defRPr>
    </a:lvl5pPr>
    <a:lvl6pPr marL="3047543" algn="l" defTabSz="609509" rtl="0" eaLnBrk="1" latinLnBrk="0" hangingPunct="1">
      <a:defRPr sz="1600" kern="1200">
        <a:solidFill>
          <a:schemeClr val="tx1"/>
        </a:solidFill>
        <a:latin typeface="+mn-lt"/>
        <a:ea typeface="+mn-ea"/>
        <a:cs typeface="+mn-cs"/>
      </a:defRPr>
    </a:lvl6pPr>
    <a:lvl7pPr marL="3657051" algn="l" defTabSz="609509" rtl="0" eaLnBrk="1" latinLnBrk="0" hangingPunct="1">
      <a:defRPr sz="1600" kern="1200">
        <a:solidFill>
          <a:schemeClr val="tx1"/>
        </a:solidFill>
        <a:latin typeface="+mn-lt"/>
        <a:ea typeface="+mn-ea"/>
        <a:cs typeface="+mn-cs"/>
      </a:defRPr>
    </a:lvl7pPr>
    <a:lvl8pPr marL="4266560" algn="l" defTabSz="609509" rtl="0" eaLnBrk="1" latinLnBrk="0" hangingPunct="1">
      <a:defRPr sz="1600" kern="1200">
        <a:solidFill>
          <a:schemeClr val="tx1"/>
        </a:solidFill>
        <a:latin typeface="+mn-lt"/>
        <a:ea typeface="+mn-ea"/>
        <a:cs typeface="+mn-cs"/>
      </a:defRPr>
    </a:lvl8pPr>
    <a:lvl9pPr marL="4876069" algn="l" defTabSz="609509"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ormAutofit/>
          </a:bodyPr>
          <a:lstStyle>
            <a:lvl1pPr>
              <a:defRPr sz="1600" baseline="0"/>
            </a:lvl1pPr>
          </a:lstStyle>
          <a:p>
            <a:r>
              <a:rPr lang="en-US" dirty="0"/>
              <a:t>Drag your picture here and Send to back</a:t>
            </a:r>
          </a:p>
        </p:txBody>
      </p:sp>
    </p:spTree>
    <p:extLst>
      <p:ext uri="{BB962C8B-B14F-4D97-AF65-F5344CB8AC3E}">
        <p14:creationId xmlns:p14="http://schemas.microsoft.com/office/powerpoint/2010/main" val="37989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0" hasCustomPrompt="1"/>
          </p:nvPr>
        </p:nvSpPr>
        <p:spPr>
          <a:xfrm>
            <a:off x="457934" y="1600200"/>
            <a:ext cx="11123752" cy="4762500"/>
          </a:xfrm>
        </p:spPr>
        <p:txBody>
          <a:bodyPr/>
          <a:lstStyle>
            <a:lvl1pPr>
              <a:defRPr/>
            </a:lvl1pPr>
          </a:lstStyle>
          <a:p>
            <a:r>
              <a:rPr lang="en-US" dirty="0"/>
              <a:t>Insert or drag chart or graph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1109428" y="2019300"/>
            <a:ext cx="2133600" cy="2133600"/>
          </a:xfrm>
          <a:prstGeom prst="rect">
            <a:avLst/>
          </a:prstGeom>
        </p:spPr>
        <p:txBody>
          <a:bodyPr>
            <a:normAutofit/>
          </a:bodyPr>
          <a:lstStyle>
            <a:lvl1pPr>
              <a:defRPr sz="1600"/>
            </a:lvl1pPr>
          </a:lstStyle>
          <a:p>
            <a:endParaRPr lang="en-US" dirty="0"/>
          </a:p>
        </p:txBody>
      </p:sp>
      <p:sp>
        <p:nvSpPr>
          <p:cNvPr id="18" name="Picture Placeholder 22"/>
          <p:cNvSpPr>
            <a:spLocks noGrp="1"/>
          </p:cNvSpPr>
          <p:nvPr>
            <p:ph type="pic" sz="quarter" idx="16"/>
          </p:nvPr>
        </p:nvSpPr>
        <p:spPr>
          <a:xfrm>
            <a:off x="3657600" y="2019300"/>
            <a:ext cx="2133600" cy="2133600"/>
          </a:xfrm>
          <a:prstGeom prst="rect">
            <a:avLst/>
          </a:prstGeom>
        </p:spPr>
        <p:txBody>
          <a:bodyPr>
            <a:normAutofit/>
          </a:bodyPr>
          <a:lstStyle>
            <a:lvl1pPr>
              <a:defRPr sz="1600"/>
            </a:lvl1pPr>
          </a:lstStyle>
          <a:p>
            <a:endParaRPr lang="en-US"/>
          </a:p>
        </p:txBody>
      </p:sp>
      <p:sp>
        <p:nvSpPr>
          <p:cNvPr id="19" name="Picture Placeholder 22"/>
          <p:cNvSpPr>
            <a:spLocks noGrp="1"/>
          </p:cNvSpPr>
          <p:nvPr>
            <p:ph type="pic" sz="quarter" idx="17"/>
          </p:nvPr>
        </p:nvSpPr>
        <p:spPr>
          <a:xfrm>
            <a:off x="6096000" y="2019300"/>
            <a:ext cx="2133600" cy="2133600"/>
          </a:xfrm>
          <a:prstGeom prst="rect">
            <a:avLst/>
          </a:prstGeom>
        </p:spPr>
        <p:txBody>
          <a:bodyPr>
            <a:normAutofit/>
          </a:bodyPr>
          <a:lstStyle>
            <a:lvl1pPr>
              <a:defRPr sz="1600"/>
            </a:lvl1pPr>
          </a:lstStyle>
          <a:p>
            <a:endParaRPr lang="en-US"/>
          </a:p>
        </p:txBody>
      </p:sp>
      <p:sp>
        <p:nvSpPr>
          <p:cNvPr id="20" name="Picture Placeholder 22"/>
          <p:cNvSpPr>
            <a:spLocks noGrp="1"/>
          </p:cNvSpPr>
          <p:nvPr>
            <p:ph type="pic" sz="quarter" idx="18"/>
          </p:nvPr>
        </p:nvSpPr>
        <p:spPr>
          <a:xfrm>
            <a:off x="8534400" y="2019300"/>
            <a:ext cx="2133600" cy="2133600"/>
          </a:xfrm>
          <a:prstGeom prst="rect">
            <a:avLst/>
          </a:prstGeom>
        </p:spPr>
        <p:txBody>
          <a:bodyPr>
            <a:normAutofit/>
          </a:bodyPr>
          <a:lstStyle>
            <a:lvl1pPr>
              <a:defRPr sz="1600"/>
            </a:lvl1pPr>
          </a:lstStyle>
          <a:p>
            <a:endParaRPr lang="en-US"/>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1288297" y="156098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
        <p:nvSpPr>
          <p:cNvPr id="20" name="Picture Placeholder 13"/>
          <p:cNvSpPr>
            <a:spLocks noGrp="1"/>
          </p:cNvSpPr>
          <p:nvPr>
            <p:ph type="pic" sz="quarter" idx="15"/>
          </p:nvPr>
        </p:nvSpPr>
        <p:spPr>
          <a:xfrm>
            <a:off x="6064226" y="1566155"/>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
        <p:nvSpPr>
          <p:cNvPr id="26" name="Picture Placeholder 13"/>
          <p:cNvSpPr>
            <a:spLocks noGrp="1"/>
          </p:cNvSpPr>
          <p:nvPr>
            <p:ph type="pic" sz="quarter" idx="16"/>
          </p:nvPr>
        </p:nvSpPr>
        <p:spPr>
          <a:xfrm>
            <a:off x="8452190" y="1571249"/>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
        <p:nvSpPr>
          <p:cNvPr id="27" name="Picture Placeholder 13"/>
          <p:cNvSpPr>
            <a:spLocks noGrp="1"/>
          </p:cNvSpPr>
          <p:nvPr>
            <p:ph type="pic" sz="quarter" idx="17"/>
          </p:nvPr>
        </p:nvSpPr>
        <p:spPr>
          <a:xfrm>
            <a:off x="1288297" y="397120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
        <p:nvSpPr>
          <p:cNvPr id="28" name="Picture Placeholder 13"/>
          <p:cNvSpPr>
            <a:spLocks noGrp="1"/>
          </p:cNvSpPr>
          <p:nvPr>
            <p:ph type="pic" sz="quarter" idx="18"/>
          </p:nvPr>
        </p:nvSpPr>
        <p:spPr>
          <a:xfrm>
            <a:off x="3676261" y="397120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
        <p:nvSpPr>
          <p:cNvPr id="29" name="Picture Placeholder 13"/>
          <p:cNvSpPr>
            <a:spLocks noGrp="1"/>
          </p:cNvSpPr>
          <p:nvPr>
            <p:ph type="pic" sz="quarter" idx="19"/>
          </p:nvPr>
        </p:nvSpPr>
        <p:spPr>
          <a:xfrm>
            <a:off x="6064226" y="3960944"/>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
        <p:nvSpPr>
          <p:cNvPr id="30" name="Picture Placeholder 13"/>
          <p:cNvSpPr>
            <a:spLocks noGrp="1"/>
          </p:cNvSpPr>
          <p:nvPr>
            <p:ph type="pic" sz="quarter" idx="20"/>
          </p:nvPr>
        </p:nvSpPr>
        <p:spPr>
          <a:xfrm>
            <a:off x="8452190" y="3960944"/>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
        <p:nvSpPr>
          <p:cNvPr id="32" name="Picture Placeholder 13"/>
          <p:cNvSpPr>
            <a:spLocks noGrp="1"/>
          </p:cNvSpPr>
          <p:nvPr>
            <p:ph type="pic" sz="quarter" idx="21"/>
          </p:nvPr>
        </p:nvSpPr>
        <p:spPr>
          <a:xfrm>
            <a:off x="3676261" y="156098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dirty="0"/>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867431" cy="6858000"/>
          </a:xfrm>
        </p:spPr>
        <p:txBody>
          <a:bodyPr>
            <a:normAutofit/>
          </a:bodyPr>
          <a:lstStyle>
            <a:lvl1pPr>
              <a:defRPr sz="1800"/>
            </a:lvl1pPr>
          </a:lstStyle>
          <a:p>
            <a:endParaRPr lang="en-US"/>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normAutofit/>
          </a:bodyPr>
          <a:lstStyle>
            <a:lvl1pPr marL="0" indent="0" algn="ctr">
              <a:lnSpc>
                <a:spcPct val="120000"/>
              </a:lnSpc>
              <a:buNone/>
              <a:defRPr sz="1200">
                <a:solidFill>
                  <a:schemeClr val="tx2"/>
                </a:solidFill>
              </a:defRPr>
            </a:lvl1pPr>
            <a:lvl2pPr marL="543613" indent="0" algn="ctr">
              <a:buNone/>
              <a:defRPr>
                <a:solidFill>
                  <a:schemeClr val="tx1">
                    <a:tint val="75000"/>
                  </a:schemeClr>
                </a:solidFill>
              </a:defRPr>
            </a:lvl2pPr>
            <a:lvl3pPr marL="1087226" indent="0" algn="ctr">
              <a:buNone/>
              <a:defRPr>
                <a:solidFill>
                  <a:schemeClr val="tx1">
                    <a:tint val="75000"/>
                  </a:schemeClr>
                </a:solidFill>
              </a:defRPr>
            </a:lvl3pPr>
            <a:lvl4pPr marL="1630843" indent="0" algn="ctr">
              <a:buNone/>
              <a:defRPr>
                <a:solidFill>
                  <a:schemeClr val="tx1">
                    <a:tint val="75000"/>
                  </a:schemeClr>
                </a:solidFill>
              </a:defRPr>
            </a:lvl4pPr>
            <a:lvl5pPr marL="2174455" indent="0" algn="ctr">
              <a:buNone/>
              <a:defRPr>
                <a:solidFill>
                  <a:schemeClr val="tx1">
                    <a:tint val="75000"/>
                  </a:schemeClr>
                </a:solidFill>
              </a:defRPr>
            </a:lvl5pPr>
            <a:lvl6pPr marL="2718069" indent="0" algn="ctr">
              <a:buNone/>
              <a:defRPr>
                <a:solidFill>
                  <a:schemeClr val="tx1">
                    <a:tint val="75000"/>
                  </a:schemeClr>
                </a:solidFill>
              </a:defRPr>
            </a:lvl6pPr>
            <a:lvl7pPr marL="3261683" indent="0" algn="ctr">
              <a:buNone/>
              <a:defRPr>
                <a:solidFill>
                  <a:schemeClr val="tx1">
                    <a:tint val="75000"/>
                  </a:schemeClr>
                </a:solidFill>
              </a:defRPr>
            </a:lvl7pPr>
            <a:lvl8pPr marL="3805296" indent="0" algn="ctr">
              <a:buNone/>
              <a:defRPr>
                <a:solidFill>
                  <a:schemeClr val="tx1">
                    <a:tint val="75000"/>
                  </a:schemeClr>
                </a:solidFill>
              </a:defRPr>
            </a:lvl8pPr>
            <a:lvl9pPr marL="4348909"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193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18"/>
          <p:cNvSpPr>
            <a:spLocks noGrp="1"/>
          </p:cNvSpPr>
          <p:nvPr>
            <p:ph type="pic" sz="quarter" idx="10" hasCustomPrompt="1"/>
          </p:nvPr>
        </p:nvSpPr>
        <p:spPr>
          <a:xfrm>
            <a:off x="0" y="0"/>
            <a:ext cx="6096000" cy="6858000"/>
          </a:xfrm>
        </p:spPr>
        <p:txBody>
          <a:bodyPr rIns="108000" anchor="ctr" anchorCtr="0"/>
          <a:lstStyle>
            <a:lvl1pPr>
              <a:defRPr sz="1400" baseline="0"/>
            </a:lvl1pPr>
          </a:lstStyle>
          <a:p>
            <a:r>
              <a:rPr lang="en-US" dirty="0"/>
              <a:t>Drag picture or click icon to place</a:t>
            </a:r>
          </a:p>
        </p:txBody>
      </p:sp>
    </p:spTree>
    <p:extLst>
      <p:ext uri="{BB962C8B-B14F-4D97-AF65-F5344CB8AC3E}">
        <p14:creationId xmlns:p14="http://schemas.microsoft.com/office/powerpoint/2010/main" val="203041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243852" tIns="121926" rIns="243852" bIns="121926"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243852" tIns="121926" rIns="243852" bIns="1219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6"/>
          </a:xfrm>
          <a:prstGeom prst="rect">
            <a:avLst/>
          </a:prstGeom>
        </p:spPr>
        <p:txBody>
          <a:bodyPr vert="horz" lIns="243852" tIns="121926" rIns="243852" bIns="121926" rtlCol="0" anchor="ctr"/>
          <a:lstStyle>
            <a:lvl1pPr algn="l">
              <a:defRPr sz="1600" b="0" i="0">
                <a:solidFill>
                  <a:schemeClr val="tx1">
                    <a:tint val="75000"/>
                  </a:schemeClr>
                </a:solidFill>
                <a:latin typeface="+mn-lt"/>
                <a:cs typeface="Calibri Regular" charset="0"/>
              </a:defRPr>
            </a:lvl1pPr>
          </a:lstStyle>
          <a:p>
            <a:endParaRPr lang="en-US" dirty="0"/>
          </a:p>
        </p:txBody>
      </p:sp>
      <p:sp>
        <p:nvSpPr>
          <p:cNvPr id="5" name="Footer Placeholder 4"/>
          <p:cNvSpPr>
            <a:spLocks noGrp="1"/>
          </p:cNvSpPr>
          <p:nvPr>
            <p:ph type="ftr" sz="quarter" idx="3"/>
          </p:nvPr>
        </p:nvSpPr>
        <p:spPr>
          <a:xfrm>
            <a:off x="4165600" y="6356351"/>
            <a:ext cx="3860800" cy="365126"/>
          </a:xfrm>
          <a:prstGeom prst="rect">
            <a:avLst/>
          </a:prstGeom>
        </p:spPr>
        <p:txBody>
          <a:bodyPr vert="horz" lIns="243852" tIns="121926" rIns="243852" bIns="121926" rtlCol="0" anchor="ctr"/>
          <a:lstStyle>
            <a:lvl1pPr algn="ctr">
              <a:defRPr sz="1600" b="0" i="0">
                <a:solidFill>
                  <a:schemeClr val="tx1">
                    <a:tint val="75000"/>
                  </a:schemeClr>
                </a:solidFill>
                <a:latin typeface="+mn-lt"/>
                <a:cs typeface="Calibri Regular" charset="0"/>
              </a:defRPr>
            </a:lvl1pPr>
          </a:lstStyle>
          <a:p>
            <a:endParaRPr lang="en-US" dirty="0"/>
          </a:p>
        </p:txBody>
      </p:sp>
      <p:sp>
        <p:nvSpPr>
          <p:cNvPr id="6" name="Slide Number Placeholder 5"/>
          <p:cNvSpPr>
            <a:spLocks noGrp="1"/>
          </p:cNvSpPr>
          <p:nvPr>
            <p:ph type="sldNum" sz="quarter" idx="4"/>
          </p:nvPr>
        </p:nvSpPr>
        <p:spPr>
          <a:xfrm>
            <a:off x="8737600" y="6356351"/>
            <a:ext cx="2844800" cy="365126"/>
          </a:xfrm>
          <a:prstGeom prst="rect">
            <a:avLst/>
          </a:prstGeom>
        </p:spPr>
        <p:txBody>
          <a:bodyPr vert="horz" lIns="243852" tIns="121926" rIns="243852" bIns="121926" rtlCol="0" anchor="ctr"/>
          <a:lstStyle>
            <a:lvl1pPr algn="r">
              <a:defRPr sz="1600" b="0" i="0">
                <a:solidFill>
                  <a:schemeClr val="tx1">
                    <a:tint val="75000"/>
                  </a:schemeClr>
                </a:solidFill>
                <a:latin typeface="Calibri Regular" charset="0"/>
                <a:cs typeface="Calibri Regular" charset="0"/>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61" r:id="rId3"/>
    <p:sldLayoutId id="2147483730" r:id="rId4"/>
    <p:sldLayoutId id="2147483662" r:id="rId5"/>
    <p:sldLayoutId id="2147483669" r:id="rId6"/>
    <p:sldLayoutId id="2147483679" r:id="rId7"/>
    <p:sldLayoutId id="2147483729" r:id="rId8"/>
    <p:sldLayoutId id="2147483731"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609509" rtl="0" eaLnBrk="1" latinLnBrk="0" hangingPunct="1">
        <a:spcBef>
          <a:spcPct val="0"/>
        </a:spcBef>
        <a:buNone/>
        <a:defRPr sz="4399" b="0" i="0" kern="1200">
          <a:solidFill>
            <a:schemeClr val="bg2"/>
          </a:solidFill>
          <a:latin typeface="+mj-lt"/>
          <a:ea typeface="+mj-ea"/>
          <a:cs typeface="Calibri Regular" charset="0"/>
        </a:defRPr>
      </a:lvl1pPr>
    </p:titleStyle>
    <p:body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p:bodyStyle>
    <p:otherStyle>
      <a:defPPr>
        <a:defRPr lang="en-US"/>
      </a:defPPr>
      <a:lvl1pPr marL="0" algn="l" defTabSz="609509" rtl="0" eaLnBrk="1" latinLnBrk="0" hangingPunct="1">
        <a:defRPr sz="2400" kern="1200">
          <a:solidFill>
            <a:schemeClr val="tx1"/>
          </a:solidFill>
          <a:latin typeface="+mn-lt"/>
          <a:ea typeface="+mn-ea"/>
          <a:cs typeface="+mn-cs"/>
        </a:defRPr>
      </a:lvl1pPr>
      <a:lvl2pPr marL="609509" algn="l" defTabSz="609509" rtl="0" eaLnBrk="1" latinLnBrk="0" hangingPunct="1">
        <a:defRPr sz="2400" kern="1200">
          <a:solidFill>
            <a:schemeClr val="tx1"/>
          </a:solidFill>
          <a:latin typeface="+mn-lt"/>
          <a:ea typeface="+mn-ea"/>
          <a:cs typeface="+mn-cs"/>
        </a:defRPr>
      </a:lvl2pPr>
      <a:lvl3pPr marL="1219017" algn="l" defTabSz="609509" rtl="0" eaLnBrk="1" latinLnBrk="0" hangingPunct="1">
        <a:defRPr sz="2400" kern="1200">
          <a:solidFill>
            <a:schemeClr val="tx1"/>
          </a:solidFill>
          <a:latin typeface="+mn-lt"/>
          <a:ea typeface="+mn-ea"/>
          <a:cs typeface="+mn-cs"/>
        </a:defRPr>
      </a:lvl3pPr>
      <a:lvl4pPr marL="1828526" algn="l" defTabSz="609509" rtl="0" eaLnBrk="1" latinLnBrk="0" hangingPunct="1">
        <a:defRPr sz="2400" kern="1200">
          <a:solidFill>
            <a:schemeClr val="tx1"/>
          </a:solidFill>
          <a:latin typeface="+mn-lt"/>
          <a:ea typeface="+mn-ea"/>
          <a:cs typeface="+mn-cs"/>
        </a:defRPr>
      </a:lvl4pPr>
      <a:lvl5pPr marL="2438034" algn="l" defTabSz="609509" rtl="0" eaLnBrk="1" latinLnBrk="0" hangingPunct="1">
        <a:defRPr sz="2400" kern="1200">
          <a:solidFill>
            <a:schemeClr val="tx1"/>
          </a:solidFill>
          <a:latin typeface="+mn-lt"/>
          <a:ea typeface="+mn-ea"/>
          <a:cs typeface="+mn-cs"/>
        </a:defRPr>
      </a:lvl5pPr>
      <a:lvl6pPr marL="3047543" algn="l" defTabSz="609509" rtl="0" eaLnBrk="1" latinLnBrk="0" hangingPunct="1">
        <a:defRPr sz="2400" kern="1200">
          <a:solidFill>
            <a:schemeClr val="tx1"/>
          </a:solidFill>
          <a:latin typeface="+mn-lt"/>
          <a:ea typeface="+mn-ea"/>
          <a:cs typeface="+mn-cs"/>
        </a:defRPr>
      </a:lvl6pPr>
      <a:lvl7pPr marL="3657051" algn="l" defTabSz="609509" rtl="0" eaLnBrk="1" latinLnBrk="0" hangingPunct="1">
        <a:defRPr sz="2400" kern="1200">
          <a:solidFill>
            <a:schemeClr val="tx1"/>
          </a:solidFill>
          <a:latin typeface="+mn-lt"/>
          <a:ea typeface="+mn-ea"/>
          <a:cs typeface="+mn-cs"/>
        </a:defRPr>
      </a:lvl7pPr>
      <a:lvl8pPr marL="4266560" algn="l" defTabSz="609509" rtl="0" eaLnBrk="1" latinLnBrk="0" hangingPunct="1">
        <a:defRPr sz="2400" kern="1200">
          <a:solidFill>
            <a:schemeClr val="tx1"/>
          </a:solidFill>
          <a:latin typeface="+mn-lt"/>
          <a:ea typeface="+mn-ea"/>
          <a:cs typeface="+mn-cs"/>
        </a:defRPr>
      </a:lvl8pPr>
      <a:lvl9pPr marL="4876069" algn="l" defTabSz="60950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16" name="Rectangle 15"/>
          <p:cNvSpPr/>
          <p:nvPr/>
        </p:nvSpPr>
        <p:spPr>
          <a:xfrm>
            <a:off x="-52749" y="-8193"/>
            <a:ext cx="12224493" cy="6874208"/>
          </a:xfrm>
          <a:prstGeom prst="rect">
            <a:avLst/>
          </a:prstGeom>
          <a:gradFill flip="none" rotWithShape="1">
            <a:gsLst>
              <a:gs pos="33000">
                <a:srgbClr val="1E3453">
                  <a:alpha val="84000"/>
                </a:srgbClr>
              </a:gs>
              <a:gs pos="100000">
                <a:schemeClr val="accent2">
                  <a:alpha val="84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18" name="Title 1"/>
          <p:cNvSpPr txBox="1">
            <a:spLocks/>
          </p:cNvSpPr>
          <p:nvPr/>
        </p:nvSpPr>
        <p:spPr>
          <a:xfrm>
            <a:off x="533922" y="1447800"/>
            <a:ext cx="11229366" cy="2397468"/>
          </a:xfrm>
          <a:prstGeom prst="rect">
            <a:avLst/>
          </a:prstGeom>
          <a:ln w="76200">
            <a:solidFill>
              <a:schemeClr val="bg1"/>
            </a:solidFill>
          </a:ln>
        </p:spPr>
        <p:txBody>
          <a:bodyPr vert="horz" wrap="square" lIns="359953" tIns="89988" rIns="359953" bIns="89988" rtlCol="0" anchor="ctr">
            <a:sp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AU" sz="7199" b="1" dirty="0">
                <a:solidFill>
                  <a:schemeClr val="bg1"/>
                </a:solidFill>
                <a:latin typeface="Arial" panose="020B0604020202020204" pitchFamily="34" charset="0"/>
                <a:cs typeface="Arial" panose="020B0604020202020204" pitchFamily="34" charset="0"/>
              </a:rPr>
              <a:t>Setting Yourself Up for Success In Academia</a:t>
            </a:r>
            <a:endParaRPr lang="en-US" sz="7199" b="1" dirty="0">
              <a:solidFill>
                <a:schemeClr val="bg1"/>
              </a:solidFill>
              <a:latin typeface="Arial" panose="020B0604020202020204" pitchFamily="34" charset="0"/>
              <a:cs typeface="Arial" panose="020B0604020202020204" pitchFamily="34" charset="0"/>
            </a:endParaRPr>
          </a:p>
        </p:txBody>
      </p:sp>
      <p:sp>
        <p:nvSpPr>
          <p:cNvPr id="19" name="Subtitle 2"/>
          <p:cNvSpPr txBox="1">
            <a:spLocks/>
          </p:cNvSpPr>
          <p:nvPr/>
        </p:nvSpPr>
        <p:spPr>
          <a:xfrm>
            <a:off x="2225413" y="4215190"/>
            <a:ext cx="7786025" cy="1645056"/>
          </a:xfrm>
          <a:prstGeom prst="rect">
            <a:avLst/>
          </a:prstGeom>
        </p:spPr>
        <p:txBody>
          <a:bodyPr vert="horz" lIns="121910" tIns="60955" rIns="121910" bIns="60955" rtlCol="0">
            <a:sp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lnSpc>
                <a:spcPct val="80000"/>
              </a:lnSpc>
            </a:pPr>
            <a:r>
              <a:rPr lang="en-US" sz="2150" dirty="0">
                <a:solidFill>
                  <a:schemeClr val="bg1"/>
                </a:solidFill>
                <a:latin typeface="Arial" panose="020B0604020202020204" pitchFamily="34" charset="0"/>
                <a:cs typeface="Arial" panose="020B0604020202020204" pitchFamily="34" charset="0"/>
              </a:rPr>
              <a:t>Sharon K. Parker</a:t>
            </a:r>
          </a:p>
          <a:p>
            <a:pPr algn="ctr">
              <a:lnSpc>
                <a:spcPct val="80000"/>
              </a:lnSpc>
            </a:pPr>
            <a:r>
              <a:rPr lang="en-US" sz="2150" dirty="0">
                <a:solidFill>
                  <a:schemeClr val="bg1"/>
                </a:solidFill>
                <a:latin typeface="Arial" panose="020B0604020202020204" pitchFamily="34" charset="0"/>
                <a:cs typeface="Arial" panose="020B0604020202020204" pitchFamily="34" charset="0"/>
              </a:rPr>
              <a:t>ARC Laureate Fellow and John Curtin Distinguished Professor</a:t>
            </a:r>
          </a:p>
          <a:p>
            <a:pPr algn="ctr">
              <a:lnSpc>
                <a:spcPct val="80000"/>
              </a:lnSpc>
            </a:pPr>
            <a:endParaRPr lang="en-US" sz="2150" dirty="0">
              <a:solidFill>
                <a:schemeClr val="bg1"/>
              </a:solidFill>
              <a:latin typeface="Arial" panose="020B0604020202020204" pitchFamily="34" charset="0"/>
              <a:cs typeface="Arial" panose="020B0604020202020204" pitchFamily="34" charset="0"/>
            </a:endParaRPr>
          </a:p>
          <a:p>
            <a:pPr algn="ctr">
              <a:lnSpc>
                <a:spcPct val="80000"/>
              </a:lnSpc>
            </a:pPr>
            <a:r>
              <a:rPr lang="en-US" sz="2150" dirty="0">
                <a:solidFill>
                  <a:schemeClr val="bg1"/>
                </a:solidFill>
                <a:latin typeface="Arial" panose="020B0604020202020204" pitchFamily="34" charset="0"/>
                <a:cs typeface="Arial" panose="020B0604020202020204" pitchFamily="34" charset="0"/>
              </a:rPr>
              <a:t>30 November 2021</a:t>
            </a:r>
          </a:p>
        </p:txBody>
      </p:sp>
      <p:sp>
        <p:nvSpPr>
          <p:cNvPr id="3" name="Rectangle 2"/>
          <p:cNvSpPr/>
          <p:nvPr/>
        </p:nvSpPr>
        <p:spPr>
          <a:xfrm>
            <a:off x="419839" y="5965480"/>
            <a:ext cx="11457532" cy="4693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22857" rtlCol="0" anchor="ctr"/>
          <a:lstStyle/>
          <a:p>
            <a:pPr algn="ctr"/>
            <a:r>
              <a:rPr lang="en-US" sz="1800" dirty="0">
                <a:latin typeface="Arial" panose="020B0604020202020204" pitchFamily="34" charset="0"/>
                <a:cs typeface="Arial" panose="020B0604020202020204" pitchFamily="34" charset="0"/>
              </a:rPr>
              <a:t>A global university 					Western Australia  | Dubai  |  Malaysia  |  Mauritius |  Singapore</a:t>
            </a:r>
          </a:p>
        </p:txBody>
      </p:sp>
      <p:sp>
        <p:nvSpPr>
          <p:cNvPr id="4" name="TextBox 3"/>
          <p:cNvSpPr txBox="1"/>
          <p:nvPr/>
        </p:nvSpPr>
        <p:spPr>
          <a:xfrm>
            <a:off x="8278218" y="-1043472"/>
            <a:ext cx="184731" cy="276999"/>
          </a:xfrm>
          <a:prstGeom prst="rect">
            <a:avLst/>
          </a:prstGeom>
          <a:noFill/>
        </p:spPr>
        <p:txBody>
          <a:bodyPr wrap="none" rtlCol="0">
            <a:spAutoFit/>
          </a:bodyPr>
          <a:lstStyle/>
          <a:p>
            <a:endParaRPr lang="en-US" sz="1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43C1B12-9D69-4577-94D5-B8E62399EB8A}"/>
              </a:ext>
            </a:extLst>
          </p:cNvPr>
          <p:cNvSpPr/>
          <p:nvPr/>
        </p:nvSpPr>
        <p:spPr>
          <a:xfrm>
            <a:off x="7696200" y="83724"/>
            <a:ext cx="4423276" cy="79613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 name="Picture 4" descr="Graphical user interface, application&#10;&#10;Description automatically generated">
            <a:extLst>
              <a:ext uri="{FF2B5EF4-FFF2-40B4-BE49-F238E27FC236}">
                <a16:creationId xmlns:a16="http://schemas.microsoft.com/office/drawing/2014/main" id="{39EC700E-DDFE-4DCC-88F6-92AE32233284}"/>
              </a:ext>
            </a:extLst>
          </p:cNvPr>
          <p:cNvPicPr>
            <a:picLocks noChangeAspect="1"/>
          </p:cNvPicPr>
          <p:nvPr/>
        </p:nvPicPr>
        <p:blipFill>
          <a:blip r:embed="rId3"/>
          <a:stretch>
            <a:fillRect/>
          </a:stretch>
        </p:blipFill>
        <p:spPr>
          <a:xfrm>
            <a:off x="7872324" y="113890"/>
            <a:ext cx="4071028" cy="765966"/>
          </a:xfrm>
          <a:prstGeom prst="rect">
            <a:avLst/>
          </a:prstGeom>
        </p:spPr>
      </p:pic>
    </p:spTree>
    <p:extLst>
      <p:ext uri="{BB962C8B-B14F-4D97-AF65-F5344CB8AC3E}">
        <p14:creationId xmlns:p14="http://schemas.microsoft.com/office/powerpoint/2010/main" val="33908379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10" name="Subtitle 2">
            <a:extLst>
              <a:ext uri="{FF2B5EF4-FFF2-40B4-BE49-F238E27FC236}">
                <a16:creationId xmlns:a16="http://schemas.microsoft.com/office/drawing/2014/main" id="{32FA8910-DDE5-486A-B430-F39FFBA30EC1}"/>
              </a:ext>
            </a:extLst>
          </p:cNvPr>
          <p:cNvSpPr>
            <a:spLocks noGrp="1"/>
          </p:cNvSpPr>
          <p:nvPr>
            <p:ph type="subTitle" idx="1"/>
          </p:nvPr>
        </p:nvSpPr>
        <p:spPr>
          <a:xfrm>
            <a:off x="664780" y="5220699"/>
            <a:ext cx="10862440" cy="558563"/>
          </a:xfrm>
        </p:spPr>
        <p:txBody>
          <a:bodyPr wrap="square" numCol="1" spcCol="1080000">
            <a:spAutoFit/>
          </a:bodyPr>
          <a:lstStyle/>
          <a:p>
            <a:pPr>
              <a:lnSpc>
                <a:spcPct val="110000"/>
              </a:lnSpc>
              <a:buClr>
                <a:schemeClr val="accent2"/>
              </a:buClr>
            </a:pPr>
            <a:r>
              <a:rPr lang="en-AU" sz="2000" b="1" i="1" dirty="0">
                <a:latin typeface="Arial" panose="020B0604020202020204" pitchFamily="34" charset="0"/>
                <a:cs typeface="Arial" panose="020B0604020202020204" pitchFamily="34" charset="0"/>
              </a:rPr>
              <a:t>Why people choose an academic career? (Walsh, 2011)</a:t>
            </a:r>
          </a:p>
        </p:txBody>
      </p:sp>
      <p:pic>
        <p:nvPicPr>
          <p:cNvPr id="7" name="Picture 6">
            <a:extLst>
              <a:ext uri="{FF2B5EF4-FFF2-40B4-BE49-F238E27FC236}">
                <a16:creationId xmlns:a16="http://schemas.microsoft.com/office/drawing/2014/main" id="{36FBF3C4-FDA6-441C-83AF-F71E85830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35959"/>
            <a:ext cx="8229600" cy="3802906"/>
          </a:xfrm>
          <a:prstGeom prst="rect">
            <a:avLst/>
          </a:prstGeom>
          <a:noFill/>
          <a:ln w="76200">
            <a:solidFill>
              <a:schemeClr val="bg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24745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11" name="Title 20">
            <a:extLst>
              <a:ext uri="{FF2B5EF4-FFF2-40B4-BE49-F238E27FC236}">
                <a16:creationId xmlns:a16="http://schemas.microsoft.com/office/drawing/2014/main" id="{EDE27431-E919-4632-99BA-A58B01CB2263}"/>
              </a:ext>
            </a:extLst>
          </p:cNvPr>
          <p:cNvSpPr txBox="1">
            <a:spLocks/>
          </p:cNvSpPr>
          <p:nvPr/>
        </p:nvSpPr>
        <p:spPr>
          <a:xfrm>
            <a:off x="949328" y="1144320"/>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How to have a successful career:</a:t>
            </a:r>
          </a:p>
          <a:p>
            <a:r>
              <a:rPr lang="en-AU" sz="3600" b="1" dirty="0">
                <a:solidFill>
                  <a:schemeClr val="tx1"/>
                </a:solidFill>
                <a:latin typeface="Arial" panose="020B0604020202020204" pitchFamily="34" charset="0"/>
                <a:cs typeface="Arial" panose="020B0604020202020204" pitchFamily="34" charset="0"/>
              </a:rPr>
              <a:t>one solution</a:t>
            </a: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pic>
        <p:nvPicPr>
          <p:cNvPr id="8" name="Picture 2" descr="https://encrypted-tbn1.gstatic.com/images?q=tbn:ANd9GcSnsHTTxXZPYU5K0JPXN3S7mimwDGIBrR-42U4pXqJUvnGHZKr-BA">
            <a:extLst>
              <a:ext uri="{FF2B5EF4-FFF2-40B4-BE49-F238E27FC236}">
                <a16:creationId xmlns:a16="http://schemas.microsoft.com/office/drawing/2014/main" id="{04CD7251-815F-4EAD-8688-A95417A3C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368" y="2762695"/>
            <a:ext cx="3528392" cy="332982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Callout 6">
            <a:extLst>
              <a:ext uri="{FF2B5EF4-FFF2-40B4-BE49-F238E27FC236}">
                <a16:creationId xmlns:a16="http://schemas.microsoft.com/office/drawing/2014/main" id="{62AC0927-91B2-43A7-8B51-09E9D10092E5}"/>
              </a:ext>
            </a:extLst>
          </p:cNvPr>
          <p:cNvSpPr/>
          <p:nvPr/>
        </p:nvSpPr>
        <p:spPr>
          <a:xfrm>
            <a:off x="7516664" y="1513603"/>
            <a:ext cx="3200400" cy="2376264"/>
          </a:xfrm>
          <a:prstGeom prst="wedgeEllipseCallout">
            <a:avLst>
              <a:gd name="adj1" fmla="val -118685"/>
              <a:gd name="adj2" fmla="val 360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rPr>
              <a:t>“Publish a lot of top tier articles</a:t>
            </a:r>
          </a:p>
          <a:p>
            <a:pPr algn="ctr"/>
            <a:r>
              <a:rPr lang="en-AU" sz="2000" dirty="0">
                <a:latin typeface="Arial" panose="020B0604020202020204" pitchFamily="34" charset="0"/>
                <a:cs typeface="Arial" panose="020B0604020202020204" pitchFamily="34" charset="0"/>
              </a:rPr>
              <a:t>(and don’t do anything else)”</a:t>
            </a:r>
          </a:p>
        </p:txBody>
      </p:sp>
    </p:spTree>
    <p:extLst>
      <p:ext uri="{BB962C8B-B14F-4D97-AF65-F5344CB8AC3E}">
        <p14:creationId xmlns:p14="http://schemas.microsoft.com/office/powerpoint/2010/main" val="17516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11" name="Title 20">
            <a:extLst>
              <a:ext uri="{FF2B5EF4-FFF2-40B4-BE49-F238E27FC236}">
                <a16:creationId xmlns:a16="http://schemas.microsoft.com/office/drawing/2014/main" id="{EDE27431-E919-4632-99BA-A58B01CB2263}"/>
              </a:ext>
            </a:extLst>
          </p:cNvPr>
          <p:cNvSpPr txBox="1">
            <a:spLocks/>
          </p:cNvSpPr>
          <p:nvPr/>
        </p:nvSpPr>
        <p:spPr>
          <a:xfrm>
            <a:off x="949328" y="552602"/>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But… it’s hard to do this and getting harder!</a:t>
            </a: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Subtitle 2">
            <a:extLst>
              <a:ext uri="{FF2B5EF4-FFF2-40B4-BE49-F238E27FC236}">
                <a16:creationId xmlns:a16="http://schemas.microsoft.com/office/drawing/2014/main" id="{452F9A8D-BA70-4C11-A619-ED265303BB16}"/>
              </a:ext>
            </a:extLst>
          </p:cNvPr>
          <p:cNvSpPr>
            <a:spLocks noGrp="1"/>
          </p:cNvSpPr>
          <p:nvPr>
            <p:ph type="subTitle" idx="1"/>
          </p:nvPr>
        </p:nvSpPr>
        <p:spPr>
          <a:xfrm>
            <a:off x="664780" y="1251233"/>
            <a:ext cx="10862440" cy="558563"/>
          </a:xfrm>
        </p:spPr>
        <p:txBody>
          <a:bodyPr wrap="square" numCol="1" spcCol="1080000">
            <a:spAutoFit/>
          </a:bodyPr>
          <a:lstStyle/>
          <a:p>
            <a:pPr>
              <a:lnSpc>
                <a:spcPct val="110000"/>
              </a:lnSpc>
              <a:buClr>
                <a:schemeClr val="accent2"/>
              </a:buClr>
            </a:pPr>
            <a:r>
              <a:rPr lang="en-AU" sz="2000" b="1" dirty="0">
                <a:latin typeface="Arial" panose="020B0604020202020204" pitchFamily="34" charset="0"/>
                <a:cs typeface="Arial" panose="020B0604020202020204" pitchFamily="34" charset="0"/>
              </a:rPr>
              <a:t>“dramatic increase in </a:t>
            </a:r>
            <a:r>
              <a:rPr lang="en-AU" sz="2000" b="1" dirty="0">
                <a:solidFill>
                  <a:schemeClr val="accent2"/>
                </a:solidFill>
                <a:latin typeface="Arial" panose="020B0604020202020204" pitchFamily="34" charset="0"/>
                <a:cs typeface="Arial" panose="020B0604020202020204" pitchFamily="34" charset="0"/>
              </a:rPr>
              <a:t>competition</a:t>
            </a:r>
            <a:r>
              <a:rPr lang="en-AU" sz="2000" b="1" dirty="0">
                <a:latin typeface="Arial" panose="020B0604020202020204" pitchFamily="34" charset="0"/>
                <a:cs typeface="Arial" panose="020B0604020202020204" pitchFamily="34" charset="0"/>
              </a:rPr>
              <a:t>” (</a:t>
            </a:r>
            <a:r>
              <a:rPr lang="en-AU" sz="2000" b="1" dirty="0" err="1">
                <a:latin typeface="Arial" panose="020B0604020202020204" pitchFamily="34" charset="0"/>
                <a:cs typeface="Arial" panose="020B0604020202020204" pitchFamily="34" charset="0"/>
              </a:rPr>
              <a:t>Certo</a:t>
            </a:r>
            <a:r>
              <a:rPr lang="en-AU" sz="2000" b="1" dirty="0">
                <a:latin typeface="Arial" panose="020B0604020202020204" pitchFamily="34" charset="0"/>
                <a:cs typeface="Arial" panose="020B0604020202020204" pitchFamily="34" charset="0"/>
              </a:rPr>
              <a:t> et al., 2010)</a:t>
            </a:r>
          </a:p>
        </p:txBody>
      </p:sp>
      <p:pic>
        <p:nvPicPr>
          <p:cNvPr id="10" name="Picture 3">
            <a:extLst>
              <a:ext uri="{FF2B5EF4-FFF2-40B4-BE49-F238E27FC236}">
                <a16:creationId xmlns:a16="http://schemas.microsoft.com/office/drawing/2014/main" id="{1970008A-566B-440E-9692-CF7367981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217" y="2082669"/>
            <a:ext cx="6809566" cy="36136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Subtitle 2">
            <a:extLst>
              <a:ext uri="{FF2B5EF4-FFF2-40B4-BE49-F238E27FC236}">
                <a16:creationId xmlns:a16="http://schemas.microsoft.com/office/drawing/2014/main" id="{AE0C7EEE-C1FF-44D4-AB59-D5C13E2E78AF}"/>
              </a:ext>
            </a:extLst>
          </p:cNvPr>
          <p:cNvSpPr txBox="1">
            <a:spLocks/>
          </p:cNvSpPr>
          <p:nvPr/>
        </p:nvSpPr>
        <p:spPr>
          <a:xfrm>
            <a:off x="517185" y="5781629"/>
            <a:ext cx="10862440" cy="496045"/>
          </a:xfrm>
          <a:prstGeom prst="rect">
            <a:avLst/>
          </a:prstGeom>
        </p:spPr>
        <p:txBody>
          <a:bodyPr vert="horz" wrap="square" lIns="243852" tIns="121926" rIns="243852" bIns="121926" numCol="1" spcCol="1080000" rtlCol="0">
            <a:spAutoFit/>
          </a:bodyPr>
          <a:lstStyle>
            <a:lvl1pPr marL="0" indent="0" algn="ctr" defTabSz="609509" rtl="0" eaLnBrk="1" latinLnBrk="0" hangingPunct="1">
              <a:lnSpc>
                <a:spcPct val="120000"/>
              </a:lnSpc>
              <a:spcBef>
                <a:spcPct val="20000"/>
              </a:spcBef>
              <a:buFont typeface="Arial"/>
              <a:buNone/>
              <a:defRPr sz="1200" b="0" i="0" kern="1200">
                <a:solidFill>
                  <a:schemeClr val="tx2"/>
                </a:solidFill>
                <a:latin typeface="+mn-lt"/>
                <a:ea typeface="+mn-ea"/>
                <a:cs typeface="Calibri Regular" charset="0"/>
              </a:defRPr>
            </a:lvl1pPr>
            <a:lvl2pPr marL="543613" indent="0" algn="ctr" defTabSz="609509" rtl="0" eaLnBrk="1" latinLnBrk="0" hangingPunct="1">
              <a:spcBef>
                <a:spcPct val="20000"/>
              </a:spcBef>
              <a:buFont typeface="Arial"/>
              <a:buNone/>
              <a:defRPr sz="2400" b="0" i="0" kern="1200">
                <a:solidFill>
                  <a:schemeClr val="tx1">
                    <a:tint val="75000"/>
                  </a:schemeClr>
                </a:solidFill>
                <a:latin typeface="+mn-lt"/>
                <a:ea typeface="+mn-ea"/>
                <a:cs typeface="Calibri Regular" charset="0"/>
              </a:defRPr>
            </a:lvl2pPr>
            <a:lvl3pPr marL="1087226" indent="0" algn="ctr" defTabSz="609509" rtl="0" eaLnBrk="1" latinLnBrk="0" hangingPunct="1">
              <a:spcBef>
                <a:spcPct val="20000"/>
              </a:spcBef>
              <a:buFont typeface="Arial"/>
              <a:buNone/>
              <a:defRPr sz="2150" b="0" i="0" kern="1200">
                <a:solidFill>
                  <a:schemeClr val="tx1">
                    <a:tint val="75000"/>
                  </a:schemeClr>
                </a:solidFill>
                <a:latin typeface="+mn-lt"/>
                <a:ea typeface="+mn-ea"/>
                <a:cs typeface="Calibri Regular" charset="0"/>
              </a:defRPr>
            </a:lvl3pPr>
            <a:lvl4pPr marL="1630843" indent="0" algn="ctr" defTabSz="609509" rtl="0" eaLnBrk="1" latinLnBrk="0" hangingPunct="1">
              <a:spcBef>
                <a:spcPct val="20000"/>
              </a:spcBef>
              <a:buFont typeface="Arial"/>
              <a:buNone/>
              <a:defRPr sz="1850" b="0" i="0" kern="1200">
                <a:solidFill>
                  <a:schemeClr val="tx1">
                    <a:tint val="75000"/>
                  </a:schemeClr>
                </a:solidFill>
                <a:latin typeface="+mn-lt"/>
                <a:ea typeface="+mn-ea"/>
                <a:cs typeface="Calibri Regular" charset="0"/>
              </a:defRPr>
            </a:lvl4pPr>
            <a:lvl5pPr marL="2174455" indent="0" algn="ctr" defTabSz="609509" rtl="0" eaLnBrk="1" latinLnBrk="0" hangingPunct="1">
              <a:spcBef>
                <a:spcPct val="20000"/>
              </a:spcBef>
              <a:buFont typeface="Arial"/>
              <a:buNone/>
              <a:defRPr sz="1850" b="0" i="0" kern="1200">
                <a:solidFill>
                  <a:schemeClr val="tx1">
                    <a:tint val="75000"/>
                  </a:schemeClr>
                </a:solidFill>
                <a:latin typeface="+mn-lt"/>
                <a:ea typeface="+mn-ea"/>
                <a:cs typeface="Calibri Regular" charset="0"/>
              </a:defRPr>
            </a:lvl5pPr>
            <a:lvl6pPr marL="2718069"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6pPr>
            <a:lvl7pPr marL="3261683"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7pPr>
            <a:lvl8pPr marL="3805296"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8pPr>
            <a:lvl9pPr marL="4348909"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9pPr>
          </a:lstStyle>
          <a:p>
            <a:pPr>
              <a:lnSpc>
                <a:spcPct val="110000"/>
              </a:lnSpc>
              <a:buClr>
                <a:schemeClr val="accent2"/>
              </a:buClr>
            </a:pPr>
            <a:r>
              <a:rPr lang="en-AU" sz="1600" dirty="0">
                <a:latin typeface="Arial" panose="020B0604020202020204" pitchFamily="34" charset="0"/>
                <a:cs typeface="Arial" panose="020B0604020202020204" pitchFamily="34" charset="0"/>
              </a:rPr>
              <a:t>Number of authors publishing top tier articles in previous 5 years</a:t>
            </a:r>
          </a:p>
        </p:txBody>
      </p:sp>
    </p:spTree>
    <p:extLst>
      <p:ext uri="{BB962C8B-B14F-4D97-AF65-F5344CB8AC3E}">
        <p14:creationId xmlns:p14="http://schemas.microsoft.com/office/powerpoint/2010/main" val="302611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Subtitle 2">
            <a:extLst>
              <a:ext uri="{FF2B5EF4-FFF2-40B4-BE49-F238E27FC236}">
                <a16:creationId xmlns:a16="http://schemas.microsoft.com/office/drawing/2014/main" id="{452F9A8D-BA70-4C11-A619-ED265303BB16}"/>
              </a:ext>
            </a:extLst>
          </p:cNvPr>
          <p:cNvSpPr>
            <a:spLocks noGrp="1"/>
          </p:cNvSpPr>
          <p:nvPr>
            <p:ph type="subTitle" idx="1"/>
          </p:nvPr>
        </p:nvSpPr>
        <p:spPr>
          <a:xfrm>
            <a:off x="664780" y="457200"/>
            <a:ext cx="10862440" cy="897117"/>
          </a:xfrm>
        </p:spPr>
        <p:txBody>
          <a:bodyPr wrap="square" numCol="1" spcCol="1080000">
            <a:spAutoFit/>
          </a:bodyPr>
          <a:lstStyle/>
          <a:p>
            <a:pPr>
              <a:lnSpc>
                <a:spcPct val="110000"/>
              </a:lnSpc>
              <a:buClr>
                <a:schemeClr val="accent2"/>
              </a:buClr>
            </a:pPr>
            <a:r>
              <a:rPr lang="en-AU" sz="2000" b="1" i="1" dirty="0">
                <a:latin typeface="Arial" panose="020B0604020202020204" pitchFamily="34" charset="0"/>
                <a:cs typeface="Arial" panose="020B0604020202020204" pitchFamily="34" charset="0"/>
              </a:rPr>
              <a:t>“The page space in management’s top tier journals is being distributed amongst a far wider set of colleagues than ever before.”</a:t>
            </a:r>
          </a:p>
        </p:txBody>
      </p:sp>
      <p:graphicFrame>
        <p:nvGraphicFramePr>
          <p:cNvPr id="8" name="Table 7">
            <a:extLst>
              <a:ext uri="{FF2B5EF4-FFF2-40B4-BE49-F238E27FC236}">
                <a16:creationId xmlns:a16="http://schemas.microsoft.com/office/drawing/2014/main" id="{EB18C105-6537-449E-BE9E-C04AE808C88A}"/>
              </a:ext>
            </a:extLst>
          </p:cNvPr>
          <p:cNvGraphicFramePr>
            <a:graphicFrameLocks noGrp="1"/>
          </p:cNvGraphicFramePr>
          <p:nvPr>
            <p:extLst>
              <p:ext uri="{D42A27DB-BD31-4B8C-83A1-F6EECF244321}">
                <p14:modId xmlns:p14="http://schemas.microsoft.com/office/powerpoint/2010/main" val="818717358"/>
              </p:ext>
            </p:extLst>
          </p:nvPr>
        </p:nvGraphicFramePr>
        <p:xfrm>
          <a:off x="1137920" y="1811070"/>
          <a:ext cx="5334000" cy="3566160"/>
        </p:xfrm>
        <a:graphic>
          <a:graphicData uri="http://schemas.openxmlformats.org/drawingml/2006/table">
            <a:tbl>
              <a:tblPr firstRow="1" bandRow="1">
                <a:tableStyleId>{21E4AEA4-8DFA-4A89-87EB-49C32662AFE0}</a:tableStyleId>
              </a:tblPr>
              <a:tblGrid>
                <a:gridCol w="1778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tblGrid>
              <a:tr h="427072">
                <a:tc>
                  <a:txBody>
                    <a:bodyPr/>
                    <a:lstStyle/>
                    <a:p>
                      <a:endParaRPr lang="en-AU" dirty="0">
                        <a:latin typeface="Arial" panose="020B0604020202020204" pitchFamily="34" charset="0"/>
                        <a:cs typeface="Arial" panose="020B0604020202020204" pitchFamily="34" charset="0"/>
                      </a:endParaRPr>
                    </a:p>
                  </a:txBody>
                  <a:tcPr/>
                </a:tc>
                <a:tc>
                  <a:txBody>
                    <a:bodyPr/>
                    <a:lstStyle/>
                    <a:p>
                      <a:r>
                        <a:rPr lang="en-AU" dirty="0">
                          <a:latin typeface="Arial" panose="020B0604020202020204" pitchFamily="34" charset="0"/>
                          <a:cs typeface="Arial" panose="020B0604020202020204" pitchFamily="34" charset="0"/>
                        </a:rPr>
                        <a:t>1988-1992</a:t>
                      </a:r>
                    </a:p>
                  </a:txBody>
                  <a:tcPr/>
                </a:tc>
                <a:tc>
                  <a:txBody>
                    <a:bodyPr/>
                    <a:lstStyle/>
                    <a:p>
                      <a:r>
                        <a:rPr lang="en-AU" dirty="0">
                          <a:latin typeface="Arial" panose="020B0604020202020204" pitchFamily="34" charset="0"/>
                          <a:cs typeface="Arial" panose="020B0604020202020204" pitchFamily="34" charset="0"/>
                        </a:rPr>
                        <a:t>2004-2008</a:t>
                      </a:r>
                    </a:p>
                  </a:txBody>
                  <a:tcPr/>
                </a:tc>
                <a:extLst>
                  <a:ext uri="{0D108BD9-81ED-4DB2-BD59-A6C34878D82A}">
                    <a16:rowId xmlns:a16="http://schemas.microsoft.com/office/drawing/2014/main" val="10000"/>
                  </a:ext>
                </a:extLst>
              </a:tr>
              <a:tr h="370840">
                <a:tc>
                  <a:txBody>
                    <a:bodyPr/>
                    <a:lstStyle/>
                    <a:p>
                      <a:r>
                        <a:rPr lang="en-AU" dirty="0">
                          <a:latin typeface="Arial" panose="020B0604020202020204" pitchFamily="34" charset="0"/>
                          <a:cs typeface="Arial" panose="020B0604020202020204" pitchFamily="34" charset="0"/>
                        </a:rPr>
                        <a:t>Average time to produce</a:t>
                      </a:r>
                      <a:r>
                        <a:rPr lang="en-AU" baseline="0" dirty="0">
                          <a:latin typeface="Arial" panose="020B0604020202020204" pitchFamily="34" charset="0"/>
                          <a:cs typeface="Arial" panose="020B0604020202020204" pitchFamily="34" charset="0"/>
                        </a:rPr>
                        <a:t> 5 top tiers</a:t>
                      </a:r>
                      <a:endParaRPr lang="en-AU" dirty="0">
                        <a:latin typeface="Arial" panose="020B0604020202020204" pitchFamily="34" charset="0"/>
                        <a:cs typeface="Arial" panose="020B0604020202020204" pitchFamily="34" charset="0"/>
                      </a:endParaRPr>
                    </a:p>
                  </a:txBody>
                  <a:tcPr/>
                </a:tc>
                <a:tc>
                  <a:txBody>
                    <a:bodyPr/>
                    <a:lstStyle/>
                    <a:p>
                      <a:r>
                        <a:rPr lang="en-AU" dirty="0">
                          <a:latin typeface="Arial" panose="020B0604020202020204" pitchFamily="34" charset="0"/>
                          <a:cs typeface="Arial" panose="020B0604020202020204" pitchFamily="34" charset="0"/>
                        </a:rPr>
                        <a:t>5.24-6.93</a:t>
                      </a:r>
                    </a:p>
                  </a:txBody>
                  <a:tcPr/>
                </a:tc>
                <a:tc>
                  <a:txBody>
                    <a:bodyPr/>
                    <a:lstStyle/>
                    <a:p>
                      <a:r>
                        <a:rPr lang="en-AU" dirty="0">
                          <a:latin typeface="Arial" panose="020B0604020202020204" pitchFamily="34" charset="0"/>
                          <a:cs typeface="Arial" panose="020B0604020202020204" pitchFamily="34" charset="0"/>
                        </a:rPr>
                        <a:t>8.04-9.72</a:t>
                      </a:r>
                    </a:p>
                  </a:txBody>
                  <a:tcPr/>
                </a:tc>
                <a:extLst>
                  <a:ext uri="{0D108BD9-81ED-4DB2-BD59-A6C34878D82A}">
                    <a16:rowId xmlns:a16="http://schemas.microsoft.com/office/drawing/2014/main" val="10001"/>
                  </a:ext>
                </a:extLst>
              </a:tr>
              <a:tr h="370840">
                <a:tc>
                  <a:txBody>
                    <a:bodyPr/>
                    <a:lstStyle/>
                    <a:p>
                      <a:r>
                        <a:rPr lang="en-AU" dirty="0">
                          <a:latin typeface="Arial" panose="020B0604020202020204" pitchFamily="34" charset="0"/>
                          <a:cs typeface="Arial" panose="020B0604020202020204" pitchFamily="34" charset="0"/>
                        </a:rPr>
                        <a:t>Average time to produce 10 top tiers</a:t>
                      </a:r>
                    </a:p>
                  </a:txBody>
                  <a:tcPr/>
                </a:tc>
                <a:tc>
                  <a:txBody>
                    <a:bodyPr/>
                    <a:lstStyle/>
                    <a:p>
                      <a:r>
                        <a:rPr lang="en-AU" dirty="0">
                          <a:latin typeface="Arial" panose="020B0604020202020204" pitchFamily="34" charset="0"/>
                          <a:cs typeface="Arial" panose="020B0604020202020204" pitchFamily="34" charset="0"/>
                        </a:rPr>
                        <a:t>6.00 – 8.78</a:t>
                      </a:r>
                    </a:p>
                  </a:txBody>
                  <a:tcPr/>
                </a:tc>
                <a:tc>
                  <a:txBody>
                    <a:bodyPr/>
                    <a:lstStyle/>
                    <a:p>
                      <a:r>
                        <a:rPr lang="en-AU" dirty="0">
                          <a:latin typeface="Arial" panose="020B0604020202020204" pitchFamily="34" charset="0"/>
                          <a:cs typeface="Arial" panose="020B0604020202020204" pitchFamily="34" charset="0"/>
                        </a:rPr>
                        <a:t>12.76-15.73</a:t>
                      </a:r>
                    </a:p>
                  </a:txBody>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A5C08F72-C3B5-421C-8C29-D9712FE92DB1}"/>
              </a:ext>
            </a:extLst>
          </p:cNvPr>
          <p:cNvSpPr txBox="1"/>
          <p:nvPr/>
        </p:nvSpPr>
        <p:spPr>
          <a:xfrm>
            <a:off x="7543800" y="2132022"/>
            <a:ext cx="3430167" cy="1200329"/>
          </a:xfrm>
          <a:prstGeom prst="rect">
            <a:avLst/>
          </a:prstGeom>
          <a:solidFill>
            <a:schemeClr val="accent2"/>
          </a:solidFill>
        </p:spPr>
        <p:txBody>
          <a:bodyPr wrap="square" rtlCol="0">
            <a:spAutoFit/>
          </a:bodyPr>
          <a:lstStyle/>
          <a:p>
            <a:pPr marL="0" lvl="2" algn="ctr"/>
            <a:r>
              <a:rPr lang="en-AU" dirty="0" err="1">
                <a:solidFill>
                  <a:schemeClr val="bg1"/>
                </a:solidFill>
              </a:rPr>
              <a:t>Podsakoff</a:t>
            </a:r>
            <a:r>
              <a:rPr lang="en-AU" dirty="0">
                <a:solidFill>
                  <a:schemeClr val="bg1"/>
                </a:solidFill>
              </a:rPr>
              <a:t> et al. 9% of </a:t>
            </a:r>
            <a:r>
              <a:rPr lang="en-AU" dirty="0" err="1">
                <a:solidFill>
                  <a:schemeClr val="bg1"/>
                </a:solidFill>
              </a:rPr>
              <a:t>uni’s</a:t>
            </a:r>
            <a:r>
              <a:rPr lang="en-AU" dirty="0">
                <a:solidFill>
                  <a:schemeClr val="bg1"/>
                </a:solidFill>
              </a:rPr>
              <a:t> account for 85% citations and 75% pubs</a:t>
            </a:r>
          </a:p>
        </p:txBody>
      </p:sp>
      <p:sp>
        <p:nvSpPr>
          <p:cNvPr id="13" name="Subtitle 2">
            <a:extLst>
              <a:ext uri="{FF2B5EF4-FFF2-40B4-BE49-F238E27FC236}">
                <a16:creationId xmlns:a16="http://schemas.microsoft.com/office/drawing/2014/main" id="{FF283124-F247-47CA-8FC3-54A1C8F970B9}"/>
              </a:ext>
            </a:extLst>
          </p:cNvPr>
          <p:cNvSpPr txBox="1">
            <a:spLocks/>
          </p:cNvSpPr>
          <p:nvPr/>
        </p:nvSpPr>
        <p:spPr>
          <a:xfrm>
            <a:off x="6760780" y="3632135"/>
            <a:ext cx="4897820" cy="2374445"/>
          </a:xfrm>
          <a:prstGeom prst="rect">
            <a:avLst/>
          </a:prstGeom>
        </p:spPr>
        <p:txBody>
          <a:bodyPr vert="horz" wrap="square" lIns="243852" tIns="121926" rIns="243852" bIns="121926" numCol="1" spcCol="1080000" rtlCol="0">
            <a:spAutoFit/>
          </a:bodyPr>
          <a:lstStyle>
            <a:lvl1pPr marL="0" indent="0" algn="ctr" defTabSz="609509" rtl="0" eaLnBrk="1" latinLnBrk="0" hangingPunct="1">
              <a:lnSpc>
                <a:spcPct val="120000"/>
              </a:lnSpc>
              <a:spcBef>
                <a:spcPct val="20000"/>
              </a:spcBef>
              <a:buFont typeface="Arial"/>
              <a:buNone/>
              <a:defRPr sz="1200" b="0" i="0" kern="1200">
                <a:solidFill>
                  <a:schemeClr val="tx2"/>
                </a:solidFill>
                <a:latin typeface="+mn-lt"/>
                <a:ea typeface="+mn-ea"/>
                <a:cs typeface="Calibri Regular" charset="0"/>
              </a:defRPr>
            </a:lvl1pPr>
            <a:lvl2pPr marL="543613" indent="0" algn="ctr" defTabSz="609509" rtl="0" eaLnBrk="1" latinLnBrk="0" hangingPunct="1">
              <a:spcBef>
                <a:spcPct val="20000"/>
              </a:spcBef>
              <a:buFont typeface="Arial"/>
              <a:buNone/>
              <a:defRPr sz="2400" b="0" i="0" kern="1200">
                <a:solidFill>
                  <a:schemeClr val="tx1">
                    <a:tint val="75000"/>
                  </a:schemeClr>
                </a:solidFill>
                <a:latin typeface="+mn-lt"/>
                <a:ea typeface="+mn-ea"/>
                <a:cs typeface="Calibri Regular" charset="0"/>
              </a:defRPr>
            </a:lvl2pPr>
            <a:lvl3pPr marL="1087226" indent="0" algn="ctr" defTabSz="609509" rtl="0" eaLnBrk="1" latinLnBrk="0" hangingPunct="1">
              <a:spcBef>
                <a:spcPct val="20000"/>
              </a:spcBef>
              <a:buFont typeface="Arial"/>
              <a:buNone/>
              <a:defRPr sz="2150" b="0" i="0" kern="1200">
                <a:solidFill>
                  <a:schemeClr val="tx1">
                    <a:tint val="75000"/>
                  </a:schemeClr>
                </a:solidFill>
                <a:latin typeface="+mn-lt"/>
                <a:ea typeface="+mn-ea"/>
                <a:cs typeface="Calibri Regular" charset="0"/>
              </a:defRPr>
            </a:lvl3pPr>
            <a:lvl4pPr marL="1630843" indent="0" algn="ctr" defTabSz="609509" rtl="0" eaLnBrk="1" latinLnBrk="0" hangingPunct="1">
              <a:spcBef>
                <a:spcPct val="20000"/>
              </a:spcBef>
              <a:buFont typeface="Arial"/>
              <a:buNone/>
              <a:defRPr sz="1850" b="0" i="0" kern="1200">
                <a:solidFill>
                  <a:schemeClr val="tx1">
                    <a:tint val="75000"/>
                  </a:schemeClr>
                </a:solidFill>
                <a:latin typeface="+mn-lt"/>
                <a:ea typeface="+mn-ea"/>
                <a:cs typeface="Calibri Regular" charset="0"/>
              </a:defRPr>
            </a:lvl4pPr>
            <a:lvl5pPr marL="2174455" indent="0" algn="ctr" defTabSz="609509" rtl="0" eaLnBrk="1" latinLnBrk="0" hangingPunct="1">
              <a:spcBef>
                <a:spcPct val="20000"/>
              </a:spcBef>
              <a:buFont typeface="Arial"/>
              <a:buNone/>
              <a:defRPr sz="1850" b="0" i="0" kern="1200">
                <a:solidFill>
                  <a:schemeClr val="tx1">
                    <a:tint val="75000"/>
                  </a:schemeClr>
                </a:solidFill>
                <a:latin typeface="+mn-lt"/>
                <a:ea typeface="+mn-ea"/>
                <a:cs typeface="Calibri Regular" charset="0"/>
              </a:defRPr>
            </a:lvl5pPr>
            <a:lvl6pPr marL="2718069"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6pPr>
            <a:lvl7pPr marL="3261683"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7pPr>
            <a:lvl8pPr marL="3805296"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8pPr>
            <a:lvl9pPr marL="4348909"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9pPr>
          </a:lstStyle>
          <a:p>
            <a:pPr marL="285693" indent="-285693" algn="l">
              <a:lnSpc>
                <a:spcPct val="110000"/>
              </a:lnSpc>
              <a:buClr>
                <a:schemeClr val="accent2"/>
              </a:buClr>
              <a:buFont typeface="Arial" charset="0"/>
              <a:buChar char="•"/>
            </a:pPr>
            <a:r>
              <a:rPr lang="en-AU" sz="2000" dirty="0">
                <a:latin typeface="Arial" panose="020B0604020202020204" pitchFamily="34" charset="0"/>
                <a:cs typeface="Arial" panose="020B0604020202020204" pitchFamily="34" charset="0"/>
              </a:rPr>
              <a:t>There are institutional advantages</a:t>
            </a:r>
          </a:p>
          <a:p>
            <a:pPr marL="285693" indent="-285693" algn="l">
              <a:lnSpc>
                <a:spcPct val="110000"/>
              </a:lnSpc>
              <a:buClr>
                <a:schemeClr val="accent2"/>
              </a:buClr>
              <a:buFont typeface="Arial" charset="0"/>
              <a:buChar char="•"/>
            </a:pPr>
            <a:r>
              <a:rPr lang="en-AU" sz="2000" dirty="0">
                <a:latin typeface="Arial" panose="020B0604020202020204" pitchFamily="34" charset="0"/>
                <a:cs typeface="Arial" panose="020B0604020202020204" pitchFamily="34" charset="0"/>
              </a:rPr>
              <a:t>It might be even tougher for ‘non-US’……. </a:t>
            </a:r>
            <a:r>
              <a:rPr lang="en-AU" sz="2000" i="1" dirty="0">
                <a:latin typeface="Arial" panose="020B0604020202020204" pitchFamily="34" charset="0"/>
                <a:cs typeface="Arial" panose="020B0604020202020204" pitchFamily="34" charset="0"/>
              </a:rPr>
              <a:t>“strong under-representation, perhaps a bias, does exist” </a:t>
            </a:r>
            <a:r>
              <a:rPr lang="en-AU" sz="2000" dirty="0">
                <a:latin typeface="Arial" panose="020B0604020202020204" pitchFamily="34" charset="0"/>
                <a:cs typeface="Arial" panose="020B0604020202020204" pitchFamily="34" charset="0"/>
              </a:rPr>
              <a:t>(Baruch, 2001).</a:t>
            </a:r>
          </a:p>
          <a:p>
            <a:pPr marL="285693" indent="-285693" algn="l">
              <a:lnSpc>
                <a:spcPct val="110000"/>
              </a:lnSpc>
              <a:buClr>
                <a:schemeClr val="accent2"/>
              </a:buClr>
              <a:buFont typeface="Arial" charset="0"/>
              <a:buChar char="•"/>
            </a:pP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34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11" name="Title 20">
            <a:extLst>
              <a:ext uri="{FF2B5EF4-FFF2-40B4-BE49-F238E27FC236}">
                <a16:creationId xmlns:a16="http://schemas.microsoft.com/office/drawing/2014/main" id="{EDE27431-E919-4632-99BA-A58B01CB2263}"/>
              </a:ext>
            </a:extLst>
          </p:cNvPr>
          <p:cNvSpPr txBox="1">
            <a:spLocks/>
          </p:cNvSpPr>
          <p:nvPr/>
        </p:nvSpPr>
        <p:spPr>
          <a:xfrm>
            <a:off x="949328" y="552602"/>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At the same time…</a:t>
            </a: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Subtitle 2">
            <a:extLst>
              <a:ext uri="{FF2B5EF4-FFF2-40B4-BE49-F238E27FC236}">
                <a16:creationId xmlns:a16="http://schemas.microsoft.com/office/drawing/2014/main" id="{452F9A8D-BA70-4C11-A619-ED265303BB16}"/>
              </a:ext>
            </a:extLst>
          </p:cNvPr>
          <p:cNvSpPr>
            <a:spLocks noGrp="1"/>
          </p:cNvSpPr>
          <p:nvPr>
            <p:ph type="subTitle" idx="1"/>
          </p:nvPr>
        </p:nvSpPr>
        <p:spPr>
          <a:xfrm>
            <a:off x="664780" y="1251233"/>
            <a:ext cx="10862440" cy="1518826"/>
          </a:xfrm>
        </p:spPr>
        <p:txBody>
          <a:bodyPr wrap="square" numCol="1" spcCol="1080000">
            <a:spAutoFit/>
          </a:bodyPr>
          <a:lstStyle/>
          <a:p>
            <a:pPr>
              <a:lnSpc>
                <a:spcPct val="110000"/>
              </a:lnSpc>
              <a:buClr>
                <a:schemeClr val="accent2"/>
              </a:buClr>
            </a:pPr>
            <a:r>
              <a:rPr lang="en-AU" sz="2000" b="1" dirty="0">
                <a:latin typeface="Arial" panose="020B0604020202020204" pitchFamily="34" charset="0"/>
                <a:cs typeface="Arial" panose="020B0604020202020204" pitchFamily="34" charset="0"/>
              </a:rPr>
              <a:t>The </a:t>
            </a:r>
            <a:r>
              <a:rPr lang="en-AU" sz="2000" b="1" dirty="0">
                <a:solidFill>
                  <a:schemeClr val="accent2"/>
                </a:solidFill>
                <a:latin typeface="Arial" panose="020B0604020202020204" pitchFamily="34" charset="0"/>
                <a:cs typeface="Arial" panose="020B0604020202020204" pitchFamily="34" charset="0"/>
              </a:rPr>
              <a:t>‘standards are higher’</a:t>
            </a:r>
            <a:r>
              <a:rPr lang="en-AU" sz="2000" b="1" dirty="0">
                <a:latin typeface="Arial" panose="020B0604020202020204" pitchFamily="34" charset="0"/>
                <a:cs typeface="Arial" panose="020B0604020202020204" pitchFamily="34" charset="0"/>
              </a:rPr>
              <a:t>:</a:t>
            </a:r>
            <a:r>
              <a:rPr lang="en-AU" sz="2000" b="1" dirty="0">
                <a:solidFill>
                  <a:schemeClr val="accent2"/>
                </a:solidFill>
                <a:latin typeface="Arial" panose="020B0604020202020204" pitchFamily="34" charset="0"/>
                <a:cs typeface="Arial" panose="020B0604020202020204" pitchFamily="34" charset="0"/>
              </a:rPr>
              <a:t> </a:t>
            </a:r>
            <a:r>
              <a:rPr lang="en-AU" sz="2000" b="1" dirty="0">
                <a:latin typeface="Arial" panose="020B0604020202020204" pitchFamily="34" charset="0"/>
                <a:cs typeface="Arial" panose="020B0604020202020204" pitchFamily="34" charset="0"/>
              </a:rPr>
              <a:t>methodological/ theoretical sophistication and novelty</a:t>
            </a:r>
          </a:p>
          <a:p>
            <a:pPr>
              <a:lnSpc>
                <a:spcPct val="110000"/>
              </a:lnSpc>
              <a:buClr>
                <a:schemeClr val="accent2"/>
              </a:buClr>
            </a:pPr>
            <a:r>
              <a:rPr lang="en-AU" sz="2800" b="1" dirty="0">
                <a:latin typeface="Arial" panose="020B0604020202020204" pitchFamily="34" charset="0"/>
                <a:cs typeface="Arial" panose="020B0604020202020204" pitchFamily="34" charset="0"/>
              </a:rPr>
              <a:t>And….</a:t>
            </a:r>
          </a:p>
          <a:p>
            <a:pPr>
              <a:lnSpc>
                <a:spcPct val="110000"/>
              </a:lnSpc>
              <a:buClr>
                <a:schemeClr val="accent2"/>
              </a:buClr>
            </a:pPr>
            <a:r>
              <a:rPr lang="en-AU" sz="2000" b="1" dirty="0">
                <a:latin typeface="Arial" panose="020B0604020202020204" pitchFamily="34" charset="0"/>
                <a:cs typeface="Arial" panose="020B0604020202020204" pitchFamily="34" charset="0"/>
              </a:rPr>
              <a:t>There is much </a:t>
            </a:r>
            <a:r>
              <a:rPr lang="en-AU" sz="2000" b="1" dirty="0">
                <a:solidFill>
                  <a:schemeClr val="accent2"/>
                </a:solidFill>
                <a:latin typeface="Arial" panose="020B0604020202020204" pitchFamily="34" charset="0"/>
                <a:cs typeface="Arial" panose="020B0604020202020204" pitchFamily="34" charset="0"/>
              </a:rPr>
              <a:t>more pressure </a:t>
            </a:r>
            <a:r>
              <a:rPr lang="en-AU" sz="2000" b="1" dirty="0">
                <a:latin typeface="Arial" panose="020B0604020202020204" pitchFamily="34" charset="0"/>
                <a:cs typeface="Arial" panose="020B0604020202020204" pitchFamily="34" charset="0"/>
              </a:rPr>
              <a:t>to “publish many tier one articles”</a:t>
            </a:r>
          </a:p>
        </p:txBody>
      </p:sp>
      <p:pic>
        <p:nvPicPr>
          <p:cNvPr id="8" name="Picture 6" descr="workplace stress">
            <a:extLst>
              <a:ext uri="{FF2B5EF4-FFF2-40B4-BE49-F238E27FC236}">
                <a16:creationId xmlns:a16="http://schemas.microsoft.com/office/drawing/2014/main" id="{3C3CF691-2EE7-4D29-A009-1716E4104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288" y="3265600"/>
            <a:ext cx="4501513" cy="270090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http://images.theage.com.au/2009/09/22/745568/article400_man_work_stress-420x0.jpg">
            <a:extLst>
              <a:ext uri="{FF2B5EF4-FFF2-40B4-BE49-F238E27FC236}">
                <a16:creationId xmlns:a16="http://schemas.microsoft.com/office/drawing/2014/main" id="{227B08BE-54CA-4D13-B4D2-F3734461E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01660"/>
            <a:ext cx="4000500" cy="2733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3923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Subtitle 2">
            <a:extLst>
              <a:ext uri="{FF2B5EF4-FFF2-40B4-BE49-F238E27FC236}">
                <a16:creationId xmlns:a16="http://schemas.microsoft.com/office/drawing/2014/main" id="{452F9A8D-BA70-4C11-A619-ED265303BB16}"/>
              </a:ext>
            </a:extLst>
          </p:cNvPr>
          <p:cNvSpPr>
            <a:spLocks noGrp="1"/>
          </p:cNvSpPr>
          <p:nvPr>
            <p:ph type="subTitle" idx="1"/>
          </p:nvPr>
        </p:nvSpPr>
        <p:spPr>
          <a:xfrm>
            <a:off x="664780" y="1251233"/>
            <a:ext cx="10862440" cy="1586087"/>
          </a:xfrm>
        </p:spPr>
        <p:txBody>
          <a:bodyPr wrap="square" numCol="1" spcCol="1080000">
            <a:spAutoFit/>
          </a:bodyPr>
          <a:lstStyle/>
          <a:p>
            <a:pPr marL="342900" indent="-342900" algn="l">
              <a:lnSpc>
                <a:spcPct val="110000"/>
              </a:lnSpc>
              <a:buClr>
                <a:schemeClr val="accent2"/>
              </a:buClr>
              <a:buFont typeface="Arial" panose="020B0604020202020204" pitchFamily="34" charset="0"/>
              <a:buChar char="•"/>
            </a:pPr>
            <a:r>
              <a:rPr lang="en-AU" sz="2000" b="1" dirty="0">
                <a:latin typeface="Arial" panose="020B0604020202020204" pitchFamily="34" charset="0"/>
                <a:cs typeface="Arial" panose="020B0604020202020204" pitchFamily="34" charset="0"/>
              </a:rPr>
              <a:t>Miller et al., (2011)</a:t>
            </a:r>
          </a:p>
          <a:p>
            <a:pPr marL="886513" lvl="1" indent="-342900" algn="l">
              <a:lnSpc>
                <a:spcPct val="110000"/>
              </a:lnSpc>
              <a:buClr>
                <a:schemeClr val="accent2"/>
              </a:buClr>
              <a:buFont typeface="Arial" panose="020B0604020202020204" pitchFamily="34" charset="0"/>
              <a:buChar char="•"/>
            </a:pPr>
            <a:r>
              <a:rPr lang="en-AU" sz="1800" b="1" dirty="0">
                <a:latin typeface="Arial" panose="020B0604020202020204" pitchFamily="34" charset="0"/>
                <a:cs typeface="Arial" panose="020B0604020202020204" pitchFamily="34" charset="0"/>
              </a:rPr>
              <a:t>N=104 research-oriented management departments in US AACSB-accredited business schools (N approx. 400 faculty)</a:t>
            </a:r>
          </a:p>
          <a:p>
            <a:pPr marL="886513" lvl="1" indent="-342900" algn="l">
              <a:lnSpc>
                <a:spcPct val="110000"/>
              </a:lnSpc>
              <a:buClr>
                <a:schemeClr val="accent2"/>
              </a:buClr>
              <a:buFont typeface="Arial" panose="020B0604020202020204" pitchFamily="34" charset="0"/>
              <a:buChar char="•"/>
            </a:pPr>
            <a:r>
              <a:rPr lang="en-AU" sz="1800" b="1" dirty="0">
                <a:latin typeface="Arial" panose="020B0604020202020204" pitchFamily="34" charset="0"/>
                <a:cs typeface="Arial" panose="020B0604020202020204" pitchFamily="34" charset="0"/>
              </a:rPr>
              <a:t>94% reported pressure to publish in peer reviewed journals (and not do other things)</a:t>
            </a:r>
          </a:p>
        </p:txBody>
      </p:sp>
      <p:pic>
        <p:nvPicPr>
          <p:cNvPr id="10" name="Picture 2" descr="http://www.callcentre.co.uk/wp-content/uploads/2013/03/manage_pressure_at_work.jpg">
            <a:extLst>
              <a:ext uri="{FF2B5EF4-FFF2-40B4-BE49-F238E27FC236}">
                <a16:creationId xmlns:a16="http://schemas.microsoft.com/office/drawing/2014/main" id="{6AB31147-C12F-49F2-BEF9-89B4E1096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523" y="2837320"/>
            <a:ext cx="2857500" cy="3133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892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3" name="Subtitle 2"/>
          <p:cNvSpPr>
            <a:spLocks noGrp="1"/>
          </p:cNvSpPr>
          <p:nvPr>
            <p:ph type="subTitle" idx="1"/>
          </p:nvPr>
        </p:nvSpPr>
        <p:spPr>
          <a:xfrm>
            <a:off x="533400" y="1295400"/>
            <a:ext cx="10862440" cy="5506648"/>
          </a:xfrm>
        </p:spPr>
        <p:txBody>
          <a:bodyPr wrap="square" numCol="1" spcCol="1080000">
            <a:spAutoFit/>
          </a:bodyPr>
          <a:lstStyle/>
          <a:p>
            <a:pPr marL="285693" indent="-285693" algn="just">
              <a:lnSpc>
                <a:spcPct val="110000"/>
              </a:lnSpc>
              <a:buClr>
                <a:schemeClr val="accent2"/>
              </a:buClr>
              <a:buFont typeface="Arial" charset="0"/>
              <a:buChar char="•"/>
            </a:pPr>
            <a:r>
              <a:rPr lang="en-AU" sz="2000" b="1" dirty="0">
                <a:latin typeface="Arial" panose="020B0604020202020204" pitchFamily="34" charset="0"/>
                <a:cs typeface="Arial" panose="020B0604020202020204" pitchFamily="34" charset="0"/>
              </a:rPr>
              <a:t>Work harder and worry more?</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Significant feelings of stress/ publication burnout as a result, esp. for non-tenured and females (Miller et al., 2001); working hours increasing (</a:t>
            </a:r>
            <a:r>
              <a:rPr lang="en-AU" sz="1600" dirty="0" err="1">
                <a:latin typeface="Arial" panose="020B0604020202020204" pitchFamily="34" charset="0"/>
                <a:cs typeface="Arial" panose="020B0604020202020204" pitchFamily="34" charset="0"/>
              </a:rPr>
              <a:t>Winefield</a:t>
            </a:r>
            <a:r>
              <a:rPr lang="en-AU" sz="1600" dirty="0">
                <a:latin typeface="Arial" panose="020B0604020202020204" pitchFamily="34" charset="0"/>
                <a:cs typeface="Arial" panose="020B0604020202020204" pitchFamily="34" charset="0"/>
              </a:rPr>
              <a:t> et al., 2002)</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AOM PDW workshops feature successful faculty showing extremely high work loads</a:t>
            </a:r>
          </a:p>
          <a:p>
            <a:pPr lvl="1" algn="just">
              <a:lnSpc>
                <a:spcPct val="110000"/>
              </a:lnSpc>
              <a:buClr>
                <a:schemeClr val="accent2"/>
              </a:buClr>
            </a:pPr>
            <a:endParaRPr lang="en-AU" sz="1600" dirty="0">
              <a:latin typeface="Arial" panose="020B0604020202020204" pitchFamily="34" charset="0"/>
              <a:cs typeface="Arial" panose="020B0604020202020204" pitchFamily="34" charset="0"/>
            </a:endParaRPr>
          </a:p>
          <a:p>
            <a:pPr marL="285693" indent="-285693" algn="just">
              <a:lnSpc>
                <a:spcPct val="110000"/>
              </a:lnSpc>
              <a:buClr>
                <a:srgbClr val="2591A1"/>
              </a:buClr>
              <a:buFont typeface="Arial" charset="0"/>
              <a:buChar char="•"/>
              <a:defRPr/>
            </a:pPr>
            <a:r>
              <a:rPr lang="en-AU" sz="2000" b="1" dirty="0">
                <a:solidFill>
                  <a:srgbClr val="797979"/>
                </a:solidFill>
                <a:latin typeface="Arial" panose="020B0604020202020204" pitchFamily="34" charset="0"/>
                <a:cs typeface="Arial" panose="020B0604020202020204" pitchFamily="34" charset="0"/>
              </a:rPr>
              <a:t>Quit?</a:t>
            </a:r>
            <a:endParaRPr lang="en-AU" sz="20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Lots of evidence of stress and burnout </a:t>
            </a:r>
            <a:r>
              <a:rPr lang="en-AU" sz="1600" dirty="0" err="1">
                <a:latin typeface="Arial" panose="020B0604020202020204" pitchFamily="34" charset="0"/>
                <a:cs typeface="Arial" panose="020B0604020202020204" pitchFamily="34" charset="0"/>
              </a:rPr>
              <a:t>eg</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Winefield</a:t>
            </a:r>
            <a:r>
              <a:rPr lang="en-AU" sz="1600" dirty="0">
                <a:latin typeface="Arial" panose="020B0604020202020204" pitchFamily="34" charset="0"/>
                <a:cs typeface="Arial" panose="020B0604020202020204" pitchFamily="34" charset="0"/>
              </a:rPr>
              <a:t> et al., (2001) 50% Australian academics risk of psychological illness</a:t>
            </a:r>
          </a:p>
          <a:p>
            <a:pPr lvl="1" algn="just">
              <a:lnSpc>
                <a:spcPct val="110000"/>
              </a:lnSpc>
              <a:buClr>
                <a:srgbClr val="2591A1"/>
              </a:buClr>
              <a:defRPr/>
            </a:pPr>
            <a:endParaRPr lang="en-AU" sz="1600" dirty="0">
              <a:latin typeface="Arial" panose="020B0604020202020204" pitchFamily="34" charset="0"/>
              <a:cs typeface="Arial" panose="020B0604020202020204" pitchFamily="34" charset="0"/>
            </a:endParaRPr>
          </a:p>
          <a:p>
            <a:pPr marL="285693" marR="0" lvl="0" indent="-285693" algn="just" defTabSz="609509" rtl="0" eaLnBrk="1" fontAlgn="auto" latinLnBrk="0" hangingPunct="1">
              <a:lnSpc>
                <a:spcPct val="110000"/>
              </a:lnSpc>
              <a:spcBef>
                <a:spcPct val="20000"/>
              </a:spcBef>
              <a:spcAft>
                <a:spcPts val="0"/>
              </a:spcAft>
              <a:buClr>
                <a:srgbClr val="2591A1"/>
              </a:buClr>
              <a:buSzTx/>
              <a:buFont typeface="Arial" charset="0"/>
              <a:buChar char="•"/>
              <a:tabLst/>
              <a:defRPr/>
            </a:pPr>
            <a:r>
              <a:rPr lang="en-AU" sz="2000" b="1" dirty="0">
                <a:latin typeface="Arial" panose="020B0604020202020204" pitchFamily="34" charset="0"/>
                <a:cs typeface="Arial" panose="020B0604020202020204" pitchFamily="34" charset="0"/>
              </a:rPr>
              <a:t>Despair?</a:t>
            </a:r>
            <a:endParaRPr lang="en-AU" sz="32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Walsh (2011) analysed speeches of AOM Presidents</a:t>
            </a:r>
          </a:p>
          <a:p>
            <a:pPr lvl="1" algn="just">
              <a:lnSpc>
                <a:spcPct val="110000"/>
              </a:lnSpc>
              <a:buClr>
                <a:srgbClr val="2591A1"/>
              </a:buClr>
              <a:defRPr/>
            </a:pPr>
            <a:endParaRPr lang="en-AU" sz="1600" dirty="0">
              <a:latin typeface="Arial" panose="020B0604020202020204" pitchFamily="34" charset="0"/>
              <a:cs typeface="Arial" panose="020B0604020202020204" pitchFamily="34" charset="0"/>
            </a:endParaRPr>
          </a:p>
          <a:p>
            <a:pPr marL="285693" marR="0" lvl="0" indent="-285693" algn="just" defTabSz="609509" rtl="0" eaLnBrk="1" fontAlgn="auto" latinLnBrk="0" hangingPunct="1">
              <a:lnSpc>
                <a:spcPct val="110000"/>
              </a:lnSpc>
              <a:spcBef>
                <a:spcPct val="20000"/>
              </a:spcBef>
              <a:spcAft>
                <a:spcPts val="0"/>
              </a:spcAft>
              <a:buClr>
                <a:srgbClr val="2591A1"/>
              </a:buClr>
              <a:buSzTx/>
              <a:buFont typeface="Arial" charset="0"/>
              <a:buChar char="•"/>
              <a:tabLst/>
              <a:defRPr/>
            </a:pPr>
            <a:r>
              <a:rPr lang="en-AU" sz="2000" b="1" dirty="0">
                <a:latin typeface="Arial" panose="020B0604020202020204" pitchFamily="34" charset="0"/>
                <a:cs typeface="Arial" panose="020B0604020202020204" pitchFamily="34" charset="0"/>
              </a:rPr>
              <a:t>Ignore everything except publishing (</a:t>
            </a:r>
            <a:r>
              <a:rPr lang="en-AU" sz="2000" b="1" dirty="0" err="1">
                <a:latin typeface="Arial" panose="020B0604020202020204" pitchFamily="34" charset="0"/>
                <a:cs typeface="Arial" panose="020B0604020202020204" pitchFamily="34" charset="0"/>
              </a:rPr>
              <a:t>eg</a:t>
            </a:r>
            <a:r>
              <a:rPr lang="en-AU" sz="2000" b="1" dirty="0">
                <a:latin typeface="Arial" panose="020B0604020202020204" pitchFamily="34" charset="0"/>
                <a:cs typeface="Arial" panose="020B0604020202020204" pitchFamily="34" charset="0"/>
              </a:rPr>
              <a:t> teaching, impact, life)</a:t>
            </a:r>
            <a:endParaRPr lang="en-AU" sz="32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Many argue this is happening (e.g., Miller et al., 2001; many critiques of business schools)</a:t>
            </a:r>
          </a:p>
          <a:p>
            <a:pPr marL="829306" lvl="1" indent="-285693" algn="just">
              <a:lnSpc>
                <a:spcPct val="110000"/>
              </a:lnSpc>
              <a:buClr>
                <a:srgbClr val="2591A1"/>
              </a:buClr>
              <a:buFont typeface="Arial" charset="0"/>
              <a:buChar char="•"/>
              <a:defRPr/>
            </a:pPr>
            <a:endParaRPr lang="en-AU" sz="1600" dirty="0">
              <a:latin typeface="Arial" panose="020B0604020202020204" pitchFamily="34" charset="0"/>
              <a:cs typeface="Arial" panose="020B0604020202020204" pitchFamily="34" charset="0"/>
            </a:endParaRPr>
          </a:p>
          <a:p>
            <a:pPr marL="285693" indent="-285693" algn="just">
              <a:lnSpc>
                <a:spcPct val="110000"/>
              </a:lnSpc>
              <a:buClr>
                <a:schemeClr val="accent2"/>
              </a:buClr>
              <a:buFont typeface="Arial" charset="0"/>
              <a:buChar char="•"/>
            </a:pPr>
            <a:endParaRPr lang="en-AU" sz="1600" dirty="0">
              <a:latin typeface="Arial" panose="020B0604020202020204" pitchFamily="34" charset="0"/>
              <a:cs typeface="Arial" panose="020B0604020202020204" pitchFamily="34" charset="0"/>
            </a:endParaRPr>
          </a:p>
        </p:txBody>
      </p:sp>
      <p:sp>
        <p:nvSpPr>
          <p:cNvPr id="9" name="Title 20"/>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4399" b="1" dirty="0">
                <a:solidFill>
                  <a:schemeClr val="tx1"/>
                </a:solidFill>
                <a:latin typeface="Arial" panose="020B0604020202020204" pitchFamily="34" charset="0"/>
                <a:cs typeface="Arial" panose="020B0604020202020204" pitchFamily="34" charset="0"/>
              </a:rPr>
              <a:t>How </a:t>
            </a:r>
            <a:r>
              <a:rPr lang="en-AU" sz="4399" dirty="0">
                <a:solidFill>
                  <a:schemeClr val="tx1"/>
                </a:solidFill>
                <a:latin typeface="Arial" panose="020B0604020202020204" pitchFamily="34" charset="0"/>
                <a:cs typeface="Arial" panose="020B0604020202020204" pitchFamily="34" charset="0"/>
              </a:rPr>
              <a:t>to respond to this situation? </a:t>
            </a:r>
            <a:endParaRPr lang="en-US" sz="4399"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Tree>
    <p:extLst>
      <p:ext uri="{BB962C8B-B14F-4D97-AF65-F5344CB8AC3E}">
        <p14:creationId xmlns:p14="http://schemas.microsoft.com/office/powerpoint/2010/main" val="87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3" name="Subtitle 2"/>
          <p:cNvSpPr>
            <a:spLocks noGrp="1"/>
          </p:cNvSpPr>
          <p:nvPr>
            <p:ph type="subTitle" idx="1"/>
          </p:nvPr>
        </p:nvSpPr>
        <p:spPr>
          <a:xfrm>
            <a:off x="533400" y="1295400"/>
            <a:ext cx="10862440" cy="4685654"/>
          </a:xfrm>
        </p:spPr>
        <p:txBody>
          <a:bodyPr wrap="square" numCol="1" spcCol="1080000">
            <a:spAutoFit/>
          </a:bodyPr>
          <a:lstStyle/>
          <a:p>
            <a:pPr marL="285693" indent="-285693" algn="just">
              <a:lnSpc>
                <a:spcPct val="110000"/>
              </a:lnSpc>
              <a:buClr>
                <a:schemeClr val="accent2"/>
              </a:buClr>
              <a:buFont typeface="Arial" charset="0"/>
              <a:buChar char="•"/>
            </a:pPr>
            <a:r>
              <a:rPr lang="en-AU" sz="2000" b="1" dirty="0">
                <a:latin typeface="Arial" panose="020B0604020202020204" pitchFamily="34" charset="0"/>
                <a:cs typeface="Arial" panose="020B0604020202020204" pitchFamily="34" charset="0"/>
              </a:rPr>
              <a:t>Do more “safe but boring” work?</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Miller et al., (2011) 45% agreed that “pressure deters me from doing more creative research”/ using non-traditional approaches (esp. women and non-tenured)</a:t>
            </a:r>
          </a:p>
          <a:p>
            <a:pPr lvl="1" algn="just">
              <a:lnSpc>
                <a:spcPct val="110000"/>
              </a:lnSpc>
              <a:buClr>
                <a:schemeClr val="accent2"/>
              </a:buClr>
            </a:pPr>
            <a:endParaRPr lang="en-AU" sz="1600" dirty="0">
              <a:latin typeface="Arial" panose="020B0604020202020204" pitchFamily="34" charset="0"/>
              <a:cs typeface="Arial" panose="020B0604020202020204" pitchFamily="34" charset="0"/>
            </a:endParaRPr>
          </a:p>
          <a:p>
            <a:pPr marL="285693" indent="-285693" algn="just">
              <a:lnSpc>
                <a:spcPct val="110000"/>
              </a:lnSpc>
              <a:buClr>
                <a:srgbClr val="2591A1"/>
              </a:buClr>
              <a:buFont typeface="Arial" charset="0"/>
              <a:buChar char="•"/>
              <a:defRPr/>
            </a:pPr>
            <a:r>
              <a:rPr lang="en-AU" sz="2000" b="1" dirty="0">
                <a:solidFill>
                  <a:srgbClr val="797979"/>
                </a:solidFill>
                <a:latin typeface="Arial" panose="020B0604020202020204" pitchFamily="34" charset="0"/>
                <a:cs typeface="Arial" panose="020B0604020202020204" pitchFamily="34" charset="0"/>
              </a:rPr>
              <a:t>Cheat?</a:t>
            </a:r>
            <a:endParaRPr lang="en-AU" sz="20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More fabrication, falsification, plagiarism (</a:t>
            </a:r>
            <a:r>
              <a:rPr lang="en-AU" sz="1600" dirty="0" err="1">
                <a:latin typeface="Arial" panose="020B0604020202020204" pitchFamily="34" charset="0"/>
                <a:cs typeface="Arial" panose="020B0604020202020204" pitchFamily="34" charset="0"/>
              </a:rPr>
              <a:t>Bedian</a:t>
            </a:r>
            <a:r>
              <a:rPr lang="en-AU" sz="1600" dirty="0">
                <a:latin typeface="Arial" panose="020B0604020202020204" pitchFamily="34" charset="0"/>
                <a:cs typeface="Arial" panose="020B0604020202020204" pitchFamily="34" charset="0"/>
              </a:rPr>
              <a:t> et al., 2010 “Win at all costs”) </a:t>
            </a:r>
          </a:p>
          <a:p>
            <a:pPr marL="1372919" lvl="2" indent="-285693" algn="just">
              <a:lnSpc>
                <a:spcPct val="110000"/>
              </a:lnSpc>
              <a:buClr>
                <a:srgbClr val="2591A1"/>
              </a:buClr>
              <a:buFont typeface="Arial" charset="0"/>
              <a:buChar char="•"/>
              <a:defRPr/>
            </a:pPr>
            <a:r>
              <a:rPr lang="en-AU" sz="1350" dirty="0">
                <a:latin typeface="Arial" panose="020B0604020202020204" pitchFamily="34" charset="0"/>
                <a:cs typeface="Arial" panose="020B0604020202020204" pitchFamily="34" charset="0"/>
              </a:rPr>
              <a:t>e.g., 79% of 384 sampled report ‘with-holding methodological details or results’ and 27% report ‘fabricated results!</a:t>
            </a:r>
          </a:p>
          <a:p>
            <a:pPr lvl="1" algn="just">
              <a:lnSpc>
                <a:spcPct val="110000"/>
              </a:lnSpc>
              <a:buClr>
                <a:srgbClr val="2591A1"/>
              </a:buClr>
              <a:defRPr/>
            </a:pPr>
            <a:endParaRPr lang="en-AU" sz="1600" dirty="0">
              <a:latin typeface="Arial" panose="020B0604020202020204" pitchFamily="34" charset="0"/>
              <a:cs typeface="Arial" panose="020B0604020202020204" pitchFamily="34" charset="0"/>
            </a:endParaRPr>
          </a:p>
          <a:p>
            <a:pPr marL="285693" marR="0" lvl="0" indent="-285693" algn="just" defTabSz="609509" rtl="0" eaLnBrk="1" fontAlgn="auto" latinLnBrk="0" hangingPunct="1">
              <a:lnSpc>
                <a:spcPct val="110000"/>
              </a:lnSpc>
              <a:spcBef>
                <a:spcPct val="20000"/>
              </a:spcBef>
              <a:spcAft>
                <a:spcPts val="0"/>
              </a:spcAft>
              <a:buClr>
                <a:srgbClr val="2591A1"/>
              </a:buClr>
              <a:buSzTx/>
              <a:buFont typeface="Arial" charset="0"/>
              <a:buChar char="•"/>
              <a:tabLst/>
              <a:defRPr/>
            </a:pPr>
            <a:r>
              <a:rPr lang="en-AU" sz="2000" b="1" dirty="0">
                <a:latin typeface="Arial" panose="020B0604020202020204" pitchFamily="34" charset="0"/>
                <a:cs typeface="Arial" panose="020B0604020202020204" pitchFamily="34" charset="0"/>
              </a:rPr>
              <a:t>Change the promotion/ tenure system?</a:t>
            </a:r>
            <a:endParaRPr lang="en-AU" sz="32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Many are trying! See Walsh (2011) “Courage to lead”; see also Miller et al., 2011</a:t>
            </a:r>
          </a:p>
          <a:p>
            <a:pPr marL="1372919" lvl="2" indent="-285693" algn="just">
              <a:lnSpc>
                <a:spcPct val="110000"/>
              </a:lnSpc>
              <a:buClr>
                <a:srgbClr val="2591A1"/>
              </a:buClr>
              <a:buFont typeface="Arial" charset="0"/>
              <a:buChar char="•"/>
              <a:defRPr/>
            </a:pPr>
            <a:r>
              <a:rPr lang="en-AU" sz="1350" dirty="0">
                <a:latin typeface="Arial" panose="020B0604020202020204" pitchFamily="34" charset="0"/>
                <a:cs typeface="Arial" panose="020B0604020202020204" pitchFamily="34" charset="0"/>
              </a:rPr>
              <a:t>Criteria – assess body of work across multiple sources (not top tier count)</a:t>
            </a:r>
          </a:p>
          <a:p>
            <a:pPr marL="1372919" lvl="2" indent="-285693" algn="just">
              <a:lnSpc>
                <a:spcPct val="110000"/>
              </a:lnSpc>
              <a:buClr>
                <a:srgbClr val="2591A1"/>
              </a:buClr>
              <a:buFont typeface="Arial" charset="0"/>
              <a:buChar char="•"/>
              <a:defRPr/>
            </a:pPr>
            <a:r>
              <a:rPr lang="en-AU" sz="1350" dirty="0">
                <a:latin typeface="Arial" panose="020B0604020202020204" pitchFamily="34" charset="0"/>
                <a:cs typeface="Arial" panose="020B0604020202020204" pitchFamily="34" charset="0"/>
              </a:rPr>
              <a:t>Longer time frames for evaluating senior colleagues</a:t>
            </a:r>
          </a:p>
          <a:p>
            <a:pPr marL="829306" lvl="1" indent="-285693" algn="just">
              <a:lnSpc>
                <a:spcPct val="110000"/>
              </a:lnSpc>
              <a:buClr>
                <a:srgbClr val="2591A1"/>
              </a:buClr>
              <a:buFont typeface="Arial" charset="0"/>
              <a:buChar char="•"/>
              <a:defRPr/>
            </a:pPr>
            <a:endParaRPr lang="en-AU" sz="1600" dirty="0">
              <a:latin typeface="Arial" panose="020B0604020202020204" pitchFamily="34" charset="0"/>
              <a:cs typeface="Arial" panose="020B0604020202020204" pitchFamily="34" charset="0"/>
            </a:endParaRPr>
          </a:p>
          <a:p>
            <a:pPr marL="285693" indent="-285693" algn="just">
              <a:lnSpc>
                <a:spcPct val="110000"/>
              </a:lnSpc>
              <a:buClr>
                <a:schemeClr val="accent2"/>
              </a:buClr>
              <a:buFont typeface="Arial" charset="0"/>
              <a:buChar char="•"/>
            </a:pPr>
            <a:endParaRPr lang="en-AU" sz="1600" dirty="0">
              <a:latin typeface="Arial" panose="020B0604020202020204" pitchFamily="34" charset="0"/>
              <a:cs typeface="Arial" panose="020B0604020202020204" pitchFamily="34" charset="0"/>
            </a:endParaRPr>
          </a:p>
        </p:txBody>
      </p:sp>
      <p:sp>
        <p:nvSpPr>
          <p:cNvPr id="9" name="Title 20"/>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How </a:t>
            </a:r>
            <a:r>
              <a:rPr lang="en-AU" sz="3600" dirty="0">
                <a:solidFill>
                  <a:schemeClr val="tx1"/>
                </a:solidFill>
                <a:latin typeface="Arial" panose="020B0604020202020204" pitchFamily="34" charset="0"/>
                <a:cs typeface="Arial" panose="020B0604020202020204" pitchFamily="34" charset="0"/>
              </a:rPr>
              <a:t>to respond to this situation? (Continued) </a:t>
            </a:r>
            <a:endParaRPr lang="en-US" sz="3600"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Tree>
    <p:extLst>
      <p:ext uri="{BB962C8B-B14F-4D97-AF65-F5344CB8AC3E}">
        <p14:creationId xmlns:p14="http://schemas.microsoft.com/office/powerpoint/2010/main" val="17827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9" name="Title 20"/>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4399" b="1" dirty="0">
                <a:solidFill>
                  <a:schemeClr val="tx1"/>
                </a:solidFill>
                <a:latin typeface="Arial" panose="020B0604020202020204" pitchFamily="34" charset="0"/>
                <a:cs typeface="Arial" panose="020B0604020202020204" pitchFamily="34" charset="0"/>
              </a:rPr>
              <a:t>What else?</a:t>
            </a:r>
            <a:endParaRPr lang="en-US" sz="4399"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pic>
        <p:nvPicPr>
          <p:cNvPr id="10" name="Picture 2" descr="http://www.valenciaray.com/wp-content/uploads/2012/05/Confusion-11829501XSmall.jpg">
            <a:extLst>
              <a:ext uri="{FF2B5EF4-FFF2-40B4-BE49-F238E27FC236}">
                <a16:creationId xmlns:a16="http://schemas.microsoft.com/office/drawing/2014/main" id="{104D19D1-1F57-4645-B98B-CD0AF12CA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058" y="2150682"/>
            <a:ext cx="2592288" cy="3829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844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pic>
        <p:nvPicPr>
          <p:cNvPr id="7" name="Picture 2" descr="https://encrypted-tbn1.gstatic.com/images?q=tbn:ANd9GcSnsHTTxXZPYU5K0JPXN3S7mimwDGIBrR-42U4pXqJUvnGHZKr-BA">
            <a:extLst>
              <a:ext uri="{FF2B5EF4-FFF2-40B4-BE49-F238E27FC236}">
                <a16:creationId xmlns:a16="http://schemas.microsoft.com/office/drawing/2014/main" id="{6307ECA5-C721-48C9-B760-C4E83FBFB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172" y="2362200"/>
            <a:ext cx="3528392" cy="33298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Callout 6">
            <a:extLst>
              <a:ext uri="{FF2B5EF4-FFF2-40B4-BE49-F238E27FC236}">
                <a16:creationId xmlns:a16="http://schemas.microsoft.com/office/drawing/2014/main" id="{C461DD15-B67E-4B3C-979A-950A4FC7A68C}"/>
              </a:ext>
            </a:extLst>
          </p:cNvPr>
          <p:cNvSpPr/>
          <p:nvPr/>
        </p:nvSpPr>
        <p:spPr>
          <a:xfrm>
            <a:off x="7696200" y="913006"/>
            <a:ext cx="3981128" cy="3329824"/>
          </a:xfrm>
          <a:prstGeom prst="wedgeEllipseCallout">
            <a:avLst>
              <a:gd name="adj1" fmla="val -118685"/>
              <a:gd name="adj2" fmla="val 360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3200" b="1" dirty="0">
                <a:latin typeface="Arial" panose="020B0604020202020204" pitchFamily="34" charset="0"/>
                <a:cs typeface="Arial" panose="020B0604020202020204" pitchFamily="34" charset="0"/>
              </a:rPr>
              <a:t>Be strategic in your approach</a:t>
            </a:r>
          </a:p>
          <a:p>
            <a:pPr algn="ctr"/>
            <a:r>
              <a:rPr lang="en-AU" sz="2000" dirty="0">
                <a:latin typeface="Arial" panose="020B0604020202020204" pitchFamily="34" charset="0"/>
                <a:cs typeface="Arial" panose="020B0604020202020204" pitchFamily="34" charset="0"/>
              </a:rPr>
              <a:t>(&amp; enjoy the means, not just the ends)</a:t>
            </a:r>
          </a:p>
        </p:txBody>
      </p:sp>
    </p:spTree>
    <p:extLst>
      <p:ext uri="{BB962C8B-B14F-4D97-AF65-F5344CB8AC3E}">
        <p14:creationId xmlns:p14="http://schemas.microsoft.com/office/powerpoint/2010/main" val="389426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E82A66-E06C-471C-BC83-F5207EB6F158}"/>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3" name="Subtitle 2"/>
          <p:cNvSpPr>
            <a:spLocks noGrp="1"/>
          </p:cNvSpPr>
          <p:nvPr>
            <p:ph type="subTitle" idx="1"/>
          </p:nvPr>
        </p:nvSpPr>
        <p:spPr>
          <a:xfrm>
            <a:off x="664780" y="1693771"/>
            <a:ext cx="10862440" cy="3354007"/>
          </a:xfrm>
        </p:spPr>
        <p:txBody>
          <a:bodyPr wrap="square" numCol="1" spcCol="1080000">
            <a:spAutoFit/>
          </a:bodyPr>
          <a:lstStyle/>
          <a:p>
            <a:pPr marL="285693" indent="-285693" algn="just">
              <a:lnSpc>
                <a:spcPct val="110000"/>
              </a:lnSpc>
              <a:buClr>
                <a:schemeClr val="accent2"/>
              </a:buClr>
              <a:buFont typeface="Arial" charset="0"/>
              <a:buChar char="•"/>
            </a:pPr>
            <a:r>
              <a:rPr lang="en-AU" sz="2400" dirty="0">
                <a:latin typeface="Arial" panose="020B0604020202020204" pitchFamily="34" charset="0"/>
                <a:cs typeface="Arial" panose="020B0604020202020204" pitchFamily="34" charset="0"/>
              </a:rPr>
              <a:t>I did a PhD (a long time ago!)</a:t>
            </a:r>
          </a:p>
          <a:p>
            <a:pPr marL="285693" indent="-285693" algn="just">
              <a:lnSpc>
                <a:spcPct val="110000"/>
              </a:lnSpc>
              <a:buClr>
                <a:schemeClr val="accent2"/>
              </a:buClr>
              <a:buFont typeface="Arial" charset="0"/>
              <a:buChar char="•"/>
            </a:pPr>
            <a:r>
              <a:rPr lang="en-AU" sz="2400" dirty="0">
                <a:latin typeface="Arial" panose="020B0604020202020204" pitchFamily="34" charset="0"/>
                <a:cs typeface="Arial" panose="020B0604020202020204" pitchFamily="34" charset="0"/>
              </a:rPr>
              <a:t>Supervised/ co-supervised PhD students in the UK and Australia</a:t>
            </a:r>
          </a:p>
          <a:p>
            <a:pPr marL="285693" indent="-285693" algn="just">
              <a:lnSpc>
                <a:spcPct val="110000"/>
              </a:lnSpc>
              <a:buClr>
                <a:schemeClr val="accent2"/>
              </a:buClr>
              <a:buFont typeface="Arial" charset="0"/>
              <a:buChar char="•"/>
            </a:pPr>
            <a:r>
              <a:rPr lang="en-AU" sz="2400" dirty="0">
                <a:latin typeface="Arial" panose="020B0604020202020204" pitchFamily="34" charset="0"/>
                <a:cs typeface="Arial" panose="020B0604020202020204" pitchFamily="34" charset="0"/>
              </a:rPr>
              <a:t>Examined PhD students in different countries</a:t>
            </a:r>
          </a:p>
          <a:p>
            <a:pPr marL="285693" indent="-285693" algn="just">
              <a:lnSpc>
                <a:spcPct val="110000"/>
              </a:lnSpc>
              <a:buClr>
                <a:schemeClr val="accent2"/>
              </a:buClr>
              <a:buFont typeface="Arial" charset="0"/>
              <a:buChar char="•"/>
            </a:pPr>
            <a:r>
              <a:rPr lang="en-AU" sz="2400" dirty="0">
                <a:latin typeface="Arial" panose="020B0604020202020204" pitchFamily="34" charset="0"/>
                <a:cs typeface="Arial" panose="020B0604020202020204" pitchFamily="34" charset="0"/>
              </a:rPr>
              <a:t>Published with and/or mentored PhD students supervised by others</a:t>
            </a:r>
          </a:p>
          <a:p>
            <a:pPr marL="285693" indent="-285693" algn="just">
              <a:lnSpc>
                <a:spcPct val="110000"/>
              </a:lnSpc>
              <a:buClr>
                <a:schemeClr val="accent2"/>
              </a:buClr>
              <a:buFont typeface="Arial" charset="0"/>
              <a:buChar char="•"/>
            </a:pPr>
            <a:r>
              <a:rPr lang="en-AU" sz="2400" dirty="0">
                <a:latin typeface="Arial" panose="020B0604020202020204" pitchFamily="34" charset="0"/>
                <a:cs typeface="Arial" panose="020B0604020202020204" pitchFamily="34" charset="0"/>
              </a:rPr>
              <a:t>Reviewed many grant applications; chair of a university Academic Promotions Committee; editorial work; many selection committees; OB Division Mentor Award, 2016; run OB Doctoral Consortium; and so on</a:t>
            </a:r>
          </a:p>
        </p:txBody>
      </p:sp>
      <p:sp>
        <p:nvSpPr>
          <p:cNvPr id="9" name="Title 20"/>
          <p:cNvSpPr txBox="1">
            <a:spLocks/>
          </p:cNvSpPr>
          <p:nvPr/>
        </p:nvSpPr>
        <p:spPr>
          <a:xfrm>
            <a:off x="1898656" y="658267"/>
            <a:ext cx="8822853"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399" b="1" dirty="0">
                <a:solidFill>
                  <a:schemeClr val="tx1"/>
                </a:solidFill>
                <a:latin typeface="Arial" panose="020B0604020202020204" pitchFamily="34" charset="0"/>
                <a:cs typeface="Arial" panose="020B0604020202020204" pitchFamily="34" charset="0"/>
              </a:rPr>
              <a:t>My PhD experience</a:t>
            </a: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Tree>
    <p:extLst>
      <p:ext uri="{BB962C8B-B14F-4D97-AF65-F5344CB8AC3E}">
        <p14:creationId xmlns:p14="http://schemas.microsoft.com/office/powerpoint/2010/main" val="75467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graphicFrame>
        <p:nvGraphicFramePr>
          <p:cNvPr id="9" name="Content Placeholder 3">
            <a:extLst>
              <a:ext uri="{FF2B5EF4-FFF2-40B4-BE49-F238E27FC236}">
                <a16:creationId xmlns:a16="http://schemas.microsoft.com/office/drawing/2014/main" id="{21940B84-9658-4A9B-AEC8-1AA5743C35CC}"/>
              </a:ext>
            </a:extLst>
          </p:cNvPr>
          <p:cNvGraphicFramePr>
            <a:graphicFrameLocks/>
          </p:cNvGraphicFramePr>
          <p:nvPr>
            <p:extLst>
              <p:ext uri="{D42A27DB-BD31-4B8C-83A1-F6EECF244321}">
                <p14:modId xmlns:p14="http://schemas.microsoft.com/office/powerpoint/2010/main" val="1470307979"/>
              </p:ext>
            </p:extLst>
          </p:nvPr>
        </p:nvGraphicFramePr>
        <p:xfrm>
          <a:off x="838200" y="1295400"/>
          <a:ext cx="10515600" cy="3852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673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Title 20">
            <a:extLst>
              <a:ext uri="{FF2B5EF4-FFF2-40B4-BE49-F238E27FC236}">
                <a16:creationId xmlns:a16="http://schemas.microsoft.com/office/drawing/2014/main" id="{02439786-9DA8-4890-B837-3998D289BA7D}"/>
              </a:ext>
            </a:extLst>
          </p:cNvPr>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Financial capital: What you have</a:t>
            </a: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C4FA309E-31CE-4EBE-90DB-9C2F8DFB8597}"/>
              </a:ext>
            </a:extLst>
          </p:cNvPr>
          <p:cNvGraphicFramePr>
            <a:graphicFrameLocks noGrp="1"/>
          </p:cNvGraphicFramePr>
          <p:nvPr>
            <p:extLst>
              <p:ext uri="{D42A27DB-BD31-4B8C-83A1-F6EECF244321}">
                <p14:modId xmlns:p14="http://schemas.microsoft.com/office/powerpoint/2010/main" val="3178702651"/>
              </p:ext>
            </p:extLst>
          </p:nvPr>
        </p:nvGraphicFramePr>
        <p:xfrm>
          <a:off x="2279576" y="2060848"/>
          <a:ext cx="7560840" cy="2429137"/>
        </p:xfrm>
        <a:graphic>
          <a:graphicData uri="http://schemas.openxmlformats.org/drawingml/2006/table">
            <a:tbl>
              <a:tblPr firstRow="1" bandRow="1">
                <a:tableStyleId>{00A15C55-8517-42AA-B614-E9B94910E393}</a:tableStyleId>
              </a:tblPr>
              <a:tblGrid>
                <a:gridCol w="1656184">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950857">
                <a:tc>
                  <a:txBody>
                    <a:bodyPr/>
                    <a:lstStyle/>
                    <a:p>
                      <a:pPr algn="ctr"/>
                      <a:r>
                        <a:rPr lang="en-AU" sz="2000" dirty="0">
                          <a:latin typeface="Arial" panose="020B0604020202020204" pitchFamily="34" charset="0"/>
                          <a:cs typeface="Arial" panose="020B0604020202020204" pitchFamily="34" charset="0"/>
                        </a:rPr>
                        <a:t>What</a:t>
                      </a:r>
                    </a:p>
                  </a:txBody>
                  <a:tcPr/>
                </a:tc>
                <a:tc>
                  <a:txBody>
                    <a:bodyPr/>
                    <a:lstStyle/>
                    <a:p>
                      <a:pPr algn="ctr"/>
                      <a:r>
                        <a:rPr lang="en-AU" sz="2000" dirty="0">
                          <a:latin typeface="Arial" panose="020B0604020202020204" pitchFamily="34" charset="0"/>
                          <a:cs typeface="Arial" panose="020B0604020202020204" pitchFamily="34" charset="0"/>
                        </a:rPr>
                        <a:t>How</a:t>
                      </a:r>
                    </a:p>
                  </a:txBody>
                  <a:tcPr/>
                </a:tc>
                <a:extLst>
                  <a:ext uri="{0D108BD9-81ED-4DB2-BD59-A6C34878D82A}">
                    <a16:rowId xmlns:a16="http://schemas.microsoft.com/office/drawing/2014/main" val="10000"/>
                  </a:ext>
                </a:extLst>
              </a:tr>
              <a:tr h="1353399">
                <a:tc>
                  <a:txBody>
                    <a:bodyPr/>
                    <a:lstStyle/>
                    <a:p>
                      <a:r>
                        <a:rPr lang="en-AU" sz="2000" dirty="0">
                          <a:latin typeface="Arial" panose="020B0604020202020204" pitchFamily="34" charset="0"/>
                          <a:cs typeface="Arial" panose="020B0604020202020204" pitchFamily="34" charset="0"/>
                        </a:rPr>
                        <a:t>Funding</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Research assistant work generates funds and can build your skills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Start small (travel/ internal grants)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baseline="0" dirty="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052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Title 20">
            <a:extLst>
              <a:ext uri="{FF2B5EF4-FFF2-40B4-BE49-F238E27FC236}">
                <a16:creationId xmlns:a16="http://schemas.microsoft.com/office/drawing/2014/main" id="{02439786-9DA8-4890-B837-3998D289BA7D}"/>
              </a:ext>
            </a:extLst>
          </p:cNvPr>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Human Capital: What you “know”</a:t>
            </a: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9D10C34B-D478-46B5-BA55-F0AF2426626D}"/>
              </a:ext>
            </a:extLst>
          </p:cNvPr>
          <p:cNvGraphicFramePr>
            <a:graphicFrameLocks noGrp="1"/>
          </p:cNvGraphicFramePr>
          <p:nvPr>
            <p:extLst>
              <p:ext uri="{D42A27DB-BD31-4B8C-83A1-F6EECF244321}">
                <p14:modId xmlns:p14="http://schemas.microsoft.com/office/powerpoint/2010/main" val="1335880782"/>
              </p:ext>
            </p:extLst>
          </p:nvPr>
        </p:nvGraphicFramePr>
        <p:xfrm>
          <a:off x="609600" y="1436929"/>
          <a:ext cx="8636405" cy="4489296"/>
        </p:xfrm>
        <a:graphic>
          <a:graphicData uri="http://schemas.openxmlformats.org/drawingml/2006/table">
            <a:tbl>
              <a:tblPr firstRow="1" bandRow="1">
                <a:tableStyleId>{21E4AEA4-8DFA-4A89-87EB-49C32662AFE0}</a:tableStyleId>
              </a:tblPr>
              <a:tblGrid>
                <a:gridCol w="2868342">
                  <a:extLst>
                    <a:ext uri="{9D8B030D-6E8A-4147-A177-3AD203B41FA5}">
                      <a16:colId xmlns:a16="http://schemas.microsoft.com/office/drawing/2014/main" val="20000"/>
                    </a:ext>
                  </a:extLst>
                </a:gridCol>
                <a:gridCol w="5768063">
                  <a:extLst>
                    <a:ext uri="{9D8B030D-6E8A-4147-A177-3AD203B41FA5}">
                      <a16:colId xmlns:a16="http://schemas.microsoft.com/office/drawing/2014/main" val="20001"/>
                    </a:ext>
                  </a:extLst>
                </a:gridCol>
              </a:tblGrid>
              <a:tr h="435456">
                <a:tc>
                  <a:txBody>
                    <a:bodyPr/>
                    <a:lstStyle/>
                    <a:p>
                      <a:pPr algn="ctr"/>
                      <a:r>
                        <a:rPr lang="en-AU" sz="2000" dirty="0">
                          <a:latin typeface="Arial" panose="020B0604020202020204" pitchFamily="34" charset="0"/>
                          <a:cs typeface="Arial" panose="020B0604020202020204" pitchFamily="34" charset="0"/>
                        </a:rPr>
                        <a:t>What</a:t>
                      </a:r>
                    </a:p>
                  </a:txBody>
                  <a:tcPr/>
                </a:tc>
                <a:tc>
                  <a:txBody>
                    <a:bodyPr/>
                    <a:lstStyle/>
                    <a:p>
                      <a:pPr algn="ctr"/>
                      <a:r>
                        <a:rPr lang="en-AU" sz="2000" dirty="0">
                          <a:latin typeface="Arial" panose="020B0604020202020204" pitchFamily="34" charset="0"/>
                          <a:cs typeface="Arial" panose="020B0604020202020204" pitchFamily="34" charset="0"/>
                        </a:rPr>
                        <a:t>How</a:t>
                      </a:r>
                    </a:p>
                  </a:txBody>
                  <a:tcPr/>
                </a:tc>
                <a:extLst>
                  <a:ext uri="{0D108BD9-81ED-4DB2-BD59-A6C34878D82A}">
                    <a16:rowId xmlns:a16="http://schemas.microsoft.com/office/drawing/2014/main" val="10000"/>
                  </a:ext>
                </a:extLst>
              </a:tr>
              <a:tr h="1759877">
                <a:tc>
                  <a:txBody>
                    <a:bodyPr/>
                    <a:lstStyle/>
                    <a:p>
                      <a:r>
                        <a:rPr lang="en-AU" sz="2000" dirty="0">
                          <a:latin typeface="Arial" panose="020B0604020202020204" pitchFamily="34" charset="0"/>
                          <a:cs typeface="Arial" panose="020B0604020202020204" pitchFamily="34" charset="0"/>
                        </a:rPr>
                        <a:t>Ensure you</a:t>
                      </a:r>
                      <a:r>
                        <a:rPr lang="en-AU" sz="2000" baseline="0" dirty="0">
                          <a:latin typeface="Arial" panose="020B0604020202020204" pitchFamily="34" charset="0"/>
                          <a:cs typeface="Arial" panose="020B0604020202020204" pitchFamily="34" charset="0"/>
                        </a:rPr>
                        <a:t> are fully socialized</a:t>
                      </a:r>
                      <a:r>
                        <a:rPr lang="en-AU" sz="2000" dirty="0">
                          <a:latin typeface="Arial" panose="020B0604020202020204" pitchFamily="34" charset="0"/>
                          <a:cs typeface="Arial" panose="020B0604020202020204" pitchFamily="34" charset="0"/>
                        </a:rPr>
                        <a:t> into</a:t>
                      </a:r>
                      <a:r>
                        <a:rPr lang="en-AU" sz="2000" baseline="0" dirty="0">
                          <a:latin typeface="Arial" panose="020B0604020202020204" pitchFamily="34" charset="0"/>
                          <a:cs typeface="Arial" panose="020B0604020202020204" pitchFamily="34" charset="0"/>
                        </a:rPr>
                        <a:t> the profession </a:t>
                      </a:r>
                    </a:p>
                    <a:p>
                      <a:endParaRPr lang="en-AU" sz="2000" baseline="0" dirty="0">
                        <a:latin typeface="Arial" panose="020B0604020202020204" pitchFamily="34" charset="0"/>
                        <a:cs typeface="Arial" panose="020B0604020202020204" pitchFamily="34" charset="0"/>
                      </a:endParaRPr>
                    </a:p>
                    <a:p>
                      <a:endParaRPr lang="en-AU" sz="2000" baseline="0" dirty="0">
                        <a:latin typeface="Arial" panose="020B0604020202020204" pitchFamily="34" charset="0"/>
                        <a:cs typeface="Arial" panose="020B0604020202020204" pitchFamily="34" charset="0"/>
                      </a:endParaRPr>
                    </a:p>
                    <a:p>
                      <a:endParaRPr lang="en-AU" sz="2000" baseline="0" dirty="0">
                        <a:latin typeface="Arial" panose="020B0604020202020204" pitchFamily="34" charset="0"/>
                        <a:cs typeface="Arial" panose="020B0604020202020204" pitchFamily="34" charset="0"/>
                      </a:endParaRPr>
                    </a:p>
                    <a:p>
                      <a:endParaRPr lang="en-AU" sz="2000" baseline="0" dirty="0">
                        <a:latin typeface="Arial" panose="020B0604020202020204" pitchFamily="34" charset="0"/>
                        <a:cs typeface="Arial" panose="020B0604020202020204" pitchFamily="34" charset="0"/>
                      </a:endParaRPr>
                    </a:p>
                    <a:p>
                      <a:r>
                        <a:rPr lang="en-AU" sz="2000" baseline="0" dirty="0">
                          <a:latin typeface="Arial" panose="020B0604020202020204" pitchFamily="34" charset="0"/>
                          <a:cs typeface="Arial" panose="020B0604020202020204" pitchFamily="34" charset="0"/>
                        </a:rPr>
                        <a:t>Take every opportunity to learn the craft</a:t>
                      </a:r>
                      <a:endParaRPr lang="en-AU" sz="2000" dirty="0">
                        <a:latin typeface="Arial" panose="020B0604020202020204" pitchFamily="34" charset="0"/>
                        <a:cs typeface="Arial" panose="020B0604020202020204" pitchFamily="34" charset="0"/>
                      </a:endParaRPr>
                    </a:p>
                  </a:txBody>
                  <a:tcPr/>
                </a:tc>
                <a:tc>
                  <a:txBody>
                    <a:bodyPr/>
                    <a:lstStyle/>
                    <a:p>
                      <a:pPr marL="457200" lvl="1" indent="0">
                        <a:buFont typeface="Arial" panose="020B0604020202020204" pitchFamily="34" charset="0"/>
                        <a:buNone/>
                      </a:pPr>
                      <a:r>
                        <a:rPr lang="en-AU" sz="2000" baseline="0" dirty="0">
                          <a:latin typeface="Arial" panose="020B0604020202020204" pitchFamily="34" charset="0"/>
                          <a:cs typeface="Arial" panose="020B0604020202020204" pitchFamily="34" charset="0"/>
                        </a:rPr>
                        <a:t>G</a:t>
                      </a:r>
                      <a:r>
                        <a:rPr lang="en-AU" sz="2000" dirty="0">
                          <a:latin typeface="Arial" panose="020B0604020202020204" pitchFamily="34" charset="0"/>
                          <a:cs typeface="Arial" panose="020B0604020202020204" pitchFamily="34" charset="0"/>
                        </a:rPr>
                        <a:t>o to doctoral </a:t>
                      </a:r>
                      <a:r>
                        <a:rPr lang="en-AU" sz="2000" baseline="0" dirty="0">
                          <a:latin typeface="Arial" panose="020B0604020202020204" pitchFamily="34" charset="0"/>
                          <a:cs typeface="Arial" panose="020B0604020202020204" pitchFamily="34" charset="0"/>
                        </a:rPr>
                        <a:t>consortiums</a:t>
                      </a:r>
                    </a:p>
                    <a:p>
                      <a:pPr marL="457200" lvl="1" indent="0">
                        <a:buFont typeface="Arial" panose="020B0604020202020204" pitchFamily="34" charset="0"/>
                        <a:buNone/>
                      </a:pPr>
                      <a:r>
                        <a:rPr lang="en-AU" sz="2000" baseline="0" dirty="0">
                          <a:latin typeface="Arial" panose="020B0604020202020204" pitchFamily="34" charset="0"/>
                          <a:cs typeface="Arial" panose="020B0604020202020204" pitchFamily="34" charset="0"/>
                        </a:rPr>
                        <a:t>Exploit virtual media </a:t>
                      </a:r>
                      <a:r>
                        <a:rPr lang="en-AU" sz="2000" baseline="0" dirty="0" err="1">
                          <a:latin typeface="Arial" panose="020B0604020202020204" pitchFamily="34" charset="0"/>
                          <a:cs typeface="Arial" panose="020B0604020202020204" pitchFamily="34" charset="0"/>
                        </a:rPr>
                        <a:t>eg</a:t>
                      </a:r>
                      <a:r>
                        <a:rPr lang="en-AU" sz="2000" baseline="0" dirty="0">
                          <a:latin typeface="Arial" panose="020B0604020202020204" pitchFamily="34" charset="0"/>
                          <a:cs typeface="Arial" panose="020B0604020202020204" pitchFamily="34" charset="0"/>
                        </a:rPr>
                        <a:t> CARMA</a:t>
                      </a:r>
                    </a:p>
                    <a:p>
                      <a:pPr marL="457200" lvl="1" indent="0">
                        <a:buFont typeface="Arial" panose="020B0604020202020204" pitchFamily="34" charset="0"/>
                        <a:buNone/>
                      </a:pPr>
                      <a:r>
                        <a:rPr lang="en-AU" sz="2000" baseline="0" dirty="0">
                          <a:latin typeface="Arial" panose="020B0604020202020204" pitchFamily="34" charset="0"/>
                          <a:cs typeface="Arial" panose="020B0604020202020204" pitchFamily="34" charset="0"/>
                        </a:rPr>
                        <a:t>Attend all seminars</a:t>
                      </a:r>
                    </a:p>
                    <a:p>
                      <a:pPr marL="457200" lvl="1" indent="0">
                        <a:buFont typeface="Arial" panose="020B0604020202020204" pitchFamily="34" charset="0"/>
                        <a:buNone/>
                      </a:pPr>
                      <a:r>
                        <a:rPr lang="en-AU" sz="2000" baseline="0" dirty="0">
                          <a:latin typeface="Arial" panose="020B0604020202020204" pitchFamily="34" charset="0"/>
                          <a:cs typeface="Arial" panose="020B0604020202020204" pitchFamily="34" charset="0"/>
                        </a:rPr>
                        <a:t>Do courses</a:t>
                      </a:r>
                    </a:p>
                    <a:p>
                      <a:pPr marL="457200" lvl="1" indent="0">
                        <a:buFont typeface="Arial" panose="020B0604020202020204" pitchFamily="34" charset="0"/>
                        <a:buNone/>
                      </a:pPr>
                      <a:r>
                        <a:rPr lang="en-AU" sz="2000" baseline="0" dirty="0">
                          <a:latin typeface="Arial" panose="020B0604020202020204" pitchFamily="34" charset="0"/>
                          <a:cs typeface="Arial" panose="020B0604020202020204" pitchFamily="34" charset="0"/>
                        </a:rPr>
                        <a:t>Read journals</a:t>
                      </a:r>
                    </a:p>
                    <a:p>
                      <a:pPr marL="457200" lvl="1" indent="0">
                        <a:buFont typeface="Arial" panose="020B0604020202020204" pitchFamily="34" charset="0"/>
                        <a:buNone/>
                      </a:pPr>
                      <a:r>
                        <a:rPr lang="en-AU" sz="2000" baseline="0" dirty="0">
                          <a:latin typeface="Arial" panose="020B0604020202020204" pitchFamily="34" charset="0"/>
                          <a:cs typeface="Arial" panose="020B0604020202020204" pitchFamily="34" charset="0"/>
                        </a:rPr>
                        <a:t>Read books full of tips; learn from others; ask questions</a:t>
                      </a:r>
                    </a:p>
                    <a:p>
                      <a:pPr marL="457200" lvl="1" indent="0">
                        <a:buFont typeface="Arial" panose="020B0604020202020204" pitchFamily="34" charset="0"/>
                        <a:buNone/>
                      </a:pPr>
                      <a:endParaRPr lang="en-AU" sz="20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Learn by doing e.g. work with productive people inside/ outside the department</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Create your own opportunities</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Find novel ways to learn (MOOCs, CARMA); break some ‘rules’; find unique paths</a:t>
                      </a:r>
                    </a:p>
                  </a:txBody>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A0F60492-5E41-4BD4-8CF2-08641797B72D}"/>
              </a:ext>
            </a:extLst>
          </p:cNvPr>
          <p:cNvSpPr txBox="1"/>
          <p:nvPr/>
        </p:nvSpPr>
        <p:spPr>
          <a:xfrm>
            <a:off x="9525000" y="2415706"/>
            <a:ext cx="1475656" cy="1077218"/>
          </a:xfrm>
          <a:prstGeom prst="rect">
            <a:avLst/>
          </a:prstGeom>
          <a:solidFill>
            <a:schemeClr val="accent2"/>
          </a:solidFill>
        </p:spPr>
        <p:txBody>
          <a:bodyPr wrap="square" rtlCol="0">
            <a:spAutoFit/>
          </a:bodyPr>
          <a:lstStyle/>
          <a:p>
            <a:r>
              <a:rPr lang="en-AU" sz="1600" dirty="0" err="1"/>
              <a:t>eg</a:t>
            </a:r>
            <a:r>
              <a:rPr lang="en-AU" sz="1600" dirty="0"/>
              <a:t> Frost &amp; Taylor, 1996 </a:t>
            </a:r>
            <a:r>
              <a:rPr lang="en-AU" sz="1600" i="1" dirty="0"/>
              <a:t>Rhythms of Academic Life</a:t>
            </a:r>
          </a:p>
        </p:txBody>
      </p:sp>
    </p:spTree>
    <p:extLst>
      <p:ext uri="{BB962C8B-B14F-4D97-AF65-F5344CB8AC3E}">
        <p14:creationId xmlns:p14="http://schemas.microsoft.com/office/powerpoint/2010/main" val="237528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Title 20">
            <a:extLst>
              <a:ext uri="{FF2B5EF4-FFF2-40B4-BE49-F238E27FC236}">
                <a16:creationId xmlns:a16="http://schemas.microsoft.com/office/drawing/2014/main" id="{02439786-9DA8-4890-B837-3998D289BA7D}"/>
              </a:ext>
            </a:extLst>
          </p:cNvPr>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Social Capital: “Who” you know</a:t>
            </a: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03279214-B23A-471A-808A-D2C639EC3F9E}"/>
              </a:ext>
            </a:extLst>
          </p:cNvPr>
          <p:cNvGraphicFramePr>
            <a:graphicFrameLocks noGrp="1"/>
          </p:cNvGraphicFramePr>
          <p:nvPr>
            <p:extLst>
              <p:ext uri="{D42A27DB-BD31-4B8C-83A1-F6EECF244321}">
                <p14:modId xmlns:p14="http://schemas.microsoft.com/office/powerpoint/2010/main" val="3359493512"/>
              </p:ext>
            </p:extLst>
          </p:nvPr>
        </p:nvGraphicFramePr>
        <p:xfrm>
          <a:off x="717596" y="1393624"/>
          <a:ext cx="7272808" cy="4594643"/>
        </p:xfrm>
        <a:graphic>
          <a:graphicData uri="http://schemas.openxmlformats.org/drawingml/2006/table">
            <a:tbl>
              <a:tblPr firstRow="1" bandRow="1">
                <a:tableStyleId>{F5AB1C69-6EDB-4FF4-983F-18BD219EF322}</a:tableStyleId>
              </a:tblPr>
              <a:tblGrid>
                <a:gridCol w="1593091">
                  <a:extLst>
                    <a:ext uri="{9D8B030D-6E8A-4147-A177-3AD203B41FA5}">
                      <a16:colId xmlns:a16="http://schemas.microsoft.com/office/drawing/2014/main" val="20000"/>
                    </a:ext>
                  </a:extLst>
                </a:gridCol>
                <a:gridCol w="5679717">
                  <a:extLst>
                    <a:ext uri="{9D8B030D-6E8A-4147-A177-3AD203B41FA5}">
                      <a16:colId xmlns:a16="http://schemas.microsoft.com/office/drawing/2014/main" val="20001"/>
                    </a:ext>
                  </a:extLst>
                </a:gridCol>
              </a:tblGrid>
              <a:tr h="390488">
                <a:tc>
                  <a:txBody>
                    <a:bodyPr/>
                    <a:lstStyle/>
                    <a:p>
                      <a:pPr algn="ctr"/>
                      <a:r>
                        <a:rPr lang="en-AU" sz="2000" dirty="0">
                          <a:latin typeface="Arial" panose="020B0604020202020204" pitchFamily="34" charset="0"/>
                          <a:cs typeface="Arial" panose="020B0604020202020204" pitchFamily="34" charset="0"/>
                        </a:rPr>
                        <a:t>What</a:t>
                      </a:r>
                    </a:p>
                  </a:txBody>
                  <a:tcPr/>
                </a:tc>
                <a:tc>
                  <a:txBody>
                    <a:bodyPr/>
                    <a:lstStyle/>
                    <a:p>
                      <a:pPr algn="ctr"/>
                      <a:r>
                        <a:rPr lang="en-AU" sz="2000" dirty="0">
                          <a:latin typeface="Arial" panose="020B0604020202020204" pitchFamily="34" charset="0"/>
                          <a:cs typeface="Arial" panose="020B0604020202020204" pitchFamily="34" charset="0"/>
                        </a:rPr>
                        <a:t>How</a:t>
                      </a:r>
                    </a:p>
                  </a:txBody>
                  <a:tcPr/>
                </a:tc>
                <a:extLst>
                  <a:ext uri="{0D108BD9-81ED-4DB2-BD59-A6C34878D82A}">
                    <a16:rowId xmlns:a16="http://schemas.microsoft.com/office/drawing/2014/main" val="10000"/>
                  </a:ext>
                </a:extLst>
              </a:tr>
              <a:tr h="2381731">
                <a:tc>
                  <a:txBody>
                    <a:bodyPr/>
                    <a:lstStyle/>
                    <a:p>
                      <a:r>
                        <a:rPr lang="en-AU" sz="2000" dirty="0">
                          <a:latin typeface="Arial" panose="020B0604020202020204" pitchFamily="34" charset="0"/>
                          <a:cs typeface="Arial" panose="020B0604020202020204" pitchFamily="34" charset="0"/>
                        </a:rPr>
                        <a:t>Proactively build your</a:t>
                      </a:r>
                      <a:r>
                        <a:rPr lang="en-AU" sz="2000" baseline="0" dirty="0">
                          <a:latin typeface="Arial" panose="020B0604020202020204" pitchFamily="34" charset="0"/>
                          <a:cs typeface="Arial" panose="020B0604020202020204" pitchFamily="34" charset="0"/>
                        </a:rPr>
                        <a:t> networks</a:t>
                      </a:r>
                      <a:endParaRPr lang="en-AU"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C</a:t>
                      </a:r>
                      <a:r>
                        <a:rPr lang="en-AU" sz="2000" dirty="0">
                          <a:latin typeface="Arial" panose="020B0604020202020204" pitchFamily="34" charset="0"/>
                          <a:cs typeface="Arial" panose="020B0604020202020204" pitchFamily="34" charset="0"/>
                        </a:rPr>
                        <a:t>onnect with visitors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Collaborate with others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Post on list-serves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latin typeface="Arial" panose="020B0604020202020204" pitchFamily="34" charset="0"/>
                          <a:cs typeface="Arial" panose="020B0604020202020204" pitchFamily="34" charset="0"/>
                        </a:rPr>
                        <a:t>Proactively disseminate</a:t>
                      </a:r>
                      <a:r>
                        <a:rPr lang="en-AU" sz="2000" baseline="0" dirty="0">
                          <a:latin typeface="Arial" panose="020B0604020202020204" pitchFamily="34" charset="0"/>
                          <a:cs typeface="Arial" panose="020B0604020202020204" pitchFamily="34" charset="0"/>
                        </a:rPr>
                        <a:t> your work</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Go</a:t>
                      </a:r>
                      <a:r>
                        <a:rPr lang="en-AU" sz="2000" baseline="0" dirty="0">
                          <a:latin typeface="Arial" panose="020B0604020202020204" pitchFamily="34" charset="0"/>
                          <a:cs typeface="Arial" panose="020B0604020202020204" pitchFamily="34" charset="0"/>
                        </a:rPr>
                        <a:t> to conferences</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Organise symposiums / small conferences (or help your supervisor to do so)</a:t>
                      </a:r>
                    </a:p>
                  </a:txBody>
                  <a:tcPr/>
                </a:tc>
                <a:extLst>
                  <a:ext uri="{0D108BD9-81ED-4DB2-BD59-A6C34878D82A}">
                    <a16:rowId xmlns:a16="http://schemas.microsoft.com/office/drawing/2014/main" val="10001"/>
                  </a:ext>
                </a:extLst>
              </a:tr>
              <a:tr h="810832">
                <a:tc>
                  <a:txBody>
                    <a:bodyPr/>
                    <a:lstStyle/>
                    <a:p>
                      <a:r>
                        <a:rPr lang="en-AU" sz="2000" dirty="0">
                          <a:latin typeface="Arial" panose="020B0604020202020204" pitchFamily="34" charset="0"/>
                          <a:cs typeface="Arial" panose="020B0604020202020204" pitchFamily="34" charset="0"/>
                        </a:rPr>
                        <a:t>Get</a:t>
                      </a:r>
                      <a:r>
                        <a:rPr lang="en-AU" sz="2000" baseline="0" dirty="0">
                          <a:latin typeface="Arial" panose="020B0604020202020204" pitchFamily="34" charset="0"/>
                          <a:cs typeface="Arial" panose="020B0604020202020204" pitchFamily="34" charset="0"/>
                        </a:rPr>
                        <a:t> involved</a:t>
                      </a:r>
                    </a:p>
                  </a:txBody>
                  <a:tcPr/>
                </a:tc>
                <a:tc>
                  <a:txBody>
                    <a:bodyPr/>
                    <a:lstStyle/>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Sign up to do reviews</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Get involved in the academy/ organising committees/ EAWOP</a:t>
                      </a:r>
                    </a:p>
                  </a:txBody>
                  <a:tcPr/>
                </a:tc>
                <a:extLst>
                  <a:ext uri="{0D108BD9-81ED-4DB2-BD59-A6C34878D82A}">
                    <a16:rowId xmlns:a16="http://schemas.microsoft.com/office/drawing/2014/main" val="10002"/>
                  </a:ext>
                </a:extLst>
              </a:tr>
              <a:tr h="810832">
                <a:tc>
                  <a:txBody>
                    <a:bodyPr/>
                    <a:lstStyle/>
                    <a:p>
                      <a:r>
                        <a:rPr lang="en-AU" sz="2000" baseline="0" dirty="0">
                          <a:latin typeface="Arial" panose="020B0604020202020204" pitchFamily="34" charset="0"/>
                          <a:cs typeface="Arial" panose="020B0604020202020204" pitchFamily="34" charset="0"/>
                        </a:rPr>
                        <a:t>Build support</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Peer support/ socializing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Informal mentors</a:t>
                      </a:r>
                    </a:p>
                  </a:txBody>
                  <a:tcPr/>
                </a:tc>
                <a:extLst>
                  <a:ext uri="{0D108BD9-81ED-4DB2-BD59-A6C34878D82A}">
                    <a16:rowId xmlns:a16="http://schemas.microsoft.com/office/drawing/2014/main" val="1671343813"/>
                  </a:ext>
                </a:extLst>
              </a:tr>
            </a:tbl>
          </a:graphicData>
        </a:graphic>
      </p:graphicFrame>
      <p:sp>
        <p:nvSpPr>
          <p:cNvPr id="11" name="TextBox 10">
            <a:extLst>
              <a:ext uri="{FF2B5EF4-FFF2-40B4-BE49-F238E27FC236}">
                <a16:creationId xmlns:a16="http://schemas.microsoft.com/office/drawing/2014/main" id="{55BB7EC1-08D4-438E-86A3-5FDE96177122}"/>
              </a:ext>
            </a:extLst>
          </p:cNvPr>
          <p:cNvSpPr txBox="1"/>
          <p:nvPr/>
        </p:nvSpPr>
        <p:spPr>
          <a:xfrm>
            <a:off x="9264352" y="2708920"/>
            <a:ext cx="2210052" cy="830997"/>
          </a:xfrm>
          <a:prstGeom prst="rect">
            <a:avLst/>
          </a:prstGeom>
          <a:solidFill>
            <a:schemeClr val="accent3"/>
          </a:solidFill>
        </p:spPr>
        <p:txBody>
          <a:bodyPr wrap="square" rtlCol="0">
            <a:spAutoFit/>
          </a:bodyPr>
          <a:lstStyle/>
          <a:p>
            <a:r>
              <a:rPr lang="en-AU" sz="1600" dirty="0"/>
              <a:t>See Baker, W (2000) </a:t>
            </a:r>
            <a:r>
              <a:rPr lang="en-AU" sz="1600" i="1" dirty="0"/>
              <a:t>Achieving success through social capital</a:t>
            </a:r>
          </a:p>
        </p:txBody>
      </p:sp>
    </p:spTree>
    <p:extLst>
      <p:ext uri="{BB962C8B-B14F-4D97-AF65-F5344CB8AC3E}">
        <p14:creationId xmlns:p14="http://schemas.microsoft.com/office/powerpoint/2010/main" val="277946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sp>
        <p:nvSpPr>
          <p:cNvPr id="7" name="Title 20">
            <a:extLst>
              <a:ext uri="{FF2B5EF4-FFF2-40B4-BE49-F238E27FC236}">
                <a16:creationId xmlns:a16="http://schemas.microsoft.com/office/drawing/2014/main" id="{02439786-9DA8-4890-B837-3998D289BA7D}"/>
              </a:ext>
            </a:extLst>
          </p:cNvPr>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Psychological capital: Who you “are”</a:t>
            </a: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6EB42BF3-AC81-4F39-BEBE-553BD0B11CD8}"/>
              </a:ext>
            </a:extLst>
          </p:cNvPr>
          <p:cNvGraphicFramePr>
            <a:graphicFrameLocks noGrp="1"/>
          </p:cNvGraphicFramePr>
          <p:nvPr>
            <p:extLst>
              <p:ext uri="{D42A27DB-BD31-4B8C-83A1-F6EECF244321}">
                <p14:modId xmlns:p14="http://schemas.microsoft.com/office/powerpoint/2010/main" val="3333582338"/>
              </p:ext>
            </p:extLst>
          </p:nvPr>
        </p:nvGraphicFramePr>
        <p:xfrm>
          <a:off x="525133" y="1371600"/>
          <a:ext cx="8214087" cy="4658652"/>
        </p:xfrm>
        <a:graphic>
          <a:graphicData uri="http://schemas.openxmlformats.org/drawingml/2006/table">
            <a:tbl>
              <a:tblPr firstRow="1" bandRow="1">
                <a:tableStyleId>{7DF18680-E054-41AD-8BC1-D1AEF772440D}</a:tableStyleId>
              </a:tblPr>
              <a:tblGrid>
                <a:gridCol w="1799276">
                  <a:extLst>
                    <a:ext uri="{9D8B030D-6E8A-4147-A177-3AD203B41FA5}">
                      <a16:colId xmlns:a16="http://schemas.microsoft.com/office/drawing/2014/main" val="20000"/>
                    </a:ext>
                  </a:extLst>
                </a:gridCol>
                <a:gridCol w="6414811">
                  <a:extLst>
                    <a:ext uri="{9D8B030D-6E8A-4147-A177-3AD203B41FA5}">
                      <a16:colId xmlns:a16="http://schemas.microsoft.com/office/drawing/2014/main" val="20001"/>
                    </a:ext>
                  </a:extLst>
                </a:gridCol>
              </a:tblGrid>
              <a:tr h="396481">
                <a:tc>
                  <a:txBody>
                    <a:bodyPr/>
                    <a:lstStyle/>
                    <a:p>
                      <a:pPr algn="ctr"/>
                      <a:r>
                        <a:rPr lang="en-AU" sz="1800" dirty="0">
                          <a:latin typeface="Arial" panose="020B0604020202020204" pitchFamily="34" charset="0"/>
                          <a:cs typeface="Arial" panose="020B0604020202020204" pitchFamily="34" charset="0"/>
                        </a:rPr>
                        <a:t>What</a:t>
                      </a:r>
                    </a:p>
                  </a:txBody>
                  <a:tcPr/>
                </a:tc>
                <a:tc>
                  <a:txBody>
                    <a:bodyPr/>
                    <a:lstStyle/>
                    <a:p>
                      <a:pPr algn="ctr"/>
                      <a:r>
                        <a:rPr lang="en-AU" sz="1800" dirty="0">
                          <a:latin typeface="Arial" panose="020B0604020202020204" pitchFamily="34" charset="0"/>
                          <a:cs typeface="Arial" panose="020B0604020202020204" pitchFamily="34" charset="0"/>
                        </a:rPr>
                        <a:t>How</a:t>
                      </a:r>
                    </a:p>
                  </a:txBody>
                  <a:tcPr/>
                </a:tc>
                <a:extLst>
                  <a:ext uri="{0D108BD9-81ED-4DB2-BD59-A6C34878D82A}">
                    <a16:rowId xmlns:a16="http://schemas.microsoft.com/office/drawing/2014/main" val="10000"/>
                  </a:ext>
                </a:extLst>
              </a:tr>
              <a:tr h="1685044">
                <a:tc>
                  <a:txBody>
                    <a:bodyPr/>
                    <a:lstStyle/>
                    <a:p>
                      <a:r>
                        <a:rPr lang="en-AU" sz="1800" dirty="0">
                          <a:latin typeface="Arial" panose="020B0604020202020204" pitchFamily="34" charset="0"/>
                          <a:cs typeface="Arial" panose="020B0604020202020204" pitchFamily="34" charset="0"/>
                        </a:rPr>
                        <a:t>Work efficiently</a:t>
                      </a:r>
                      <a:r>
                        <a:rPr lang="en-AU" sz="1800" baseline="0" dirty="0">
                          <a:latin typeface="Arial" panose="020B0604020202020204" pitchFamily="34" charset="0"/>
                          <a:cs typeface="Arial" panose="020B0604020202020204" pitchFamily="34" charset="0"/>
                        </a:rPr>
                        <a:t> &amp; </a:t>
                      </a:r>
                      <a:r>
                        <a:rPr lang="en-AU" sz="1800" dirty="0">
                          <a:latin typeface="Arial" panose="020B0604020202020204" pitchFamily="34" charset="0"/>
                          <a:cs typeface="Arial" panose="020B0604020202020204" pitchFamily="34" charset="0"/>
                        </a:rPr>
                        <a:t> effectively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aseline="0" dirty="0">
                          <a:latin typeface="Arial" panose="020B0604020202020204" pitchFamily="34" charset="0"/>
                          <a:cs typeface="Arial" panose="020B0604020202020204" pitchFamily="34" charset="0"/>
                        </a:rPr>
                        <a:t>Treat your PhD like a job</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aseline="0" dirty="0">
                          <a:latin typeface="Arial" panose="020B0604020202020204" pitchFamily="34" charset="0"/>
                          <a:cs typeface="Arial" panose="020B0604020202020204" pitchFamily="34" charset="0"/>
                        </a:rPr>
                        <a:t>Apply what we know about time management, goal setting, motivation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aseline="0" dirty="0">
                          <a:latin typeface="Arial" panose="020B0604020202020204" pitchFamily="34" charset="0"/>
                          <a:cs typeface="Arial" panose="020B0604020202020204" pitchFamily="34" charset="0"/>
                        </a:rPr>
                        <a:t>Apply what others know:</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panose="020B0604020202020204" pitchFamily="34" charset="0"/>
                          <a:cs typeface="Arial" panose="020B0604020202020204" pitchFamily="34" charset="0"/>
                        </a:rPr>
                        <a:t>Much written and spoken about how to publish effectively (e.g., see AOM PDWs “The Productivity Process”). Read this and identify</a:t>
                      </a:r>
                      <a:r>
                        <a:rPr lang="en-AU" sz="1050" baseline="0" dirty="0">
                          <a:latin typeface="Arial" panose="020B0604020202020204" pitchFamily="34" charset="0"/>
                          <a:cs typeface="Arial" panose="020B0604020202020204" pitchFamily="34" charset="0"/>
                        </a:rPr>
                        <a:t> what’s useful to you</a:t>
                      </a:r>
                      <a:endParaRPr lang="en-AU"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585924">
                <a:tc>
                  <a:txBody>
                    <a:bodyPr/>
                    <a:lstStyle/>
                    <a:p>
                      <a:r>
                        <a:rPr lang="en-AU" sz="1800" baseline="0" dirty="0">
                          <a:latin typeface="Arial" panose="020B0604020202020204" pitchFamily="34" charset="0"/>
                          <a:cs typeface="Arial" panose="020B0604020202020204" pitchFamily="34" charset="0"/>
                        </a:rPr>
                        <a:t>Be reflective &amp; have a learning orientation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AU" sz="1800" baseline="0" dirty="0">
                          <a:latin typeface="Arial" panose="020B0604020202020204" pitchFamily="34" charset="0"/>
                          <a:cs typeface="Arial" panose="020B0604020202020204" pitchFamily="34" charset="0"/>
                        </a:rPr>
                        <a:t>Grit, resilience, persistence are key; bounce back and keep going</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AU" sz="1800" baseline="0" dirty="0">
                          <a:latin typeface="Arial" panose="020B0604020202020204" pitchFamily="34" charset="0"/>
                          <a:cs typeface="Arial" panose="020B0604020202020204" pitchFamily="34" charset="0"/>
                        </a:rPr>
                        <a:t>Cultivate a learning orientation</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AU" sz="1800" baseline="0" dirty="0">
                          <a:latin typeface="Arial" panose="020B0604020202020204" pitchFamily="34" charset="0"/>
                          <a:cs typeface="Arial" panose="020B0604020202020204" pitchFamily="34" charset="0"/>
                        </a:rPr>
                        <a:t>Reflect – understand what motivates, interests you, demotivates you.</a:t>
                      </a:r>
                    </a:p>
                  </a:txBody>
                  <a:tcPr/>
                </a:tc>
                <a:extLst>
                  <a:ext uri="{0D108BD9-81ED-4DB2-BD59-A6C34878D82A}">
                    <a16:rowId xmlns:a16="http://schemas.microsoft.com/office/drawing/2014/main" val="10002"/>
                  </a:ext>
                </a:extLst>
              </a:tr>
              <a:tr h="991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a:latin typeface="Arial" panose="020B0604020202020204" pitchFamily="34" charset="0"/>
                          <a:cs typeface="Arial" panose="020B0604020202020204" pitchFamily="34" charset="0"/>
                        </a:rPr>
                        <a:t>Get the balance right</a:t>
                      </a:r>
                    </a:p>
                    <a:p>
                      <a:endParaRPr lang="en-AU" sz="1800" baseline="0" dirty="0">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aseline="0" dirty="0">
                          <a:latin typeface="Arial" panose="020B0604020202020204" pitchFamily="34" charset="0"/>
                          <a:cs typeface="Arial" panose="020B0604020202020204" pitchFamily="34" charset="0"/>
                        </a:rPr>
                        <a:t>Balance focus (personal brand, being known, sure bets, etc.) &amp; being open (taking chances, trying new things, going beyond, </a:t>
                      </a:r>
                      <a:r>
                        <a:rPr lang="en-AU" sz="1800" baseline="0" dirty="0" err="1">
                          <a:latin typeface="Arial" panose="020B0604020202020204" pitchFamily="34" charset="0"/>
                          <a:cs typeface="Arial" panose="020B0604020202020204" pitchFamily="34" charset="0"/>
                        </a:rPr>
                        <a:t>etc</a:t>
                      </a:r>
                      <a:r>
                        <a:rPr lang="en-AU" sz="1800" baseline="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309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148143"/>
            <a:ext cx="12192000" cy="68569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graphicFrame>
        <p:nvGraphicFramePr>
          <p:cNvPr id="8" name="Table 7">
            <a:extLst>
              <a:ext uri="{FF2B5EF4-FFF2-40B4-BE49-F238E27FC236}">
                <a16:creationId xmlns:a16="http://schemas.microsoft.com/office/drawing/2014/main" id="{87B7199F-4D4D-4F30-8A1B-BBDAB463409D}"/>
              </a:ext>
            </a:extLst>
          </p:cNvPr>
          <p:cNvGraphicFramePr>
            <a:graphicFrameLocks noGrp="1"/>
          </p:cNvGraphicFramePr>
          <p:nvPr>
            <p:extLst>
              <p:ext uri="{D42A27DB-BD31-4B8C-83A1-F6EECF244321}">
                <p14:modId xmlns:p14="http://schemas.microsoft.com/office/powerpoint/2010/main" val="3615791957"/>
              </p:ext>
            </p:extLst>
          </p:nvPr>
        </p:nvGraphicFramePr>
        <p:xfrm>
          <a:off x="457200" y="956212"/>
          <a:ext cx="8064896" cy="2011680"/>
        </p:xfrm>
        <a:graphic>
          <a:graphicData uri="http://schemas.openxmlformats.org/drawingml/2006/table">
            <a:tbl>
              <a:tblPr firstRow="1" bandRow="1">
                <a:tableStyleId>{7DF18680-E054-41AD-8BC1-D1AEF772440D}</a:tableStyleId>
              </a:tblPr>
              <a:tblGrid>
                <a:gridCol w="2520280">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370840">
                <a:tc>
                  <a:txBody>
                    <a:bodyPr/>
                    <a:lstStyle/>
                    <a:p>
                      <a:pPr algn="ctr"/>
                      <a:r>
                        <a:rPr lang="en-AU" sz="2000" dirty="0">
                          <a:latin typeface="Arial" panose="020B0604020202020204" pitchFamily="34" charset="0"/>
                          <a:cs typeface="Arial" panose="020B0604020202020204" pitchFamily="34" charset="0"/>
                        </a:rPr>
                        <a:t>What</a:t>
                      </a:r>
                    </a:p>
                  </a:txBody>
                  <a:tcPr/>
                </a:tc>
                <a:tc>
                  <a:txBody>
                    <a:bodyPr/>
                    <a:lstStyle/>
                    <a:p>
                      <a:pPr algn="ctr"/>
                      <a:r>
                        <a:rPr lang="en-AU" sz="2000" dirty="0">
                          <a:latin typeface="Arial" panose="020B0604020202020204" pitchFamily="34" charset="0"/>
                          <a:cs typeface="Arial" panose="020B0604020202020204" pitchFamily="34" charset="0"/>
                        </a:rPr>
                        <a:t>How</a:t>
                      </a:r>
                    </a:p>
                  </a:txBody>
                  <a:tcPr/>
                </a:tc>
                <a:extLst>
                  <a:ext uri="{0D108BD9-81ED-4DB2-BD59-A6C34878D82A}">
                    <a16:rowId xmlns:a16="http://schemas.microsoft.com/office/drawing/2014/main" val="10000"/>
                  </a:ext>
                </a:extLst>
              </a:tr>
              <a:tr h="370840">
                <a:tc>
                  <a:txBody>
                    <a:bodyPr/>
                    <a:lstStyle/>
                    <a:p>
                      <a:r>
                        <a:rPr lang="en-AU" sz="2000" dirty="0">
                          <a:latin typeface="Arial" panose="020B0604020202020204" pitchFamily="34" charset="0"/>
                          <a:cs typeface="Arial" panose="020B0604020202020204" pitchFamily="34" charset="0"/>
                        </a:rPr>
                        <a:t>Aim for the long-term</a:t>
                      </a:r>
                      <a:endParaRPr lang="en-AU" sz="200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2000" dirty="0">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Do creative, interesting, enjoyable research (and keep doing it, even after tenure!)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Try different paradigms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Build on your strengths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latin typeface="Arial" panose="020B0604020202020204" pitchFamily="34" charset="0"/>
                          <a:cs typeface="Arial" panose="020B0604020202020204" pitchFamily="34" charset="0"/>
                        </a:rPr>
                        <a:t>Have a life!</a:t>
                      </a:r>
                    </a:p>
                  </a:txBody>
                  <a:tcPr/>
                </a:tc>
                <a:extLst>
                  <a:ext uri="{0D108BD9-81ED-4DB2-BD59-A6C34878D82A}">
                    <a16:rowId xmlns:a16="http://schemas.microsoft.com/office/drawing/2014/main" val="10001"/>
                  </a:ext>
                </a:extLst>
              </a:tr>
            </a:tbl>
          </a:graphicData>
        </a:graphic>
      </p:graphicFrame>
      <p:pic>
        <p:nvPicPr>
          <p:cNvPr id="10" name="Picture 9">
            <a:extLst>
              <a:ext uri="{FF2B5EF4-FFF2-40B4-BE49-F238E27FC236}">
                <a16:creationId xmlns:a16="http://schemas.microsoft.com/office/drawing/2014/main" id="{24A20147-D773-43F8-AF21-7D993DAE130B}"/>
              </a:ext>
            </a:extLst>
          </p:cNvPr>
          <p:cNvPicPr>
            <a:picLocks noChangeAspect="1"/>
          </p:cNvPicPr>
          <p:nvPr/>
        </p:nvPicPr>
        <p:blipFill>
          <a:blip r:embed="rId4"/>
          <a:stretch>
            <a:fillRect/>
          </a:stretch>
        </p:blipFill>
        <p:spPr>
          <a:xfrm>
            <a:off x="2015420" y="3354569"/>
            <a:ext cx="5575769" cy="3122431"/>
          </a:xfrm>
          <a:prstGeom prst="rect">
            <a:avLst/>
          </a:prstGeom>
        </p:spPr>
      </p:pic>
    </p:spTree>
    <p:extLst>
      <p:ext uri="{BB962C8B-B14F-4D97-AF65-F5344CB8AC3E}">
        <p14:creationId xmlns:p14="http://schemas.microsoft.com/office/powerpoint/2010/main" val="292032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7" name="Title 20">
            <a:extLst>
              <a:ext uri="{FF2B5EF4-FFF2-40B4-BE49-F238E27FC236}">
                <a16:creationId xmlns:a16="http://schemas.microsoft.com/office/drawing/2014/main" id="{02439786-9DA8-4890-B837-3998D289BA7D}"/>
              </a:ext>
            </a:extLst>
          </p:cNvPr>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For more resources</a:t>
            </a:r>
            <a:endParaRPr lang="en-US" sz="36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DD75A56-CB8F-4642-B1A7-C1D3AA7A3734}"/>
              </a:ext>
            </a:extLst>
          </p:cNvPr>
          <p:cNvPicPr>
            <a:picLocks noChangeAspect="1"/>
          </p:cNvPicPr>
          <p:nvPr/>
        </p:nvPicPr>
        <p:blipFill>
          <a:blip r:embed="rId3"/>
          <a:stretch>
            <a:fillRect/>
          </a:stretch>
        </p:blipFill>
        <p:spPr>
          <a:xfrm>
            <a:off x="437318" y="2301298"/>
            <a:ext cx="6650632" cy="2921758"/>
          </a:xfrm>
          <a:prstGeom prst="rect">
            <a:avLst/>
          </a:prstGeom>
        </p:spPr>
      </p:pic>
      <p:sp>
        <p:nvSpPr>
          <p:cNvPr id="10" name="Subtitle 2">
            <a:extLst>
              <a:ext uri="{FF2B5EF4-FFF2-40B4-BE49-F238E27FC236}">
                <a16:creationId xmlns:a16="http://schemas.microsoft.com/office/drawing/2014/main" id="{3E57AAE5-865F-49BA-9A39-22E681AB1374}"/>
              </a:ext>
            </a:extLst>
          </p:cNvPr>
          <p:cNvSpPr>
            <a:spLocks noGrp="1"/>
          </p:cNvSpPr>
          <p:nvPr>
            <p:ph type="subTitle" idx="1"/>
          </p:nvPr>
        </p:nvSpPr>
        <p:spPr>
          <a:xfrm>
            <a:off x="664780" y="1251233"/>
            <a:ext cx="10862440" cy="558563"/>
          </a:xfrm>
        </p:spPr>
        <p:txBody>
          <a:bodyPr wrap="square" numCol="1" spcCol="1080000">
            <a:spAutoFit/>
          </a:bodyPr>
          <a:lstStyle/>
          <a:p>
            <a:pPr>
              <a:lnSpc>
                <a:spcPct val="110000"/>
              </a:lnSpc>
              <a:buClr>
                <a:schemeClr val="accent2"/>
              </a:buClr>
            </a:pPr>
            <a:r>
              <a:rPr lang="en-AU" sz="2000" b="1" dirty="0">
                <a:latin typeface="Arial" panose="020B0604020202020204" pitchFamily="34" charset="0"/>
                <a:cs typeface="Arial" panose="020B0604020202020204" pitchFamily="34" charset="0"/>
              </a:rPr>
              <a:t>See </a:t>
            </a:r>
            <a:r>
              <a:rPr lang="en-AU" sz="2000" b="1" dirty="0">
                <a:solidFill>
                  <a:schemeClr val="accent3"/>
                </a:solidFill>
                <a:latin typeface="Arial" panose="020B0604020202020204" pitchFamily="34" charset="0"/>
                <a:cs typeface="Arial" panose="020B0604020202020204" pitchFamily="34" charset="0"/>
              </a:rPr>
              <a:t>womeninresearch.org.au</a:t>
            </a:r>
          </a:p>
        </p:txBody>
      </p:sp>
      <p:pic>
        <p:nvPicPr>
          <p:cNvPr id="3" name="Picture 2" descr="Graphical user interface, application&#10;&#10;Description automatically generated">
            <a:extLst>
              <a:ext uri="{FF2B5EF4-FFF2-40B4-BE49-F238E27FC236}">
                <a16:creationId xmlns:a16="http://schemas.microsoft.com/office/drawing/2014/main" id="{DA0AEFE8-E1C3-4689-80A1-FA3C83279494}"/>
              </a:ext>
            </a:extLst>
          </p:cNvPr>
          <p:cNvPicPr>
            <a:picLocks noChangeAspect="1"/>
          </p:cNvPicPr>
          <p:nvPr/>
        </p:nvPicPr>
        <p:blipFill>
          <a:blip r:embed="rId4"/>
          <a:stretch>
            <a:fillRect/>
          </a:stretch>
        </p:blipFill>
        <p:spPr>
          <a:xfrm>
            <a:off x="8610600" y="3680899"/>
            <a:ext cx="1620054" cy="125123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0D820B6-4523-43BF-ACC7-DC5EF383487C}"/>
              </a:ext>
            </a:extLst>
          </p:cNvPr>
          <p:cNvPicPr>
            <a:picLocks noChangeAspect="1"/>
          </p:cNvPicPr>
          <p:nvPr/>
        </p:nvPicPr>
        <p:blipFill>
          <a:blip r:embed="rId5"/>
          <a:stretch>
            <a:fillRect/>
          </a:stretch>
        </p:blipFill>
        <p:spPr>
          <a:xfrm>
            <a:off x="9561948" y="2301768"/>
            <a:ext cx="1620054" cy="1251233"/>
          </a:xfrm>
          <a:prstGeom prst="rect">
            <a:avLst/>
          </a:prstGeom>
        </p:spPr>
      </p:pic>
      <p:pic>
        <p:nvPicPr>
          <p:cNvPr id="12" name="Picture 11" descr="A person standing in front of a computer&#10;&#10;Description automatically generated with low confidence">
            <a:extLst>
              <a:ext uri="{FF2B5EF4-FFF2-40B4-BE49-F238E27FC236}">
                <a16:creationId xmlns:a16="http://schemas.microsoft.com/office/drawing/2014/main" id="{BBA36906-A40D-40A7-9383-656C00B44F1F}"/>
              </a:ext>
            </a:extLst>
          </p:cNvPr>
          <p:cNvPicPr>
            <a:picLocks noChangeAspect="1"/>
          </p:cNvPicPr>
          <p:nvPr/>
        </p:nvPicPr>
        <p:blipFill>
          <a:blip r:embed="rId6"/>
          <a:stretch>
            <a:fillRect/>
          </a:stretch>
        </p:blipFill>
        <p:spPr>
          <a:xfrm>
            <a:off x="7681763" y="2301769"/>
            <a:ext cx="1620054" cy="1251233"/>
          </a:xfrm>
          <a:prstGeom prst="rect">
            <a:avLst/>
          </a:prstGeom>
        </p:spPr>
      </p:pic>
      <p:sp>
        <p:nvSpPr>
          <p:cNvPr id="31" name="Subtitle 2">
            <a:extLst>
              <a:ext uri="{FF2B5EF4-FFF2-40B4-BE49-F238E27FC236}">
                <a16:creationId xmlns:a16="http://schemas.microsoft.com/office/drawing/2014/main" id="{5D195F47-54F5-4F06-BFC7-9D23360CF2E9}"/>
              </a:ext>
            </a:extLst>
          </p:cNvPr>
          <p:cNvSpPr txBox="1">
            <a:spLocks/>
          </p:cNvSpPr>
          <p:nvPr/>
        </p:nvSpPr>
        <p:spPr>
          <a:xfrm>
            <a:off x="533400" y="5632265"/>
            <a:ext cx="10862440" cy="558563"/>
          </a:xfrm>
          <a:prstGeom prst="rect">
            <a:avLst/>
          </a:prstGeom>
        </p:spPr>
        <p:txBody>
          <a:bodyPr vert="horz" wrap="square" lIns="243852" tIns="121926" rIns="243852" bIns="121926" numCol="1" spcCol="1080000" rtlCol="0">
            <a:spAutoFit/>
          </a:bodyPr>
          <a:lstStyle>
            <a:lvl1pPr marL="0" indent="0" algn="ctr" defTabSz="609509" rtl="0" eaLnBrk="1" latinLnBrk="0" hangingPunct="1">
              <a:lnSpc>
                <a:spcPct val="120000"/>
              </a:lnSpc>
              <a:spcBef>
                <a:spcPct val="20000"/>
              </a:spcBef>
              <a:buFont typeface="Arial"/>
              <a:buNone/>
              <a:defRPr sz="1200" b="0" i="0" kern="1200">
                <a:solidFill>
                  <a:schemeClr val="tx2"/>
                </a:solidFill>
                <a:latin typeface="+mn-lt"/>
                <a:ea typeface="+mn-ea"/>
                <a:cs typeface="Calibri Regular" charset="0"/>
              </a:defRPr>
            </a:lvl1pPr>
            <a:lvl2pPr marL="543613" indent="0" algn="ctr" defTabSz="609509" rtl="0" eaLnBrk="1" latinLnBrk="0" hangingPunct="1">
              <a:spcBef>
                <a:spcPct val="20000"/>
              </a:spcBef>
              <a:buFont typeface="Arial"/>
              <a:buNone/>
              <a:defRPr sz="2400" b="0" i="0" kern="1200">
                <a:solidFill>
                  <a:schemeClr val="tx1">
                    <a:tint val="75000"/>
                  </a:schemeClr>
                </a:solidFill>
                <a:latin typeface="+mn-lt"/>
                <a:ea typeface="+mn-ea"/>
                <a:cs typeface="Calibri Regular" charset="0"/>
              </a:defRPr>
            </a:lvl2pPr>
            <a:lvl3pPr marL="1087226" indent="0" algn="ctr" defTabSz="609509" rtl="0" eaLnBrk="1" latinLnBrk="0" hangingPunct="1">
              <a:spcBef>
                <a:spcPct val="20000"/>
              </a:spcBef>
              <a:buFont typeface="Arial"/>
              <a:buNone/>
              <a:defRPr sz="2150" b="0" i="0" kern="1200">
                <a:solidFill>
                  <a:schemeClr val="tx1">
                    <a:tint val="75000"/>
                  </a:schemeClr>
                </a:solidFill>
                <a:latin typeface="+mn-lt"/>
                <a:ea typeface="+mn-ea"/>
                <a:cs typeface="Calibri Regular" charset="0"/>
              </a:defRPr>
            </a:lvl3pPr>
            <a:lvl4pPr marL="1630843" indent="0" algn="ctr" defTabSz="609509" rtl="0" eaLnBrk="1" latinLnBrk="0" hangingPunct="1">
              <a:spcBef>
                <a:spcPct val="20000"/>
              </a:spcBef>
              <a:buFont typeface="Arial"/>
              <a:buNone/>
              <a:defRPr sz="1850" b="0" i="0" kern="1200">
                <a:solidFill>
                  <a:schemeClr val="tx1">
                    <a:tint val="75000"/>
                  </a:schemeClr>
                </a:solidFill>
                <a:latin typeface="+mn-lt"/>
                <a:ea typeface="+mn-ea"/>
                <a:cs typeface="Calibri Regular" charset="0"/>
              </a:defRPr>
            </a:lvl4pPr>
            <a:lvl5pPr marL="2174455" indent="0" algn="ctr" defTabSz="609509" rtl="0" eaLnBrk="1" latinLnBrk="0" hangingPunct="1">
              <a:spcBef>
                <a:spcPct val="20000"/>
              </a:spcBef>
              <a:buFont typeface="Arial"/>
              <a:buNone/>
              <a:defRPr sz="1850" b="0" i="0" kern="1200">
                <a:solidFill>
                  <a:schemeClr val="tx1">
                    <a:tint val="75000"/>
                  </a:schemeClr>
                </a:solidFill>
                <a:latin typeface="+mn-lt"/>
                <a:ea typeface="+mn-ea"/>
                <a:cs typeface="Calibri Regular" charset="0"/>
              </a:defRPr>
            </a:lvl5pPr>
            <a:lvl6pPr marL="2718069"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6pPr>
            <a:lvl7pPr marL="3261683"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7pPr>
            <a:lvl8pPr marL="3805296"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8pPr>
            <a:lvl9pPr marL="4348909" indent="0" algn="ctr" defTabSz="609509" rtl="0" eaLnBrk="1" latinLnBrk="0" hangingPunct="1">
              <a:spcBef>
                <a:spcPct val="20000"/>
              </a:spcBef>
              <a:buFont typeface="Arial"/>
              <a:buNone/>
              <a:defRPr sz="2649" kern="1200">
                <a:solidFill>
                  <a:schemeClr val="tx1">
                    <a:tint val="75000"/>
                  </a:schemeClr>
                </a:solidFill>
                <a:latin typeface="+mn-lt"/>
                <a:ea typeface="+mn-ea"/>
                <a:cs typeface="+mn-cs"/>
              </a:defRPr>
            </a:lvl9pPr>
          </a:lstStyle>
          <a:p>
            <a:pPr>
              <a:lnSpc>
                <a:spcPct val="110000"/>
              </a:lnSpc>
              <a:buClr>
                <a:schemeClr val="accent2"/>
              </a:buClr>
            </a:pPr>
            <a:r>
              <a:rPr lang="en-AU" sz="2000" b="1" dirty="0">
                <a:latin typeface="Arial" panose="020B0604020202020204" pitchFamily="34" charset="0"/>
                <a:cs typeface="Arial" panose="020B0604020202020204" pitchFamily="34" charset="0"/>
              </a:rPr>
              <a:t>Next webinar (Wed 8 December): Networking for everyone (including introverts!) </a:t>
            </a:r>
            <a:endParaRPr lang="en-AU" sz="20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1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2"/>
          <a:stretch>
            <a:fillRect/>
          </a:stretch>
        </p:blipFill>
        <p:spPr>
          <a:xfrm>
            <a:off x="7872324" y="5935336"/>
            <a:ext cx="4071028" cy="765966"/>
          </a:xfrm>
          <a:prstGeom prst="rect">
            <a:avLst/>
          </a:prstGeom>
        </p:spPr>
      </p:pic>
      <p:sp>
        <p:nvSpPr>
          <p:cNvPr id="7" name="Title 20">
            <a:extLst>
              <a:ext uri="{FF2B5EF4-FFF2-40B4-BE49-F238E27FC236}">
                <a16:creationId xmlns:a16="http://schemas.microsoft.com/office/drawing/2014/main" id="{02439786-9DA8-4890-B837-3998D289BA7D}"/>
              </a:ext>
            </a:extLst>
          </p:cNvPr>
          <p:cNvSpPr txBox="1">
            <a:spLocks/>
          </p:cNvSpPr>
          <p:nvPr/>
        </p:nvSpPr>
        <p:spPr>
          <a:xfrm>
            <a:off x="304800" y="2057399"/>
            <a:ext cx="7620000" cy="661987"/>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rgbClr val="7030A0"/>
                </a:solidFill>
                <a:latin typeface="Arial" panose="020B0604020202020204" pitchFamily="34" charset="0"/>
                <a:cs typeface="Arial" panose="020B0604020202020204" pitchFamily="34" charset="0"/>
              </a:rPr>
              <a:t>Thank You for Listening! </a:t>
            </a:r>
          </a:p>
          <a:p>
            <a:r>
              <a:rPr lang="en-AU" sz="2800" b="1" i="1" dirty="0">
                <a:solidFill>
                  <a:srgbClr val="7030A0"/>
                </a:solidFill>
                <a:latin typeface="Arial" panose="020B0604020202020204" pitchFamily="34" charset="0"/>
                <a:cs typeface="Arial" panose="020B0604020202020204" pitchFamily="34" charset="0"/>
              </a:rPr>
              <a:t>Questions? Comments? Experiences or Tips You Would Like to Share?</a:t>
            </a:r>
            <a:endParaRPr lang="en-US" sz="2800" i="1" dirty="0">
              <a:solidFill>
                <a:srgbClr val="7030A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C01F6BC-9E3F-40F6-9B7C-E8704D95CB7C}"/>
              </a:ext>
            </a:extLst>
          </p:cNvPr>
          <p:cNvPicPr>
            <a:picLocks noChangeAspect="1"/>
          </p:cNvPicPr>
          <p:nvPr/>
        </p:nvPicPr>
        <p:blipFill>
          <a:blip r:embed="rId3"/>
          <a:stretch>
            <a:fillRect/>
          </a:stretch>
        </p:blipFill>
        <p:spPr>
          <a:xfrm>
            <a:off x="2614612" y="3390900"/>
            <a:ext cx="4067175" cy="3328987"/>
          </a:xfrm>
          <a:prstGeom prst="rect">
            <a:avLst/>
          </a:prstGeom>
        </p:spPr>
      </p:pic>
      <p:pic>
        <p:nvPicPr>
          <p:cNvPr id="10" name="Picture 9">
            <a:extLst>
              <a:ext uri="{FF2B5EF4-FFF2-40B4-BE49-F238E27FC236}">
                <a16:creationId xmlns:a16="http://schemas.microsoft.com/office/drawing/2014/main" id="{02CA6814-376C-4936-9928-E50E8C93D0AD}"/>
              </a:ext>
            </a:extLst>
          </p:cNvPr>
          <p:cNvPicPr>
            <a:picLocks noChangeAspect="1"/>
          </p:cNvPicPr>
          <p:nvPr/>
        </p:nvPicPr>
        <p:blipFill>
          <a:blip r:embed="rId4"/>
          <a:stretch>
            <a:fillRect/>
          </a:stretch>
        </p:blipFill>
        <p:spPr>
          <a:xfrm>
            <a:off x="8245725" y="762000"/>
            <a:ext cx="3324225" cy="4000500"/>
          </a:xfrm>
          <a:prstGeom prst="rect">
            <a:avLst/>
          </a:prstGeom>
        </p:spPr>
      </p:pic>
    </p:spTree>
    <p:extLst>
      <p:ext uri="{BB962C8B-B14F-4D97-AF65-F5344CB8AC3E}">
        <p14:creationId xmlns:p14="http://schemas.microsoft.com/office/powerpoint/2010/main" val="76033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E82A66-E06C-471C-BC83-F5207EB6F158}"/>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3846855" y="4841195"/>
            <a:ext cx="5640467" cy="3172267"/>
          </a:xfrm>
          <a:prstGeom prst="rect">
            <a:avLst/>
          </a:prstGeom>
        </p:spPr>
      </p:pic>
      <p:sp>
        <p:nvSpPr>
          <p:cNvPr id="3" name="Subtitle 2"/>
          <p:cNvSpPr>
            <a:spLocks noGrp="1"/>
          </p:cNvSpPr>
          <p:nvPr>
            <p:ph type="subTitle" idx="1"/>
          </p:nvPr>
        </p:nvSpPr>
        <p:spPr>
          <a:xfrm>
            <a:off x="381000" y="741700"/>
            <a:ext cx="10862440" cy="4409361"/>
          </a:xfrm>
        </p:spPr>
        <p:txBody>
          <a:bodyPr wrap="square" numCol="1" spcCol="1080000">
            <a:spAutoFit/>
          </a:bodyPr>
          <a:lstStyle/>
          <a:p>
            <a:pPr marL="285693" indent="-285693" algn="just">
              <a:lnSpc>
                <a:spcPct val="110000"/>
              </a:lnSpc>
              <a:buClr>
                <a:schemeClr val="accent2"/>
              </a:buClr>
              <a:buFont typeface="Arial" charset="0"/>
              <a:buChar char="•"/>
            </a:pPr>
            <a:r>
              <a:rPr lang="en-AU" sz="3600" dirty="0">
                <a:latin typeface="Arial" panose="020B0604020202020204" pitchFamily="34" charset="0"/>
                <a:cs typeface="Arial" panose="020B0604020202020204" pitchFamily="34" charset="0"/>
              </a:rPr>
              <a:t>Part 1 - Getting your PhD: </a:t>
            </a:r>
          </a:p>
          <a:p>
            <a:pPr algn="just">
              <a:lnSpc>
                <a:spcPct val="110000"/>
              </a:lnSpc>
              <a:buClr>
                <a:schemeClr val="accent2"/>
              </a:buClr>
            </a:pPr>
            <a:r>
              <a:rPr lang="en-AU" sz="3600" dirty="0">
                <a:latin typeface="Arial" panose="020B0604020202020204" pitchFamily="34" charset="0"/>
                <a:cs typeface="Arial" panose="020B0604020202020204" pitchFamily="34" charset="0"/>
              </a:rPr>
              <a:t>Going the DISTANCE</a:t>
            </a:r>
          </a:p>
          <a:p>
            <a:pPr algn="just">
              <a:lnSpc>
                <a:spcPct val="110000"/>
              </a:lnSpc>
              <a:buClr>
                <a:schemeClr val="accent2"/>
              </a:buClr>
            </a:pPr>
            <a:endParaRPr lang="en-AU" sz="3600" dirty="0">
              <a:latin typeface="Arial" panose="020B0604020202020204" pitchFamily="34" charset="0"/>
              <a:cs typeface="Arial" panose="020B0604020202020204" pitchFamily="34" charset="0"/>
            </a:endParaRPr>
          </a:p>
          <a:p>
            <a:pPr algn="just">
              <a:lnSpc>
                <a:spcPct val="110000"/>
              </a:lnSpc>
              <a:buClr>
                <a:schemeClr val="accent2"/>
              </a:buClr>
            </a:pPr>
            <a:endParaRPr lang="en-AU" sz="3600" dirty="0">
              <a:latin typeface="Arial" panose="020B0604020202020204" pitchFamily="34" charset="0"/>
              <a:cs typeface="Arial" panose="020B0604020202020204" pitchFamily="34" charset="0"/>
            </a:endParaRPr>
          </a:p>
          <a:p>
            <a:pPr marL="285693" indent="-285693" algn="just">
              <a:lnSpc>
                <a:spcPct val="110000"/>
              </a:lnSpc>
              <a:buClr>
                <a:schemeClr val="accent2"/>
              </a:buClr>
              <a:buFont typeface="Arial" charset="0"/>
              <a:buChar char="•"/>
            </a:pPr>
            <a:r>
              <a:rPr lang="en-AU" sz="3600" dirty="0">
                <a:latin typeface="Arial" panose="020B0604020202020204" pitchFamily="34" charset="0"/>
                <a:cs typeface="Arial" panose="020B0604020202020204" pitchFamily="34" charset="0"/>
              </a:rPr>
              <a:t>Part 2 – Building</a:t>
            </a:r>
          </a:p>
          <a:p>
            <a:pPr algn="just">
              <a:lnSpc>
                <a:spcPct val="110000"/>
              </a:lnSpc>
              <a:buClr>
                <a:schemeClr val="accent2"/>
              </a:buClr>
            </a:pPr>
            <a:r>
              <a:rPr lang="en-AU" sz="3600" dirty="0">
                <a:latin typeface="Arial" panose="020B0604020202020204" pitchFamily="34" charset="0"/>
                <a:cs typeface="Arial" panose="020B0604020202020204" pitchFamily="34" charset="0"/>
              </a:rPr>
              <a:t>foundations for the future</a:t>
            </a: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pic>
        <p:nvPicPr>
          <p:cNvPr id="2050" name="Picture 2" descr="The Port - Fremantle Ports, Western Australia">
            <a:extLst>
              <a:ext uri="{FF2B5EF4-FFF2-40B4-BE49-F238E27FC236}">
                <a16:creationId xmlns:a16="http://schemas.microsoft.com/office/drawing/2014/main" id="{A4537CC5-4F7C-45F5-A0D0-D128A0C04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33400"/>
            <a:ext cx="3893722" cy="38937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ilding Foundations – What are Their Common Types?">
            <a:extLst>
              <a:ext uri="{FF2B5EF4-FFF2-40B4-BE49-F238E27FC236}">
                <a16:creationId xmlns:a16="http://schemas.microsoft.com/office/drawing/2014/main" id="{7246A65A-6843-465B-B0F9-E28E544A2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580121"/>
            <a:ext cx="3729037" cy="212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B35E-26E6-4C60-9562-FC9981B48213}"/>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212496"/>
            <a:ext cx="12192000" cy="6856929"/>
          </a:xfrm>
          <a:prstGeom prst="rect">
            <a:avLst/>
          </a:prstGeom>
        </p:spPr>
      </p:pic>
      <p:sp>
        <p:nvSpPr>
          <p:cNvPr id="3" name="Subtitle 2"/>
          <p:cNvSpPr>
            <a:spLocks noGrp="1"/>
          </p:cNvSpPr>
          <p:nvPr>
            <p:ph type="subTitle" idx="1"/>
          </p:nvPr>
        </p:nvSpPr>
        <p:spPr>
          <a:xfrm>
            <a:off x="277875" y="1050512"/>
            <a:ext cx="6427725" cy="5463559"/>
          </a:xfrm>
        </p:spPr>
        <p:txBody>
          <a:bodyPr wrap="square" numCol="1" spcCol="1080000">
            <a:spAutoFit/>
          </a:bodyPr>
          <a:lstStyle/>
          <a:p>
            <a:pPr marL="285693" indent="-285693" algn="just">
              <a:lnSpc>
                <a:spcPct val="110000"/>
              </a:lnSpc>
              <a:buClr>
                <a:schemeClr val="accent2"/>
              </a:buClr>
              <a:buFont typeface="Arial" charset="0"/>
              <a:buChar char="•"/>
            </a:pPr>
            <a:r>
              <a:rPr lang="en-AU" sz="4000" dirty="0">
                <a:solidFill>
                  <a:srgbClr val="7030A0"/>
                </a:solidFill>
                <a:latin typeface="Arial" panose="020B0604020202020204" pitchFamily="34" charset="0"/>
                <a:cs typeface="Arial" panose="020B0604020202020204" pitchFamily="34" charset="0"/>
              </a:rPr>
              <a:t>D</a:t>
            </a:r>
            <a:r>
              <a:rPr lang="en-AU" sz="2000" dirty="0">
                <a:solidFill>
                  <a:srgbClr val="7030A0"/>
                </a:solidFill>
                <a:latin typeface="Arial" panose="020B0604020202020204" pitchFamily="34" charset="0"/>
                <a:cs typeface="Arial" panose="020B0604020202020204" pitchFamily="34" charset="0"/>
              </a:rPr>
              <a:t>irection </a:t>
            </a:r>
            <a:r>
              <a:rPr lang="en-AU" sz="2000" dirty="0">
                <a:latin typeface="Arial" panose="020B0604020202020204" pitchFamily="34" charset="0"/>
                <a:cs typeface="Arial" panose="020B0604020202020204" pitchFamily="34" charset="0"/>
              </a:rPr>
              <a:t>(“I don’t know where my research is going”)</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Its ok to be ‘in the cloud’ (see Ted talk)</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Look at the “future directions” section of papers</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Do a seminar and get feedback</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Conduct a literature review (and publish </a:t>
            </a:r>
          </a:p>
          <a:p>
            <a:pPr lvl="1" algn="just">
              <a:lnSpc>
                <a:spcPct val="110000"/>
              </a:lnSpc>
              <a:buClr>
                <a:schemeClr val="accent2"/>
              </a:buClr>
            </a:pPr>
            <a:r>
              <a:rPr lang="en-AU" sz="1600" dirty="0">
                <a:latin typeface="Arial" panose="020B0604020202020204" pitchFamily="34" charset="0"/>
                <a:cs typeface="Arial" panose="020B0604020202020204" pitchFamily="34" charset="0"/>
              </a:rPr>
              <a:t>       it if you can)</a:t>
            </a:r>
          </a:p>
          <a:p>
            <a:pPr marL="829306" lvl="1"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Sometimes you just have to start somewhere!</a:t>
            </a:r>
          </a:p>
          <a:p>
            <a:pPr marL="285693" lvl="0" indent="-285693" algn="just">
              <a:lnSpc>
                <a:spcPct val="110000"/>
              </a:lnSpc>
              <a:buClr>
                <a:srgbClr val="2591A1"/>
              </a:buClr>
              <a:buFont typeface="Arial" charset="0"/>
              <a:buChar char="•"/>
              <a:defRPr/>
            </a:pPr>
            <a:r>
              <a:rPr lang="en-AU" sz="4000" b="1" dirty="0">
                <a:solidFill>
                  <a:srgbClr val="7030A0"/>
                </a:solidFill>
                <a:latin typeface="Arial" panose="020B0604020202020204" pitchFamily="34" charset="0"/>
                <a:cs typeface="Arial" panose="020B0604020202020204" pitchFamily="34" charset="0"/>
              </a:rPr>
              <a:t>I</a:t>
            </a:r>
            <a:r>
              <a:rPr lang="en-AU" sz="2000" dirty="0">
                <a:solidFill>
                  <a:srgbClr val="7030A0"/>
                </a:solidFill>
                <a:latin typeface="Arial" panose="020B0604020202020204" pitchFamily="34" charset="0"/>
                <a:cs typeface="Arial" panose="020B0604020202020204" pitchFamily="34" charset="0"/>
              </a:rPr>
              <a:t>solation</a:t>
            </a:r>
            <a:r>
              <a:rPr lang="en-AU" sz="2000" dirty="0">
                <a:latin typeface="Arial" panose="020B0604020202020204" pitchFamily="34" charset="0"/>
                <a:cs typeface="Arial" panose="020B0604020202020204" pitchFamily="34" charset="0"/>
              </a:rPr>
              <a:t> (“I feel alone”)</a:t>
            </a:r>
          </a:p>
          <a:p>
            <a:pPr marL="829306" lvl="1"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Reach out – locally, nationally &amp; internationally; find your tribe</a:t>
            </a:r>
          </a:p>
          <a:p>
            <a:pPr marL="829306" lvl="1"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Exploit opportunities </a:t>
            </a:r>
            <a:r>
              <a:rPr lang="en-AU" sz="1600" dirty="0" err="1">
                <a:latin typeface="Arial" panose="020B0604020202020204" pitchFamily="34" charset="0"/>
                <a:cs typeface="Arial" panose="020B0604020202020204" pitchFamily="34" charset="0"/>
              </a:rPr>
              <a:t>eg</a:t>
            </a:r>
            <a:r>
              <a:rPr lang="en-AU" sz="1600" dirty="0">
                <a:latin typeface="Arial" panose="020B0604020202020204" pitchFamily="34" charset="0"/>
                <a:cs typeface="Arial" panose="020B0604020202020204" pitchFamily="34" charset="0"/>
              </a:rPr>
              <a:t> visitors, consortiums, workshops, training</a:t>
            </a:r>
          </a:p>
          <a:p>
            <a:pPr lvl="1" algn="just">
              <a:lnSpc>
                <a:spcPct val="110000"/>
              </a:lnSpc>
              <a:buClr>
                <a:schemeClr val="accent2"/>
              </a:buClr>
            </a:pPr>
            <a:endParaRPr lang="en-AU" sz="1600" dirty="0">
              <a:latin typeface="Arial" panose="020B0604020202020204" pitchFamily="34" charset="0"/>
              <a:cs typeface="Arial" panose="020B0604020202020204" pitchFamily="34" charset="0"/>
            </a:endParaRPr>
          </a:p>
        </p:txBody>
      </p:sp>
      <p:sp>
        <p:nvSpPr>
          <p:cNvPr id="9" name="Title 20"/>
          <p:cNvSpPr txBox="1">
            <a:spLocks/>
          </p:cNvSpPr>
          <p:nvPr/>
        </p:nvSpPr>
        <p:spPr>
          <a:xfrm>
            <a:off x="969161" y="411875"/>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4399" b="1" dirty="0">
                <a:solidFill>
                  <a:schemeClr val="tx1"/>
                </a:solidFill>
                <a:latin typeface="Arial" panose="020B0604020202020204" pitchFamily="34" charset="0"/>
                <a:cs typeface="Arial" panose="020B0604020202020204" pitchFamily="34" charset="0"/>
              </a:rPr>
              <a:t>Going the DISTANCE</a:t>
            </a:r>
            <a:endParaRPr lang="en-US" sz="4399" b="1"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830871"/>
            <a:ext cx="4071028" cy="765966"/>
          </a:xfrm>
          <a:prstGeom prst="rect">
            <a:avLst/>
          </a:prstGeom>
        </p:spPr>
      </p:pic>
      <p:pic>
        <p:nvPicPr>
          <p:cNvPr id="4" name="Picture 3">
            <a:extLst>
              <a:ext uri="{FF2B5EF4-FFF2-40B4-BE49-F238E27FC236}">
                <a16:creationId xmlns:a16="http://schemas.microsoft.com/office/drawing/2014/main" id="{4DF6F84B-7037-40AC-ABEB-D7E6865B76A0}"/>
              </a:ext>
            </a:extLst>
          </p:cNvPr>
          <p:cNvPicPr>
            <a:picLocks noChangeAspect="1"/>
          </p:cNvPicPr>
          <p:nvPr/>
        </p:nvPicPr>
        <p:blipFill>
          <a:blip r:embed="rId4"/>
          <a:stretch>
            <a:fillRect/>
          </a:stretch>
        </p:blipFill>
        <p:spPr>
          <a:xfrm>
            <a:off x="5764275" y="2827989"/>
            <a:ext cx="5856514" cy="1488944"/>
          </a:xfrm>
          <a:prstGeom prst="rect">
            <a:avLst/>
          </a:prstGeom>
        </p:spPr>
      </p:pic>
      <p:pic>
        <p:nvPicPr>
          <p:cNvPr id="7" name="Picture 2" descr="The Port - Fremantle Ports, Western Australia">
            <a:extLst>
              <a:ext uri="{FF2B5EF4-FFF2-40B4-BE49-F238E27FC236}">
                <a16:creationId xmlns:a16="http://schemas.microsoft.com/office/drawing/2014/main" id="{43F62E90-FCCC-4922-AF6B-42543E59B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126815"/>
            <a:ext cx="2217322" cy="221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3" name="Subtitle 2"/>
          <p:cNvSpPr>
            <a:spLocks noGrp="1"/>
          </p:cNvSpPr>
          <p:nvPr>
            <p:ph type="subTitle" idx="1"/>
          </p:nvPr>
        </p:nvSpPr>
        <p:spPr>
          <a:xfrm>
            <a:off x="533400" y="1295400"/>
            <a:ext cx="10862440" cy="5475294"/>
          </a:xfrm>
        </p:spPr>
        <p:txBody>
          <a:bodyPr wrap="square" numCol="1" spcCol="1080000">
            <a:spAutoFit/>
          </a:bodyPr>
          <a:lstStyle/>
          <a:p>
            <a:pPr marL="285693" indent="-285693" algn="just">
              <a:lnSpc>
                <a:spcPct val="110000"/>
              </a:lnSpc>
              <a:buClr>
                <a:schemeClr val="accent2"/>
              </a:buClr>
              <a:buFont typeface="Arial" charset="0"/>
              <a:buChar char="•"/>
            </a:pPr>
            <a:r>
              <a:rPr lang="en-AU" sz="4000" b="1" dirty="0">
                <a:solidFill>
                  <a:srgbClr val="7030A0"/>
                </a:solidFill>
                <a:latin typeface="Arial" panose="020B0604020202020204" pitchFamily="34" charset="0"/>
                <a:cs typeface="Arial" panose="020B0604020202020204" pitchFamily="34" charset="0"/>
              </a:rPr>
              <a:t>S</a:t>
            </a:r>
            <a:r>
              <a:rPr lang="en-AU" sz="2000" b="1" dirty="0">
                <a:solidFill>
                  <a:srgbClr val="7030A0"/>
                </a:solidFill>
                <a:latin typeface="Arial" panose="020B0604020202020204" pitchFamily="34" charset="0"/>
                <a:cs typeface="Arial" panose="020B0604020202020204" pitchFamily="34" charset="0"/>
              </a:rPr>
              <a:t>upervision</a:t>
            </a:r>
            <a:endParaRPr lang="en-AU" sz="3200" b="1" dirty="0">
              <a:solidFill>
                <a:srgbClr val="7030A0"/>
              </a:solidFill>
              <a:latin typeface="Arial" panose="020B0604020202020204" pitchFamily="34" charset="0"/>
              <a:cs typeface="Arial" panose="020B0604020202020204" pitchFamily="34" charset="0"/>
            </a:endParaRPr>
          </a:p>
          <a:p>
            <a:pPr marL="829306" lvl="1" indent="-285693" algn="just">
              <a:lnSpc>
                <a:spcPct val="110000"/>
              </a:lnSpc>
              <a:buClr>
                <a:schemeClr val="accent2"/>
              </a:buClr>
              <a:buFont typeface="Arial" charset="0"/>
              <a:buChar char="•"/>
            </a:pPr>
            <a:r>
              <a:rPr lang="en-AU" sz="2000" dirty="0">
                <a:latin typeface="Arial" panose="020B0604020202020204" pitchFamily="34" charset="0"/>
                <a:cs typeface="Arial" panose="020B0604020202020204" pitchFamily="34" charset="0"/>
              </a:rPr>
              <a:t>Not enough direction/ too much direction</a:t>
            </a:r>
          </a:p>
          <a:p>
            <a:pPr marL="1372919" lvl="2" indent="-285693" algn="just">
              <a:lnSpc>
                <a:spcPct val="110000"/>
              </a:lnSpc>
              <a:buClr>
                <a:schemeClr val="accent2"/>
              </a:buClr>
              <a:buFont typeface="Arial" charset="0"/>
              <a:buChar char="•"/>
            </a:pPr>
            <a:r>
              <a:rPr lang="en-AU" sz="1400" dirty="0">
                <a:latin typeface="Arial" panose="020B0604020202020204" pitchFamily="34" charset="0"/>
                <a:cs typeface="Arial" panose="020B0604020202020204" pitchFamily="34" charset="0"/>
              </a:rPr>
              <a:t>Are you expecting too much? Owning your PhD…</a:t>
            </a:r>
            <a:endParaRPr lang="en-AU" sz="1600" dirty="0">
              <a:latin typeface="Arial" panose="020B0604020202020204" pitchFamily="34" charset="0"/>
              <a:cs typeface="Arial" panose="020B0604020202020204" pitchFamily="34" charset="0"/>
            </a:endParaRPr>
          </a:p>
          <a:p>
            <a:pPr marL="1372919" lvl="2" indent="-285693" algn="just">
              <a:lnSpc>
                <a:spcPct val="110000"/>
              </a:lnSpc>
              <a:buClr>
                <a:schemeClr val="accent2"/>
              </a:buClr>
              <a:buFont typeface="Arial" charset="0"/>
              <a:buChar char="•"/>
            </a:pPr>
            <a:r>
              <a:rPr lang="en-AU" sz="1600" dirty="0">
                <a:latin typeface="Arial" panose="020B0604020202020204" pitchFamily="34" charset="0"/>
                <a:cs typeface="Arial" panose="020B0604020202020204" pitchFamily="34" charset="0"/>
              </a:rPr>
              <a:t>Discuss how you are working together with your supervisor</a:t>
            </a:r>
          </a:p>
          <a:p>
            <a:pPr marL="829306" lvl="1" indent="-285693" algn="just">
              <a:lnSpc>
                <a:spcPct val="110000"/>
              </a:lnSpc>
              <a:buClr>
                <a:schemeClr val="accent2"/>
              </a:buClr>
              <a:buFont typeface="Arial" charset="0"/>
              <a:buChar char="•"/>
            </a:pPr>
            <a:r>
              <a:rPr kumimoji="0" lang="en-AU" sz="2000" i="0" u="none" strike="noStrike" kern="1200" cap="none" spc="0" normalizeH="0" baseline="0" noProof="0" dirty="0">
                <a:ln>
                  <a:noFill/>
                </a:ln>
                <a:solidFill>
                  <a:srgbClr val="797979"/>
                </a:solidFill>
                <a:effectLst/>
                <a:uLnTx/>
                <a:uFillTx/>
                <a:latin typeface="Arial" panose="020B0604020202020204" pitchFamily="34" charset="0"/>
                <a:cs typeface="Arial" panose="020B0604020202020204" pitchFamily="34" charset="0"/>
              </a:rPr>
              <a:t>Manage (respectively) your supervisor</a:t>
            </a:r>
          </a:p>
          <a:p>
            <a:pPr marL="1372919" lvl="2" indent="-285693" algn="just">
              <a:lnSpc>
                <a:spcPct val="110000"/>
              </a:lnSpc>
              <a:buClr>
                <a:srgbClr val="2591A1"/>
              </a:buClr>
              <a:buFont typeface="Arial" charset="0"/>
              <a:buChar char="•"/>
              <a:defRPr/>
            </a:pPr>
            <a:r>
              <a:rPr lang="en-AU" sz="1350" dirty="0">
                <a:latin typeface="Arial" panose="020B0604020202020204" pitchFamily="34" charset="0"/>
                <a:cs typeface="Arial" panose="020B0604020202020204" pitchFamily="34" charset="0"/>
              </a:rPr>
              <a:t>Respect your supervisor’s time – always go to meetings with an agenda, don’t send things an hour before and expect them to be read, recognise your supervisor (mostly) doesn’t have to supervise you, be conscientious (don’t have your supervisor correcting your spelling)</a:t>
            </a:r>
          </a:p>
          <a:p>
            <a:pPr marL="1372919" lvl="2" indent="-285693" algn="just">
              <a:lnSpc>
                <a:spcPct val="110000"/>
              </a:lnSpc>
              <a:buClr>
                <a:srgbClr val="2591A1"/>
              </a:buClr>
              <a:buFont typeface="Arial" charset="0"/>
              <a:buChar char="•"/>
              <a:defRPr/>
            </a:pPr>
            <a:r>
              <a:rPr lang="en-AU" sz="1600" dirty="0">
                <a:latin typeface="Arial" panose="020B0604020202020204" pitchFamily="34" charset="0"/>
                <a:cs typeface="Arial" panose="020B0604020202020204" pitchFamily="34" charset="0"/>
              </a:rPr>
              <a:t>Learn to love feedback </a:t>
            </a:r>
          </a:p>
          <a:p>
            <a:pPr marL="285693" indent="-285693" algn="just">
              <a:lnSpc>
                <a:spcPct val="110000"/>
              </a:lnSpc>
              <a:buClr>
                <a:srgbClr val="2591A1"/>
              </a:buClr>
              <a:buFont typeface="Arial" charset="0"/>
              <a:buChar char="•"/>
              <a:defRPr/>
            </a:pPr>
            <a:endParaRPr lang="en-AU" sz="650" dirty="0">
              <a:latin typeface="Arial" panose="020B0604020202020204" pitchFamily="34" charset="0"/>
              <a:cs typeface="Arial" panose="020B0604020202020204" pitchFamily="34" charset="0"/>
            </a:endParaRPr>
          </a:p>
          <a:p>
            <a:pPr marL="285693" indent="-285693" algn="just">
              <a:lnSpc>
                <a:spcPct val="110000"/>
              </a:lnSpc>
              <a:buClr>
                <a:schemeClr val="accent2"/>
              </a:buClr>
              <a:buFont typeface="Arial" charset="0"/>
              <a:buChar char="•"/>
            </a:pPr>
            <a:r>
              <a:rPr lang="en-AU" sz="4000" b="1" dirty="0">
                <a:solidFill>
                  <a:srgbClr val="7030A0"/>
                </a:solidFill>
                <a:latin typeface="Arial" panose="020B0604020202020204" pitchFamily="34" charset="0"/>
                <a:cs typeface="Arial" panose="020B0604020202020204" pitchFamily="34" charset="0"/>
              </a:rPr>
              <a:t>T</a:t>
            </a:r>
            <a:r>
              <a:rPr lang="en-AU" sz="1600" b="1" dirty="0">
                <a:solidFill>
                  <a:srgbClr val="7030A0"/>
                </a:solidFill>
                <a:latin typeface="Arial" panose="020B0604020202020204" pitchFamily="34" charset="0"/>
                <a:cs typeface="Arial" panose="020B0604020202020204" pitchFamily="34" charset="0"/>
              </a:rPr>
              <a:t>ime</a:t>
            </a:r>
          </a:p>
          <a:p>
            <a:pPr marL="829306" lvl="1" indent="-285693" algn="just">
              <a:lnSpc>
                <a:spcPct val="110000"/>
              </a:lnSpc>
              <a:buClr>
                <a:schemeClr val="accent2"/>
              </a:buClr>
              <a:buFont typeface="Arial" charset="0"/>
              <a:buChar char="•"/>
            </a:pPr>
            <a:r>
              <a:rPr lang="en-AU" sz="2000" dirty="0">
                <a:latin typeface="Arial" panose="020B0604020202020204" pitchFamily="34" charset="0"/>
                <a:cs typeface="Arial" panose="020B0604020202020204" pitchFamily="34" charset="0"/>
              </a:rPr>
              <a:t>Routines/ time management are essential</a:t>
            </a:r>
          </a:p>
          <a:p>
            <a:pPr marL="829306" lvl="1" indent="-285693" algn="just">
              <a:lnSpc>
                <a:spcPct val="110000"/>
              </a:lnSpc>
              <a:buClr>
                <a:schemeClr val="accent2"/>
              </a:buClr>
              <a:buFont typeface="Arial" charset="0"/>
              <a:buChar char="•"/>
            </a:pPr>
            <a:r>
              <a:rPr lang="en-AU" sz="2000" dirty="0">
                <a:latin typeface="Arial" panose="020B0604020202020204" pitchFamily="34" charset="0"/>
                <a:cs typeface="Arial" panose="020B0604020202020204" pitchFamily="34" charset="0"/>
              </a:rPr>
              <a:t>Get writing now</a:t>
            </a:r>
          </a:p>
          <a:p>
            <a:pPr marL="829306" lvl="1" indent="-285693" algn="just">
              <a:lnSpc>
                <a:spcPct val="110000"/>
              </a:lnSpc>
              <a:buClr>
                <a:schemeClr val="accent2"/>
              </a:buClr>
              <a:buFont typeface="Arial" charset="0"/>
              <a:buChar char="•"/>
            </a:pPr>
            <a:r>
              <a:rPr lang="en-AU" sz="2000" dirty="0">
                <a:latin typeface="Arial" panose="020B0604020202020204" pitchFamily="34" charset="0"/>
                <a:cs typeface="Arial" panose="020B0604020202020204" pitchFamily="34" charset="0"/>
              </a:rPr>
              <a:t> Build skills during your PhD</a:t>
            </a:r>
          </a:p>
        </p:txBody>
      </p:sp>
      <p:sp>
        <p:nvSpPr>
          <p:cNvPr id="9" name="Title 20"/>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4399" b="1" dirty="0">
                <a:solidFill>
                  <a:schemeClr val="tx1"/>
                </a:solidFill>
                <a:latin typeface="Arial" panose="020B0604020202020204" pitchFamily="34" charset="0"/>
                <a:cs typeface="Arial" panose="020B0604020202020204" pitchFamily="34" charset="0"/>
              </a:rPr>
              <a:t>Going the Distance (continued)</a:t>
            </a:r>
            <a:endParaRPr lang="en-US" sz="4399" b="1"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pic>
        <p:nvPicPr>
          <p:cNvPr id="7" name="Picture 2" descr="The Port - Fremantle Ports, Western Australia">
            <a:extLst>
              <a:ext uri="{FF2B5EF4-FFF2-40B4-BE49-F238E27FC236}">
                <a16:creationId xmlns:a16="http://schemas.microsoft.com/office/drawing/2014/main" id="{4D0D598A-5F63-467F-AA47-C84B4A1D4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1160604"/>
            <a:ext cx="2369722" cy="236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1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3"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9" name="Title 20"/>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Everybody is busy (UC Doctoral Students)</a:t>
            </a:r>
            <a:endParaRPr lang="en-US" sz="3600" b="1"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4"/>
          <a:stretch>
            <a:fillRect/>
          </a:stretch>
        </p:blipFill>
        <p:spPr>
          <a:xfrm>
            <a:off x="7872324" y="5935336"/>
            <a:ext cx="4071028" cy="765966"/>
          </a:xfrm>
          <a:prstGeom prst="rect">
            <a:avLst/>
          </a:prstGeom>
        </p:spPr>
      </p:pic>
      <p:graphicFrame>
        <p:nvGraphicFramePr>
          <p:cNvPr id="8" name="Object 5">
            <a:extLst>
              <a:ext uri="{FF2B5EF4-FFF2-40B4-BE49-F238E27FC236}">
                <a16:creationId xmlns:a16="http://schemas.microsoft.com/office/drawing/2014/main" id="{3A6264AD-C256-49F0-9634-C6BDB4D6677C}"/>
              </a:ext>
            </a:extLst>
          </p:cNvPr>
          <p:cNvGraphicFramePr>
            <a:graphicFrameLocks/>
          </p:cNvGraphicFramePr>
          <p:nvPr>
            <p:extLst>
              <p:ext uri="{D42A27DB-BD31-4B8C-83A1-F6EECF244321}">
                <p14:modId xmlns:p14="http://schemas.microsoft.com/office/powerpoint/2010/main" val="74569850"/>
              </p:ext>
            </p:extLst>
          </p:nvPr>
        </p:nvGraphicFramePr>
        <p:xfrm>
          <a:off x="2133600" y="1175665"/>
          <a:ext cx="7544211" cy="5146724"/>
        </p:xfrm>
        <a:graphic>
          <a:graphicData uri="http://schemas.openxmlformats.org/presentationml/2006/ole">
            <mc:AlternateContent xmlns:mc="http://schemas.openxmlformats.org/markup-compatibility/2006">
              <mc:Choice xmlns:v="urn:schemas-microsoft-com:vml" Requires="v">
                <p:oleObj spid="_x0000_s1045" name="Chart" r:id="rId5" imgW="6734063" imgH="4324324" progId="MSGraph.Chart.8">
                  <p:embed followColorScheme="full"/>
                </p:oleObj>
              </mc:Choice>
              <mc:Fallback>
                <p:oleObj name="Chart" r:id="rId5" imgW="6734063" imgH="4324324" progId="MSGraph.Chart.8">
                  <p:embed followColorScheme="full"/>
                  <p:pic>
                    <p:nvPicPr>
                      <p:cNvPr id="2" name="Object 5"/>
                      <p:cNvPicPr preferRelativeResize="0">
                        <a:picLocks noChangeArrowheads="1"/>
                      </p:cNvPicPr>
                      <p:nvPr/>
                    </p:nvPicPr>
                    <p:blipFill>
                      <a:blip r:embed="rId6"/>
                      <a:srcRect/>
                      <a:stretch>
                        <a:fillRect/>
                      </a:stretch>
                    </p:blipFill>
                    <p:spPr bwMode="auto">
                      <a:xfrm>
                        <a:off x="2133600" y="1175665"/>
                        <a:ext cx="7544211" cy="514672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Rectangle 7">
            <a:extLst>
              <a:ext uri="{FF2B5EF4-FFF2-40B4-BE49-F238E27FC236}">
                <a16:creationId xmlns:a16="http://schemas.microsoft.com/office/drawing/2014/main" id="{4C352E92-816D-4A68-A3ED-EEA59D5FB88D}"/>
              </a:ext>
            </a:extLst>
          </p:cNvPr>
          <p:cNvSpPr>
            <a:spLocks noChangeArrowheads="1"/>
          </p:cNvSpPr>
          <p:nvPr/>
        </p:nvSpPr>
        <p:spPr bwMode="auto">
          <a:xfrm>
            <a:off x="248648" y="6191439"/>
            <a:ext cx="72189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000" b="1" dirty="0"/>
              <a:t>Source: Mason, Mary Ann  and Marc </a:t>
            </a:r>
            <a:r>
              <a:rPr lang="en-US" altLang="en-US" sz="1000" b="1" dirty="0" err="1"/>
              <a:t>Goulden</a:t>
            </a:r>
            <a:r>
              <a:rPr lang="en-US" altLang="en-US" sz="1000" b="1" dirty="0"/>
              <a:t>.  2006. “UC Doctoral Student Career Life Survey.” </a:t>
            </a:r>
            <a:r>
              <a:rPr lang="en-US" altLang="en-US" sz="800" b="1" dirty="0"/>
              <a:t>(http://ucfamilyedge.berkeley.edu/grad%20life%20survey.html</a:t>
            </a:r>
            <a:r>
              <a:rPr lang="en-US" altLang="en-US" sz="1000" b="1" dirty="0"/>
              <a:t>).</a:t>
            </a:r>
          </a:p>
        </p:txBody>
      </p:sp>
    </p:spTree>
    <p:extLst>
      <p:ext uri="{BB962C8B-B14F-4D97-AF65-F5344CB8AC3E}">
        <p14:creationId xmlns:p14="http://schemas.microsoft.com/office/powerpoint/2010/main" val="21492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3" name="Subtitle 2"/>
          <p:cNvSpPr>
            <a:spLocks noGrp="1"/>
          </p:cNvSpPr>
          <p:nvPr>
            <p:ph type="subTitle" idx="1"/>
          </p:nvPr>
        </p:nvSpPr>
        <p:spPr>
          <a:xfrm>
            <a:off x="533400" y="1295400"/>
            <a:ext cx="10862440" cy="7003661"/>
          </a:xfrm>
        </p:spPr>
        <p:txBody>
          <a:bodyPr wrap="square" numCol="1" spcCol="1080000">
            <a:spAutoFit/>
          </a:bodyPr>
          <a:lstStyle/>
          <a:p>
            <a:pPr lvl="1" algn="just">
              <a:lnSpc>
                <a:spcPct val="110000"/>
              </a:lnSpc>
              <a:buClr>
                <a:schemeClr val="accent2"/>
              </a:buClr>
            </a:pPr>
            <a:endParaRPr lang="en-AU" sz="1600" dirty="0">
              <a:latin typeface="Arial" panose="020B0604020202020204" pitchFamily="34" charset="0"/>
              <a:cs typeface="Arial" panose="020B0604020202020204" pitchFamily="34" charset="0"/>
            </a:endParaRPr>
          </a:p>
          <a:p>
            <a:pPr marL="285693" indent="-285693" algn="just">
              <a:lnSpc>
                <a:spcPct val="110000"/>
              </a:lnSpc>
              <a:buClr>
                <a:srgbClr val="2591A1"/>
              </a:buClr>
              <a:buFont typeface="Arial" charset="0"/>
              <a:buChar char="•"/>
              <a:defRPr/>
            </a:pPr>
            <a:r>
              <a:rPr lang="en-AU" sz="4000" b="1" dirty="0" err="1">
                <a:solidFill>
                  <a:srgbClr val="7030A0"/>
                </a:solidFill>
                <a:latin typeface="Arial" panose="020B0604020202020204" pitchFamily="34" charset="0"/>
                <a:cs typeface="Arial" panose="020B0604020202020204" pitchFamily="34" charset="0"/>
              </a:rPr>
              <a:t>AN</a:t>
            </a:r>
            <a:r>
              <a:rPr lang="en-AU" sz="2000" b="1" dirty="0" err="1">
                <a:solidFill>
                  <a:srgbClr val="7030A0"/>
                </a:solidFill>
                <a:latin typeface="Arial" panose="020B0604020202020204" pitchFamily="34" charset="0"/>
                <a:cs typeface="Arial" panose="020B0604020202020204" pitchFamily="34" charset="0"/>
              </a:rPr>
              <a:t>xiety</a:t>
            </a:r>
            <a:r>
              <a:rPr lang="en-AU" sz="2000" b="1" dirty="0">
                <a:latin typeface="Arial" panose="020B0604020202020204" pitchFamily="34" charset="0"/>
                <a:cs typeface="Arial" panose="020B0604020202020204" pitchFamily="34" charset="0"/>
              </a:rPr>
              <a:t>  </a:t>
            </a:r>
          </a:p>
          <a:p>
            <a:pPr marL="829306" lvl="1" indent="-285693" algn="just">
              <a:lnSpc>
                <a:spcPct val="110000"/>
              </a:lnSpc>
              <a:buClr>
                <a:srgbClr val="2591A1"/>
              </a:buClr>
              <a:buFont typeface="Arial" charset="0"/>
              <a:buChar char="•"/>
              <a:defRPr/>
            </a:pPr>
            <a:r>
              <a:rPr lang="en-AU" sz="2000" b="1" dirty="0">
                <a:latin typeface="Arial" panose="020B0604020202020204" pitchFamily="34" charset="0"/>
                <a:cs typeface="Arial" panose="020B0604020202020204" pitchFamily="34" charset="0"/>
              </a:rPr>
              <a:t>About many things - being an imposter,</a:t>
            </a:r>
          </a:p>
          <a:p>
            <a:pPr lvl="1" algn="just">
              <a:lnSpc>
                <a:spcPct val="110000"/>
              </a:lnSpc>
              <a:buClr>
                <a:srgbClr val="2591A1"/>
              </a:buClr>
              <a:defRPr/>
            </a:pPr>
            <a:r>
              <a:rPr lang="en-AU" sz="2000" b="1" dirty="0">
                <a:latin typeface="Arial" panose="020B0604020202020204" pitchFamily="34" charset="0"/>
                <a:cs typeface="Arial" panose="020B0604020202020204" pitchFamily="34" charset="0"/>
              </a:rPr>
              <a:t> getting a job, getting published</a:t>
            </a:r>
          </a:p>
          <a:p>
            <a:pPr marL="829306" lvl="1" indent="-285693" algn="just">
              <a:lnSpc>
                <a:spcPct val="110000"/>
              </a:lnSpc>
              <a:buClr>
                <a:srgbClr val="2591A1"/>
              </a:buClr>
              <a:buFont typeface="Arial" charset="0"/>
              <a:buChar char="•"/>
              <a:defRPr/>
            </a:pPr>
            <a:r>
              <a:rPr lang="en-AU" sz="2000" b="1" dirty="0">
                <a:latin typeface="Arial" panose="020B0604020202020204" pitchFamily="34" charset="0"/>
                <a:cs typeface="Arial" panose="020B0604020202020204" pitchFamily="34" charset="0"/>
              </a:rPr>
              <a:t>Engage in problem-focused coping </a:t>
            </a:r>
          </a:p>
          <a:p>
            <a:pPr marL="1372919" lvl="2" indent="-285693" algn="just">
              <a:lnSpc>
                <a:spcPct val="110000"/>
              </a:lnSpc>
              <a:buClr>
                <a:srgbClr val="2591A1"/>
              </a:buClr>
              <a:buFont typeface="Arial" charset="0"/>
              <a:buChar char="•"/>
              <a:defRPr/>
            </a:pPr>
            <a:r>
              <a:rPr lang="en-AU" sz="1750" b="1" dirty="0">
                <a:latin typeface="Arial" panose="020B0604020202020204" pitchFamily="34" charset="0"/>
                <a:cs typeface="Arial" panose="020B0604020202020204" pitchFamily="34" charset="0"/>
              </a:rPr>
              <a:t>Publishing </a:t>
            </a:r>
            <a:r>
              <a:rPr lang="en-AU" sz="1750" b="1" dirty="0" err="1">
                <a:latin typeface="Arial" panose="020B0604020202020204" pitchFamily="34" charset="0"/>
                <a:cs typeface="Arial" panose="020B0604020202020204" pitchFamily="34" charset="0"/>
              </a:rPr>
              <a:t>eg</a:t>
            </a:r>
            <a:r>
              <a:rPr lang="en-AU" sz="1750" b="1" dirty="0">
                <a:latin typeface="Arial" panose="020B0604020202020204" pitchFamily="34" charset="0"/>
                <a:cs typeface="Arial" panose="020B0604020202020204" pitchFamily="34" charset="0"/>
              </a:rPr>
              <a:t> literature review </a:t>
            </a:r>
          </a:p>
          <a:p>
            <a:pPr marL="1372919" lvl="2" indent="-285693" algn="just">
              <a:lnSpc>
                <a:spcPct val="110000"/>
              </a:lnSpc>
              <a:buClr>
                <a:srgbClr val="2591A1"/>
              </a:buClr>
              <a:buFont typeface="Arial" charset="0"/>
              <a:buChar char="•"/>
              <a:defRPr/>
            </a:pPr>
            <a:r>
              <a:rPr lang="en-AU" sz="1750" b="1" dirty="0">
                <a:latin typeface="Arial" panose="020B0604020202020204" pitchFamily="34" charset="0"/>
                <a:cs typeface="Arial" panose="020B0604020202020204" pitchFamily="34" charset="0"/>
              </a:rPr>
              <a:t>Engage in other activities </a:t>
            </a:r>
            <a:r>
              <a:rPr lang="en-AU" sz="1750" b="1" dirty="0" err="1">
                <a:latin typeface="Arial" panose="020B0604020202020204" pitchFamily="34" charset="0"/>
                <a:cs typeface="Arial" panose="020B0604020202020204" pitchFamily="34" charset="0"/>
              </a:rPr>
              <a:t>eg</a:t>
            </a:r>
            <a:r>
              <a:rPr lang="en-AU" sz="1750" b="1" dirty="0">
                <a:latin typeface="Arial" panose="020B0604020202020204" pitchFamily="34" charset="0"/>
                <a:cs typeface="Arial" panose="020B0604020202020204" pitchFamily="34" charset="0"/>
              </a:rPr>
              <a:t> teaching skills, networks</a:t>
            </a:r>
          </a:p>
          <a:p>
            <a:pPr marL="829306" lvl="1" indent="-285693" algn="just">
              <a:lnSpc>
                <a:spcPct val="110000"/>
              </a:lnSpc>
              <a:buClr>
                <a:srgbClr val="2591A1"/>
              </a:buClr>
              <a:buFont typeface="Arial" charset="0"/>
              <a:buChar char="•"/>
              <a:defRPr/>
            </a:pPr>
            <a:r>
              <a:rPr lang="en-AU" sz="1850" b="1" dirty="0">
                <a:latin typeface="Arial" panose="020B0604020202020204" pitchFamily="34" charset="0"/>
                <a:cs typeface="Arial" panose="020B0604020202020204" pitchFamily="34" charset="0"/>
              </a:rPr>
              <a:t>Seek support </a:t>
            </a:r>
          </a:p>
          <a:p>
            <a:pPr marL="1372919" lvl="2" indent="-285693" algn="just">
              <a:lnSpc>
                <a:spcPct val="110000"/>
              </a:lnSpc>
              <a:buClr>
                <a:srgbClr val="2591A1"/>
              </a:buClr>
              <a:buFont typeface="Arial" charset="0"/>
              <a:buChar char="•"/>
              <a:defRPr/>
            </a:pPr>
            <a:r>
              <a:rPr lang="en-AU" sz="1350" dirty="0">
                <a:latin typeface="Arial" panose="020B0604020202020204" pitchFamily="34" charset="0"/>
                <a:cs typeface="Arial" panose="020B0604020202020204" pitchFamily="34" charset="0"/>
              </a:rPr>
              <a:t>From peers, University counsellors, your supervisors, others</a:t>
            </a:r>
          </a:p>
          <a:p>
            <a:pPr marL="1372919" lvl="2" indent="-285693" algn="just">
              <a:lnSpc>
                <a:spcPct val="110000"/>
              </a:lnSpc>
              <a:buClr>
                <a:srgbClr val="2591A1"/>
              </a:buClr>
              <a:buFont typeface="Arial" charset="0"/>
              <a:buChar char="•"/>
              <a:defRPr/>
            </a:pPr>
            <a:r>
              <a:rPr lang="en-AU" sz="1350" dirty="0">
                <a:latin typeface="Arial" panose="020B0604020202020204" pitchFamily="34" charset="0"/>
                <a:cs typeface="Arial" panose="020B0604020202020204" pitchFamily="34" charset="0"/>
              </a:rPr>
              <a:t>Understand you are not alone</a:t>
            </a:r>
          </a:p>
          <a:p>
            <a:pPr marL="285693" indent="-285693" algn="just">
              <a:lnSpc>
                <a:spcPct val="110000"/>
              </a:lnSpc>
              <a:buClr>
                <a:srgbClr val="2591A1"/>
              </a:buClr>
              <a:buFont typeface="Arial" charset="0"/>
              <a:buChar char="•"/>
              <a:defRPr/>
            </a:pPr>
            <a:r>
              <a:rPr lang="en-AU" sz="4000" b="1" dirty="0">
                <a:solidFill>
                  <a:srgbClr val="7030A0"/>
                </a:solidFill>
                <a:latin typeface="Arial" panose="020B0604020202020204" pitchFamily="34" charset="0"/>
                <a:cs typeface="Arial" panose="020B0604020202020204" pitchFamily="34" charset="0"/>
              </a:rPr>
              <a:t>C</a:t>
            </a:r>
            <a:r>
              <a:rPr lang="en-AU" sz="2000" b="1" dirty="0">
                <a:solidFill>
                  <a:srgbClr val="7030A0"/>
                </a:solidFill>
                <a:latin typeface="Arial" panose="020B0604020202020204" pitchFamily="34" charset="0"/>
                <a:cs typeface="Arial" panose="020B0604020202020204" pitchFamily="34" charset="0"/>
              </a:rPr>
              <a:t>omparison</a:t>
            </a:r>
          </a:p>
          <a:p>
            <a:pPr marL="829306" lvl="1" indent="-285693" algn="just">
              <a:lnSpc>
                <a:spcPct val="110000"/>
              </a:lnSpc>
              <a:buClr>
                <a:srgbClr val="2591A1"/>
              </a:buClr>
              <a:buFont typeface="Arial" charset="0"/>
              <a:buChar char="•"/>
              <a:defRPr/>
            </a:pPr>
            <a:r>
              <a:rPr lang="en-AU" sz="2000" b="1" dirty="0">
                <a:latin typeface="Arial" panose="020B0604020202020204" pitchFamily="34" charset="0"/>
                <a:cs typeface="Arial" panose="020B0604020202020204" pitchFamily="34" charset="0"/>
              </a:rPr>
              <a:t>Information not judgement</a:t>
            </a:r>
          </a:p>
          <a:p>
            <a:pPr marL="285693" indent="-285693" algn="just">
              <a:lnSpc>
                <a:spcPct val="110000"/>
              </a:lnSpc>
              <a:buClr>
                <a:srgbClr val="2591A1"/>
              </a:buClr>
              <a:buFont typeface="Arial" charset="0"/>
              <a:buChar char="•"/>
              <a:defRPr/>
            </a:pPr>
            <a:endParaRPr lang="en-AU" sz="32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endParaRPr lang="en-AU" sz="20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endParaRPr lang="en-AU" sz="2000" b="1" dirty="0">
              <a:latin typeface="Arial" panose="020B0604020202020204" pitchFamily="34" charset="0"/>
              <a:cs typeface="Arial" panose="020B0604020202020204" pitchFamily="34" charset="0"/>
            </a:endParaRPr>
          </a:p>
          <a:p>
            <a:pPr marL="285693" indent="-285693" algn="just">
              <a:lnSpc>
                <a:spcPct val="110000"/>
              </a:lnSpc>
              <a:buClr>
                <a:srgbClr val="2591A1"/>
              </a:buClr>
              <a:buFont typeface="Arial" charset="0"/>
              <a:buChar char="•"/>
              <a:defRPr/>
            </a:pPr>
            <a:endParaRPr lang="en-AU" sz="800" b="1" dirty="0">
              <a:latin typeface="Arial" panose="020B0604020202020204" pitchFamily="34" charset="0"/>
              <a:cs typeface="Arial" panose="020B0604020202020204" pitchFamily="34" charset="0"/>
            </a:endParaRPr>
          </a:p>
          <a:p>
            <a:pPr algn="just">
              <a:lnSpc>
                <a:spcPct val="110000"/>
              </a:lnSpc>
              <a:buClr>
                <a:srgbClr val="2591A1"/>
              </a:buClr>
              <a:defRPr/>
            </a:pPr>
            <a:endParaRPr lang="en-AU" sz="400" dirty="0">
              <a:latin typeface="Arial" panose="020B0604020202020204" pitchFamily="34" charset="0"/>
              <a:cs typeface="Arial" panose="020B0604020202020204" pitchFamily="34" charset="0"/>
            </a:endParaRPr>
          </a:p>
        </p:txBody>
      </p:sp>
      <p:sp>
        <p:nvSpPr>
          <p:cNvPr id="9" name="Title 20"/>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4399" b="1" dirty="0">
                <a:solidFill>
                  <a:schemeClr val="tx1"/>
                </a:solidFill>
                <a:latin typeface="Arial" panose="020B0604020202020204" pitchFamily="34" charset="0"/>
                <a:cs typeface="Arial" panose="020B0604020202020204" pitchFamily="34" charset="0"/>
              </a:rPr>
              <a:t>Going the DISTANCE (continued)</a:t>
            </a:r>
            <a:endParaRPr lang="en-US" sz="4399" b="1"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pic>
        <p:nvPicPr>
          <p:cNvPr id="8" name="Picture 2" descr="The Port - Fremantle Ports, Western Australia">
            <a:extLst>
              <a:ext uri="{FF2B5EF4-FFF2-40B4-BE49-F238E27FC236}">
                <a16:creationId xmlns:a16="http://schemas.microsoft.com/office/drawing/2014/main" id="{2FDBA8B6-8E2D-497C-B74E-DE4D3D485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533" y="1159405"/>
            <a:ext cx="2752303" cy="275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2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5060046" y="2405148"/>
            <a:ext cx="6502306" cy="3656976"/>
          </a:xfrm>
          <a:prstGeom prst="rect">
            <a:avLst/>
          </a:prstGeom>
        </p:spPr>
      </p:pic>
      <p:sp>
        <p:nvSpPr>
          <p:cNvPr id="3" name="Subtitle 2"/>
          <p:cNvSpPr>
            <a:spLocks noGrp="1"/>
          </p:cNvSpPr>
          <p:nvPr>
            <p:ph type="subTitle" idx="1"/>
          </p:nvPr>
        </p:nvSpPr>
        <p:spPr>
          <a:xfrm>
            <a:off x="533400" y="1295400"/>
            <a:ext cx="10862440" cy="3792782"/>
          </a:xfrm>
        </p:spPr>
        <p:txBody>
          <a:bodyPr wrap="square" numCol="1" spcCol="1080000">
            <a:spAutoFit/>
          </a:bodyPr>
          <a:lstStyle/>
          <a:p>
            <a:pPr lvl="1" algn="just">
              <a:lnSpc>
                <a:spcPct val="110000"/>
              </a:lnSpc>
              <a:buClr>
                <a:schemeClr val="accent2"/>
              </a:buClr>
            </a:pPr>
            <a:endParaRPr lang="en-AU" sz="1600" dirty="0">
              <a:latin typeface="Arial" panose="020B0604020202020204" pitchFamily="34" charset="0"/>
              <a:cs typeface="Arial" panose="020B0604020202020204" pitchFamily="34" charset="0"/>
            </a:endParaRPr>
          </a:p>
          <a:p>
            <a:pPr marL="285693" indent="-285693" algn="just">
              <a:lnSpc>
                <a:spcPct val="110000"/>
              </a:lnSpc>
              <a:buClr>
                <a:srgbClr val="2591A1"/>
              </a:buClr>
              <a:buFont typeface="Arial" charset="0"/>
              <a:buChar char="•"/>
              <a:defRPr/>
            </a:pPr>
            <a:r>
              <a:rPr lang="en-AU" sz="4000" b="1" dirty="0">
                <a:solidFill>
                  <a:srgbClr val="7030A0"/>
                </a:solidFill>
                <a:latin typeface="Arial" panose="020B0604020202020204" pitchFamily="34" charset="0"/>
                <a:cs typeface="Arial" panose="020B0604020202020204" pitchFamily="34" charset="0"/>
              </a:rPr>
              <a:t>E</a:t>
            </a:r>
            <a:r>
              <a:rPr lang="en-AU" sz="2000" b="1" dirty="0">
                <a:solidFill>
                  <a:srgbClr val="7030A0"/>
                </a:solidFill>
                <a:latin typeface="Arial" panose="020B0604020202020204" pitchFamily="34" charset="0"/>
                <a:cs typeface="Arial" panose="020B0604020202020204" pitchFamily="34" charset="0"/>
              </a:rPr>
              <a:t>lephantine  “massive and scary”</a:t>
            </a:r>
            <a:r>
              <a:rPr lang="en-AU" sz="2000" b="1" dirty="0">
                <a:latin typeface="Arial" panose="020B0604020202020204" pitchFamily="34" charset="0"/>
                <a:cs typeface="Arial" panose="020B0604020202020204" pitchFamily="34" charset="0"/>
              </a:rPr>
              <a:t>  </a:t>
            </a:r>
          </a:p>
          <a:p>
            <a:pPr marL="829306" lvl="1" indent="-285693" algn="just">
              <a:lnSpc>
                <a:spcPct val="110000"/>
              </a:lnSpc>
              <a:buClr>
                <a:srgbClr val="2591A1"/>
              </a:buClr>
              <a:buFont typeface="Arial" charset="0"/>
              <a:buChar char="•"/>
              <a:defRPr/>
            </a:pPr>
            <a:r>
              <a:rPr lang="en-AU" sz="2000" b="1" dirty="0">
                <a:latin typeface="Arial" panose="020B0604020202020204" pitchFamily="34" charset="0"/>
                <a:cs typeface="Arial" panose="020B0604020202020204" pitchFamily="34" charset="0"/>
              </a:rPr>
              <a:t>Break it down </a:t>
            </a:r>
          </a:p>
          <a:p>
            <a:pPr marL="829306" lvl="1" indent="-285693" algn="just">
              <a:lnSpc>
                <a:spcPct val="110000"/>
              </a:lnSpc>
              <a:buClr>
                <a:srgbClr val="2591A1"/>
              </a:buClr>
              <a:buFont typeface="Arial" charset="0"/>
              <a:buChar char="•"/>
              <a:defRPr/>
            </a:pPr>
            <a:r>
              <a:rPr lang="en-AU" sz="2000" b="1" dirty="0">
                <a:latin typeface="Arial" panose="020B0604020202020204" pitchFamily="34" charset="0"/>
                <a:cs typeface="Arial" panose="020B0604020202020204" pitchFamily="34" charset="0"/>
              </a:rPr>
              <a:t>Set small, specific goals </a:t>
            </a:r>
          </a:p>
          <a:p>
            <a:pPr marL="285693" indent="-285693" algn="just">
              <a:lnSpc>
                <a:spcPct val="110000"/>
              </a:lnSpc>
              <a:buClr>
                <a:srgbClr val="2591A1"/>
              </a:buClr>
              <a:buFont typeface="Arial" charset="0"/>
              <a:buChar char="•"/>
              <a:defRPr/>
            </a:pPr>
            <a:endParaRPr lang="en-AU" sz="32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endParaRPr lang="en-AU" sz="2000" b="1" dirty="0">
              <a:latin typeface="Arial" panose="020B0604020202020204" pitchFamily="34" charset="0"/>
              <a:cs typeface="Arial" panose="020B0604020202020204" pitchFamily="34" charset="0"/>
            </a:endParaRPr>
          </a:p>
          <a:p>
            <a:pPr marL="829306" lvl="1" indent="-285693" algn="just">
              <a:lnSpc>
                <a:spcPct val="110000"/>
              </a:lnSpc>
              <a:buClr>
                <a:srgbClr val="2591A1"/>
              </a:buClr>
              <a:buFont typeface="Arial" charset="0"/>
              <a:buChar char="•"/>
              <a:defRPr/>
            </a:pPr>
            <a:endParaRPr lang="en-AU" sz="2000" b="1" dirty="0">
              <a:latin typeface="Arial" panose="020B0604020202020204" pitchFamily="34" charset="0"/>
              <a:cs typeface="Arial" panose="020B0604020202020204" pitchFamily="34" charset="0"/>
            </a:endParaRPr>
          </a:p>
          <a:p>
            <a:pPr marL="285693" indent="-285693" algn="just">
              <a:lnSpc>
                <a:spcPct val="110000"/>
              </a:lnSpc>
              <a:buClr>
                <a:srgbClr val="2591A1"/>
              </a:buClr>
              <a:buFont typeface="Arial" charset="0"/>
              <a:buChar char="•"/>
              <a:defRPr/>
            </a:pPr>
            <a:endParaRPr lang="en-AU" sz="800" b="1" dirty="0">
              <a:latin typeface="Arial" panose="020B0604020202020204" pitchFamily="34" charset="0"/>
              <a:cs typeface="Arial" panose="020B0604020202020204" pitchFamily="34" charset="0"/>
            </a:endParaRPr>
          </a:p>
          <a:p>
            <a:pPr algn="just">
              <a:lnSpc>
                <a:spcPct val="110000"/>
              </a:lnSpc>
              <a:buClr>
                <a:srgbClr val="2591A1"/>
              </a:buClr>
              <a:defRPr/>
            </a:pPr>
            <a:endParaRPr lang="en-AU" sz="400" dirty="0">
              <a:latin typeface="Arial" panose="020B0604020202020204" pitchFamily="34" charset="0"/>
              <a:cs typeface="Arial" panose="020B0604020202020204" pitchFamily="34" charset="0"/>
            </a:endParaRPr>
          </a:p>
        </p:txBody>
      </p:sp>
      <p:sp>
        <p:nvSpPr>
          <p:cNvPr id="9" name="Title 20"/>
          <p:cNvSpPr txBox="1">
            <a:spLocks/>
          </p:cNvSpPr>
          <p:nvPr/>
        </p:nvSpPr>
        <p:spPr>
          <a:xfrm>
            <a:off x="949328" y="624754"/>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4399" b="1" dirty="0">
                <a:solidFill>
                  <a:schemeClr val="tx1"/>
                </a:solidFill>
                <a:latin typeface="Arial" panose="020B0604020202020204" pitchFamily="34" charset="0"/>
                <a:cs typeface="Arial" panose="020B0604020202020204" pitchFamily="34" charset="0"/>
              </a:rPr>
              <a:t>Going the DISTANCE (continued)</a:t>
            </a:r>
            <a:endParaRPr lang="en-US" sz="4399" b="1"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pic>
        <p:nvPicPr>
          <p:cNvPr id="2050" name="Picture 2" descr="Tuskless Elephants Escape Poachers, but May Evolve New Problems - The New  York Times">
            <a:extLst>
              <a:ext uri="{FF2B5EF4-FFF2-40B4-BE49-F238E27FC236}">
                <a16:creationId xmlns:a16="http://schemas.microsoft.com/office/drawing/2014/main" id="{0DEE9C7E-7C97-420B-B0B5-A73E09B71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679" y="3456878"/>
            <a:ext cx="5744733" cy="3227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Port - Fremantle Ports, Western Australia">
            <a:extLst>
              <a:ext uri="{FF2B5EF4-FFF2-40B4-BE49-F238E27FC236}">
                <a16:creationId xmlns:a16="http://schemas.microsoft.com/office/drawing/2014/main" id="{C54A5DCF-3CA9-4DFB-B4B1-1037E684EC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2" y="1295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6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F765CB-1D1D-478F-B3D8-C119E6312ADF}"/>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9" name="Title 20"/>
          <p:cNvSpPr txBox="1">
            <a:spLocks/>
          </p:cNvSpPr>
          <p:nvPr/>
        </p:nvSpPr>
        <p:spPr>
          <a:xfrm>
            <a:off x="152400" y="450048"/>
            <a:ext cx="1029334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AU" sz="3600" b="1" dirty="0">
                <a:solidFill>
                  <a:schemeClr val="tx1"/>
                </a:solidFill>
                <a:latin typeface="Arial" panose="020B0604020202020204" pitchFamily="34" charset="0"/>
                <a:cs typeface="Arial" panose="020B0604020202020204" pitchFamily="34" charset="0"/>
              </a:rPr>
              <a:t>Laying foundations for future success</a:t>
            </a:r>
            <a:endParaRPr lang="en-US" sz="3600" b="1" dirty="0">
              <a:solidFill>
                <a:schemeClr val="tx1"/>
              </a:solidFill>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EF226D70-33B7-4E56-9CE8-43633A6C8F83}"/>
              </a:ext>
            </a:extLst>
          </p:cNvPr>
          <p:cNvPicPr>
            <a:picLocks noChangeAspect="1"/>
          </p:cNvPicPr>
          <p:nvPr/>
        </p:nvPicPr>
        <p:blipFill>
          <a:blip r:embed="rId3"/>
          <a:stretch>
            <a:fillRect/>
          </a:stretch>
        </p:blipFill>
        <p:spPr>
          <a:xfrm>
            <a:off x="7872324" y="5935336"/>
            <a:ext cx="4071028" cy="765966"/>
          </a:xfrm>
          <a:prstGeom prst="rect">
            <a:avLst/>
          </a:prstGeom>
        </p:spPr>
      </p:pic>
      <p:graphicFrame>
        <p:nvGraphicFramePr>
          <p:cNvPr id="8" name="Content Placeholder 3">
            <a:extLst>
              <a:ext uri="{FF2B5EF4-FFF2-40B4-BE49-F238E27FC236}">
                <a16:creationId xmlns:a16="http://schemas.microsoft.com/office/drawing/2014/main" id="{CE0C09D6-66F7-43DE-AE14-F3F77A1C400B}"/>
              </a:ext>
            </a:extLst>
          </p:cNvPr>
          <p:cNvGraphicFramePr>
            <a:graphicFrameLocks/>
          </p:cNvGraphicFramePr>
          <p:nvPr>
            <p:extLst>
              <p:ext uri="{D42A27DB-BD31-4B8C-83A1-F6EECF244321}">
                <p14:modId xmlns:p14="http://schemas.microsoft.com/office/powerpoint/2010/main" val="1081758754"/>
              </p:ext>
            </p:extLst>
          </p:nvPr>
        </p:nvGraphicFramePr>
        <p:xfrm>
          <a:off x="664780" y="4268614"/>
          <a:ext cx="10515906" cy="2560320"/>
        </p:xfrm>
        <a:graphic>
          <a:graphicData uri="http://schemas.openxmlformats.org/drawingml/2006/table">
            <a:tbl>
              <a:tblPr firstRow="1" bandRow="1">
                <a:tableStyleId>{284E427A-3D55-4303-BF80-6455036E1DE7}</a:tableStyleId>
              </a:tblPr>
              <a:tblGrid>
                <a:gridCol w="4910867">
                  <a:extLst>
                    <a:ext uri="{9D8B030D-6E8A-4147-A177-3AD203B41FA5}">
                      <a16:colId xmlns:a16="http://schemas.microsoft.com/office/drawing/2014/main" val="20000"/>
                    </a:ext>
                  </a:extLst>
                </a:gridCol>
                <a:gridCol w="5605039">
                  <a:extLst>
                    <a:ext uri="{9D8B030D-6E8A-4147-A177-3AD203B41FA5}">
                      <a16:colId xmlns:a16="http://schemas.microsoft.com/office/drawing/2014/main" val="20001"/>
                    </a:ext>
                  </a:extLst>
                </a:gridCol>
              </a:tblGrid>
              <a:tr h="570014">
                <a:tc>
                  <a:txBody>
                    <a:bodyPr/>
                    <a:lstStyle/>
                    <a:p>
                      <a:pPr algn="ctr"/>
                      <a:r>
                        <a:rPr lang="en-AU" dirty="0"/>
                        <a:t>Extrinsic </a:t>
                      </a:r>
                      <a:r>
                        <a:rPr lang="en-AU" baseline="0" dirty="0"/>
                        <a:t> </a:t>
                      </a:r>
                      <a:endParaRPr lang="en-AU" dirty="0"/>
                    </a:p>
                  </a:txBody>
                  <a:tcPr marL="132683" marR="132683"/>
                </a:tc>
                <a:tc>
                  <a:txBody>
                    <a:bodyPr/>
                    <a:lstStyle/>
                    <a:p>
                      <a:pPr algn="ctr"/>
                      <a:r>
                        <a:rPr lang="en-AU" dirty="0"/>
                        <a:t>Intrinsic – subjective reactions, e.g.,</a:t>
                      </a:r>
                      <a:r>
                        <a:rPr lang="en-AU" baseline="0" dirty="0"/>
                        <a:t> career satisfaction</a:t>
                      </a:r>
                      <a:endParaRPr lang="en-AU" dirty="0"/>
                    </a:p>
                  </a:txBody>
                  <a:tcPr marL="132683" marR="132683"/>
                </a:tc>
                <a:extLst>
                  <a:ext uri="{0D108BD9-81ED-4DB2-BD59-A6C34878D82A}">
                    <a16:rowId xmlns:a16="http://schemas.microsoft.com/office/drawing/2014/main" val="10000"/>
                  </a:ext>
                </a:extLst>
              </a:tr>
              <a:tr h="316675">
                <a:tc>
                  <a:txBody>
                    <a:bodyPr/>
                    <a:lstStyle/>
                    <a:p>
                      <a:pPr algn="ctr"/>
                      <a:r>
                        <a:rPr lang="en-AU" dirty="0"/>
                        <a:t>Pay</a:t>
                      </a:r>
                    </a:p>
                  </a:txBody>
                  <a:tcPr marL="132683" marR="132683"/>
                </a:tc>
                <a:tc>
                  <a:txBody>
                    <a:bodyPr/>
                    <a:lstStyle/>
                    <a:p>
                      <a:pPr algn="ctr"/>
                      <a:r>
                        <a:rPr lang="en-AU" dirty="0"/>
                        <a:t>Interest &amp; challenge</a:t>
                      </a:r>
                    </a:p>
                  </a:txBody>
                  <a:tcPr marL="132683" marR="132683"/>
                </a:tc>
                <a:extLst>
                  <a:ext uri="{0D108BD9-81ED-4DB2-BD59-A6C34878D82A}">
                    <a16:rowId xmlns:a16="http://schemas.microsoft.com/office/drawing/2014/main" val="10001"/>
                  </a:ext>
                </a:extLst>
              </a:tr>
              <a:tr h="365639">
                <a:tc>
                  <a:txBody>
                    <a:bodyPr/>
                    <a:lstStyle/>
                    <a:p>
                      <a:pPr algn="ctr"/>
                      <a:r>
                        <a:rPr lang="en-AU" dirty="0"/>
                        <a:t>Promotions</a:t>
                      </a:r>
                    </a:p>
                  </a:txBody>
                  <a:tcPr marL="132683" marR="132683"/>
                </a:tc>
                <a:tc>
                  <a:txBody>
                    <a:bodyPr/>
                    <a:lstStyle/>
                    <a:p>
                      <a:pPr algn="ctr"/>
                      <a:r>
                        <a:rPr lang="en-AU" dirty="0"/>
                        <a:t>Meaning </a:t>
                      </a:r>
                    </a:p>
                  </a:txBody>
                  <a:tcPr marL="132683" marR="132683"/>
                </a:tc>
                <a:extLst>
                  <a:ext uri="{0D108BD9-81ED-4DB2-BD59-A6C34878D82A}">
                    <a16:rowId xmlns:a16="http://schemas.microsoft.com/office/drawing/2014/main" val="10002"/>
                  </a:ext>
                </a:extLst>
              </a:tr>
              <a:tr h="570014">
                <a:tc>
                  <a:txBody>
                    <a:bodyPr/>
                    <a:lstStyle/>
                    <a:p>
                      <a:pPr algn="ctr"/>
                      <a:r>
                        <a:rPr lang="en-AU" dirty="0"/>
                        <a:t>Status (high status, </a:t>
                      </a:r>
                    </a:p>
                    <a:p>
                      <a:pPr algn="ctr"/>
                      <a:r>
                        <a:rPr lang="en-AU" dirty="0"/>
                        <a:t>prestigious jobs)</a:t>
                      </a:r>
                    </a:p>
                  </a:txBody>
                  <a:tcPr marL="132683" marR="132683"/>
                </a:tc>
                <a:tc>
                  <a:txBody>
                    <a:bodyPr/>
                    <a:lstStyle/>
                    <a:p>
                      <a:pPr algn="ctr"/>
                      <a:r>
                        <a:rPr lang="en-AU" dirty="0"/>
                        <a:t>Choice </a:t>
                      </a:r>
                    </a:p>
                  </a:txBody>
                  <a:tcPr marL="132683" marR="132683"/>
                </a:tc>
                <a:extLst>
                  <a:ext uri="{0D108BD9-81ED-4DB2-BD59-A6C34878D82A}">
                    <a16:rowId xmlns:a16="http://schemas.microsoft.com/office/drawing/2014/main" val="10003"/>
                  </a:ext>
                </a:extLst>
              </a:tr>
            </a:tbl>
          </a:graphicData>
        </a:graphic>
      </p:graphicFrame>
      <p:sp>
        <p:nvSpPr>
          <p:cNvPr id="10" name="Subtitle 2">
            <a:extLst>
              <a:ext uri="{FF2B5EF4-FFF2-40B4-BE49-F238E27FC236}">
                <a16:creationId xmlns:a16="http://schemas.microsoft.com/office/drawing/2014/main" id="{32FA8910-DDE5-486A-B430-F39FFBA30EC1}"/>
              </a:ext>
            </a:extLst>
          </p:cNvPr>
          <p:cNvSpPr>
            <a:spLocks noGrp="1"/>
          </p:cNvSpPr>
          <p:nvPr>
            <p:ph type="subTitle" idx="1"/>
          </p:nvPr>
        </p:nvSpPr>
        <p:spPr>
          <a:xfrm>
            <a:off x="491513" y="3190500"/>
            <a:ext cx="10862440" cy="897117"/>
          </a:xfrm>
        </p:spPr>
        <p:txBody>
          <a:bodyPr wrap="square" numCol="1" spcCol="1080000">
            <a:spAutoFit/>
          </a:bodyPr>
          <a:lstStyle/>
          <a:p>
            <a:pPr>
              <a:lnSpc>
                <a:spcPct val="110000"/>
              </a:lnSpc>
              <a:buClr>
                <a:schemeClr val="accent2"/>
              </a:buClr>
            </a:pPr>
            <a:r>
              <a:rPr lang="en-AU" sz="2000" b="1" i="1" dirty="0">
                <a:latin typeface="Arial" panose="020B0604020202020204" pitchFamily="34" charset="0"/>
                <a:cs typeface="Arial" panose="020B0604020202020204" pitchFamily="34" charset="0"/>
              </a:rPr>
              <a:t>CAREER SUCCESS: “real or perceived achievements individuals have accumulated as a result of their work experiences” (Judge et al., 1995)</a:t>
            </a:r>
          </a:p>
        </p:txBody>
      </p:sp>
      <p:pic>
        <p:nvPicPr>
          <p:cNvPr id="7" name="Picture 4" descr="Building Foundations – What are Their Common Types?">
            <a:extLst>
              <a:ext uri="{FF2B5EF4-FFF2-40B4-BE49-F238E27FC236}">
                <a16:creationId xmlns:a16="http://schemas.microsoft.com/office/drawing/2014/main" id="{5F4EB496-222C-444C-97E9-91D837758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097761"/>
            <a:ext cx="3729037" cy="212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6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Custom 2">
      <a:dk1>
        <a:srgbClr val="000000"/>
      </a:dk1>
      <a:lt1>
        <a:srgbClr val="FFFFFF"/>
      </a:lt1>
      <a:dk2>
        <a:srgbClr val="797979"/>
      </a:dk2>
      <a:lt2>
        <a:srgbClr val="4D6D92"/>
      </a:lt2>
      <a:accent1>
        <a:srgbClr val="DC3C55"/>
      </a:accent1>
      <a:accent2>
        <a:srgbClr val="2591A1"/>
      </a:accent2>
      <a:accent3>
        <a:srgbClr val="CB3D81"/>
      </a:accent3>
      <a:accent4>
        <a:srgbClr val="624D8E"/>
      </a:accent4>
      <a:accent5>
        <a:srgbClr val="D8673F"/>
      </a:accent5>
      <a:accent6>
        <a:srgbClr val="5CBCB1"/>
      </a:accent6>
      <a:hlink>
        <a:srgbClr val="1BAAAA"/>
      </a:hlink>
      <a:folHlink>
        <a:srgbClr val="1B495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4724</TotalTime>
  <Words>1475</Words>
  <Application>Microsoft Office PowerPoint</Application>
  <PresentationFormat>Widescreen</PresentationFormat>
  <Paragraphs>208</Paragraphs>
  <Slides>27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Regular</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Louis Twelve</dc:creator>
  <cp:lastModifiedBy>Emma Nixon</cp:lastModifiedBy>
  <cp:revision>1056</cp:revision>
  <cp:lastPrinted>2017-06-19T00:54:52Z</cp:lastPrinted>
  <dcterms:created xsi:type="dcterms:W3CDTF">2014-11-10T20:05:35Z</dcterms:created>
  <dcterms:modified xsi:type="dcterms:W3CDTF">2022-01-26T03:13:23Z</dcterms:modified>
</cp:coreProperties>
</file>