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26"/>
  </p:notesMasterIdLst>
  <p:sldIdLst>
    <p:sldId id="265" r:id="rId2"/>
    <p:sldId id="266" r:id="rId3"/>
    <p:sldId id="267" r:id="rId4"/>
    <p:sldId id="268" r:id="rId5"/>
    <p:sldId id="269" r:id="rId6"/>
    <p:sldId id="270" r:id="rId7"/>
    <p:sldId id="271" r:id="rId8"/>
    <p:sldId id="272" r:id="rId9"/>
    <p:sldId id="273" r:id="rId10"/>
    <p:sldId id="274" r:id="rId11"/>
    <p:sldId id="275" r:id="rId12"/>
    <p:sldId id="276" r:id="rId13"/>
    <p:sldId id="277" r:id="rId14"/>
    <p:sldId id="278" r:id="rId15"/>
    <p:sldId id="279" r:id="rId16"/>
    <p:sldId id="280" r:id="rId17"/>
    <p:sldId id="287" r:id="rId18"/>
    <p:sldId id="281" r:id="rId19"/>
    <p:sldId id="288" r:id="rId20"/>
    <p:sldId id="282" r:id="rId21"/>
    <p:sldId id="283" r:id="rId22"/>
    <p:sldId id="284" r:id="rId23"/>
    <p:sldId id="285" r:id="rId24"/>
    <p:sldId id="286" r:id="rId25"/>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CC"/>
    <a:srgbClr val="FFE627"/>
    <a:srgbClr val="F4CE20"/>
    <a:srgbClr val="F0D225"/>
    <a:srgbClr val="FADA27"/>
    <a:srgbClr val="F4E652"/>
  </p:clrMru>
  <p:extLst>
    <p:ext uri="{E76CE94A-603C-4142-B9EB-6D1370010A27}">
      <p14:discardImageEditData xmlns:p14="http://schemas.microsoft.com/office/powerpoint/2010/main" xmlns="" val="0"/>
    </p:ext>
    <p:ext uri="{D31A062A-798A-4329-ABDD-BBA856620510}">
      <p14:defaultImageDpi xmlns:p14="http://schemas.microsoft.com/office/powerpoint/2010/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7271" autoAdjust="0"/>
    <p:restoredTop sz="99386" autoAdjust="0"/>
  </p:normalViewPr>
  <p:slideViewPr>
    <p:cSldViewPr snapToGrid="0" snapToObjects="1">
      <p:cViewPr varScale="1">
        <p:scale>
          <a:sx n="85" d="100"/>
          <a:sy n="85" d="100"/>
        </p:scale>
        <p:origin x="-1260" y="-96"/>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AU"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FAC745B-403E-4961-8FDC-AFFD4F16AE72}" type="datetimeFigureOut">
              <a:rPr lang="en-AU" smtClean="0"/>
              <a:pPr/>
              <a:t>10/12/2013</a:t>
            </a:fld>
            <a:endParaRPr lang="en-AU"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AU"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AU"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7719C06-01AF-4701-A5AA-78CAB0015234}" type="slidenum">
              <a:rPr lang="en-AU" smtClean="0"/>
              <a:pPr/>
              <a:t>‹#›</a:t>
            </a:fld>
            <a:endParaRPr lang="en-AU" dirty="0"/>
          </a:p>
        </p:txBody>
      </p:sp>
    </p:spTree>
    <p:extLst>
      <p:ext uri="{BB962C8B-B14F-4D97-AF65-F5344CB8AC3E}">
        <p14:creationId xmlns:p14="http://schemas.microsoft.com/office/powerpoint/2010/main" xmlns="" val="81630897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a:solidFill>
                  <a:schemeClr val="tx1"/>
                </a:solidFill>
                <a:latin typeface="Arial" charset="0"/>
                <a:ea typeface="ＭＳ Ｐゴシック" pitchFamily="34" charset="-128"/>
              </a:defRPr>
            </a:lvl1pPr>
            <a:lvl2pPr marL="742950" indent="-285750">
              <a:defRPr sz="2400">
                <a:solidFill>
                  <a:schemeClr val="tx1"/>
                </a:solidFill>
                <a:latin typeface="Arial" charset="0"/>
                <a:ea typeface="ＭＳ Ｐゴシック" pitchFamily="34" charset="-128"/>
              </a:defRPr>
            </a:lvl2pPr>
            <a:lvl3pPr marL="1143000" indent="-228600">
              <a:defRPr sz="2400">
                <a:solidFill>
                  <a:schemeClr val="tx1"/>
                </a:solidFill>
                <a:latin typeface="Arial" charset="0"/>
                <a:ea typeface="ＭＳ Ｐゴシック" pitchFamily="34" charset="-128"/>
              </a:defRPr>
            </a:lvl3pPr>
            <a:lvl4pPr marL="1600200" indent="-228600">
              <a:defRPr sz="2400">
                <a:solidFill>
                  <a:schemeClr val="tx1"/>
                </a:solidFill>
                <a:latin typeface="Arial" charset="0"/>
                <a:ea typeface="ＭＳ Ｐゴシック" pitchFamily="34" charset="-128"/>
              </a:defRPr>
            </a:lvl4pPr>
            <a:lvl5pPr marL="2057400" indent="-228600">
              <a:defRPr sz="2400">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charset="0"/>
                <a:ea typeface="ＭＳ Ｐゴシック" pitchFamily="34" charset="-128"/>
              </a:defRPr>
            </a:lvl9pPr>
          </a:lstStyle>
          <a:p>
            <a:fld id="{5D8EA14C-13FD-4F1B-9594-F9A8C3657A54}" type="slidenum">
              <a:rPr lang="en-US" sz="1200" smtClean="0"/>
              <a:pPr/>
              <a:t>1</a:t>
            </a:fld>
            <a:endParaRPr lang="en-US" sz="1200" dirty="0" smtClean="0"/>
          </a:p>
        </p:txBody>
      </p:sp>
      <p:sp>
        <p:nvSpPr>
          <p:cNvPr id="26627" name="Rectangle 2"/>
          <p:cNvSpPr>
            <a:spLocks noGrp="1" noRot="1" noChangeAspect="1" noChangeArrowheads="1" noTextEdit="1"/>
          </p:cNvSpPr>
          <p:nvPr>
            <p:ph type="sldImg"/>
          </p:nvPr>
        </p:nvSpPr>
        <p:spPr>
          <a:ln/>
        </p:spPr>
      </p:sp>
      <p:sp>
        <p:nvSpPr>
          <p:cNvPr id="26628"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pPr eaLnBrk="1" hangingPunct="1"/>
            <a:endParaRPr lang="en-US" dirty="0" smtClean="0">
              <a:ea typeface="ＭＳ Ｐゴシック" pitchFamily="34" charset="-128"/>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Rot="1" noChangeAspect="1" noChangeArrowheads="1" noTextEdit="1"/>
          </p:cNvSpPr>
          <p:nvPr>
            <p:ph type="sldImg"/>
          </p:nvPr>
        </p:nvSpPr>
        <p:spPr>
          <a:ln/>
        </p:spPr>
      </p:sp>
      <p:sp>
        <p:nvSpPr>
          <p:cNvPr id="27651"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pPr>
              <a:lnSpc>
                <a:spcPct val="80000"/>
              </a:lnSpc>
            </a:pPr>
            <a:r>
              <a:rPr lang="en-US" sz="800" dirty="0" smtClean="0">
                <a:ea typeface="ＭＳ Ｐゴシック" pitchFamily="34" charset="-128"/>
              </a:rPr>
              <a:t>The Discovery schemes recognise the importance of fundamental research to the national innovation system. The national innovation system includes the people (for example, in government, higher education and business), processes and relationships involved in 'new' knowledge in a knowledge-based economy.</a:t>
            </a:r>
          </a:p>
          <a:p>
            <a:pPr>
              <a:lnSpc>
                <a:spcPct val="80000"/>
              </a:lnSpc>
            </a:pPr>
            <a:endParaRPr lang="en-US" sz="800" dirty="0" smtClean="0">
              <a:ea typeface="ＭＳ Ｐゴシック" pitchFamily="34" charset="-128"/>
            </a:endParaRPr>
          </a:p>
          <a:p>
            <a:pPr>
              <a:lnSpc>
                <a:spcPct val="80000"/>
              </a:lnSpc>
            </a:pPr>
            <a:r>
              <a:rPr lang="en-US" sz="800" dirty="0" smtClean="0">
                <a:ea typeface="ＭＳ Ｐゴシック" pitchFamily="34" charset="-128"/>
              </a:rPr>
              <a:t>A strong capability in fundamental research (sometimes called discovery, basic or blue sky research) will result in the development of new ideas, the creation of jobs, economic growth and an enhanced quality of life in Australia.</a:t>
            </a:r>
          </a:p>
          <a:p>
            <a:pPr>
              <a:lnSpc>
                <a:spcPct val="80000"/>
              </a:lnSpc>
            </a:pPr>
            <a:endParaRPr lang="en-US" sz="800" dirty="0" smtClean="0">
              <a:ea typeface="ＭＳ Ｐゴシック" pitchFamily="34" charset="-128"/>
            </a:endParaRPr>
          </a:p>
          <a:p>
            <a:pPr>
              <a:lnSpc>
                <a:spcPct val="80000"/>
              </a:lnSpc>
            </a:pPr>
            <a:r>
              <a:rPr lang="en-US" sz="800" dirty="0" smtClean="0">
                <a:ea typeface="ＭＳ Ｐゴシック" pitchFamily="34" charset="-128"/>
              </a:rPr>
              <a:t>The objectives of Discovery are to:</a:t>
            </a:r>
          </a:p>
          <a:p>
            <a:pPr>
              <a:lnSpc>
                <a:spcPct val="80000"/>
              </a:lnSpc>
              <a:buFontTx/>
              <a:buChar char="•"/>
            </a:pPr>
            <a:r>
              <a:rPr lang="en-US" sz="800" dirty="0" smtClean="0">
                <a:ea typeface="ＭＳ Ｐゴシック" pitchFamily="34" charset="-128"/>
              </a:rPr>
              <a:t>support excellent fundamental research by individuals and teams </a:t>
            </a:r>
          </a:p>
          <a:p>
            <a:pPr>
              <a:lnSpc>
                <a:spcPct val="80000"/>
              </a:lnSpc>
              <a:buFontTx/>
              <a:buChar char="•"/>
            </a:pPr>
            <a:r>
              <a:rPr lang="en-US" sz="800" dirty="0" smtClean="0">
                <a:ea typeface="ＭＳ Ｐゴシック" pitchFamily="34" charset="-128"/>
              </a:rPr>
              <a:t>assist researchers to undertake their research in conditions most conducive to achieving excellent results </a:t>
            </a:r>
          </a:p>
          <a:p>
            <a:pPr>
              <a:lnSpc>
                <a:spcPct val="80000"/>
              </a:lnSpc>
              <a:buFontTx/>
              <a:buChar char="•"/>
            </a:pPr>
            <a:r>
              <a:rPr lang="en-US" sz="800" dirty="0" smtClean="0">
                <a:ea typeface="ＭＳ Ｐゴシック" pitchFamily="34" charset="-128"/>
              </a:rPr>
              <a:t>encourage research training in high-quality research environments </a:t>
            </a:r>
          </a:p>
          <a:p>
            <a:pPr>
              <a:lnSpc>
                <a:spcPct val="80000"/>
              </a:lnSpc>
              <a:buFontTx/>
              <a:buChar char="•"/>
            </a:pPr>
            <a:r>
              <a:rPr lang="en-US" sz="800" dirty="0" smtClean="0">
                <a:ea typeface="ＭＳ Ｐゴシック" pitchFamily="34" charset="-128"/>
              </a:rPr>
              <a:t>develop and maintain a broad foundation of high-quality world-class research across a wide range of disciplines he </a:t>
            </a:r>
            <a:r>
              <a:rPr lang="en-US" sz="800" i="1" dirty="0" smtClean="0">
                <a:ea typeface="ＭＳ Ｐゴシック" pitchFamily="34" charset="-128"/>
              </a:rPr>
              <a:t>Discovery Projects</a:t>
            </a:r>
            <a:r>
              <a:rPr lang="en-US" sz="800" dirty="0" smtClean="0">
                <a:ea typeface="ＭＳ Ｐゴシック" pitchFamily="34" charset="-128"/>
              </a:rPr>
              <a:t> scheme provides funding for research projects that can be undertaken by individual researchers or research teams.</a:t>
            </a:r>
          </a:p>
          <a:p>
            <a:pPr>
              <a:lnSpc>
                <a:spcPct val="80000"/>
              </a:lnSpc>
            </a:pPr>
            <a:endParaRPr lang="en-US" sz="800" dirty="0" smtClean="0">
              <a:ea typeface="ＭＳ Ｐゴシック" pitchFamily="34" charset="-128"/>
            </a:endParaRPr>
          </a:p>
          <a:p>
            <a:pPr>
              <a:lnSpc>
                <a:spcPct val="80000"/>
              </a:lnSpc>
            </a:pPr>
            <a:r>
              <a:rPr lang="en-US" sz="800" dirty="0" smtClean="0">
                <a:ea typeface="ＭＳ Ｐゴシック" pitchFamily="34" charset="-128"/>
              </a:rPr>
              <a:t>A variety of fellowships are offered under the scheme to nurture the talents of Australia's most promising early-career researchers and support established researchers. The fellowships take into account the professional standing of individual researchers, as described below.</a:t>
            </a:r>
          </a:p>
          <a:p>
            <a:pPr>
              <a:lnSpc>
                <a:spcPct val="80000"/>
              </a:lnSpc>
            </a:pPr>
            <a:endParaRPr lang="en-US" sz="800" i="1" dirty="0" smtClean="0">
              <a:ea typeface="ＭＳ Ｐゴシック" pitchFamily="34" charset="-128"/>
            </a:endParaRPr>
          </a:p>
          <a:p>
            <a:pPr>
              <a:lnSpc>
                <a:spcPct val="80000"/>
              </a:lnSpc>
            </a:pPr>
            <a:r>
              <a:rPr lang="en-US" sz="800" i="1" dirty="0" smtClean="0">
                <a:ea typeface="ＭＳ Ｐゴシック" pitchFamily="34" charset="-128"/>
              </a:rPr>
              <a:t>Australian Postdoctoral Fellowships</a:t>
            </a:r>
            <a:r>
              <a:rPr lang="en-US" sz="800" dirty="0" smtClean="0">
                <a:ea typeface="ＭＳ Ｐゴシック" pitchFamily="34" charset="-128"/>
              </a:rPr>
              <a:t> are available for early-career researchers (who have been awarded a PhD within the three years immediately preceding the closing date for applications) to undertake research of national and international significance and to broaden their research experience. </a:t>
            </a:r>
          </a:p>
          <a:p>
            <a:pPr>
              <a:lnSpc>
                <a:spcPct val="80000"/>
              </a:lnSpc>
            </a:pPr>
            <a:endParaRPr lang="en-US" sz="800" i="1" dirty="0" smtClean="0">
              <a:ea typeface="ＭＳ Ｐゴシック" pitchFamily="34" charset="-128"/>
            </a:endParaRPr>
          </a:p>
          <a:p>
            <a:pPr>
              <a:lnSpc>
                <a:spcPct val="80000"/>
              </a:lnSpc>
            </a:pPr>
            <a:r>
              <a:rPr lang="en-US" sz="800" i="1" dirty="0" smtClean="0">
                <a:ea typeface="ＭＳ Ｐゴシック" pitchFamily="34" charset="-128"/>
              </a:rPr>
              <a:t>Australian Research Fellowships</a:t>
            </a:r>
            <a:r>
              <a:rPr lang="en-US" sz="800" dirty="0" smtClean="0">
                <a:ea typeface="ＭＳ Ｐゴシック" pitchFamily="34" charset="-128"/>
              </a:rPr>
              <a:t> and </a:t>
            </a:r>
            <a:r>
              <a:rPr lang="en-US" sz="800" i="1" dirty="0" smtClean="0">
                <a:ea typeface="ＭＳ Ｐゴシック" pitchFamily="34" charset="-128"/>
              </a:rPr>
              <a:t>Queen Elizabeth II Fellowships</a:t>
            </a:r>
            <a:r>
              <a:rPr lang="en-US" sz="800" dirty="0" smtClean="0">
                <a:ea typeface="ＭＳ Ｐゴシック" pitchFamily="34" charset="-128"/>
              </a:rPr>
              <a:t> are available for postdoctoral researchers of exceptional promise to undertake research in Australia of national and international significance. </a:t>
            </a:r>
          </a:p>
          <a:p>
            <a:pPr>
              <a:lnSpc>
                <a:spcPct val="80000"/>
              </a:lnSpc>
            </a:pPr>
            <a:endParaRPr lang="en-US" sz="800" i="1" dirty="0" smtClean="0">
              <a:ea typeface="ＭＳ Ｐゴシック" pitchFamily="34" charset="-128"/>
            </a:endParaRPr>
          </a:p>
          <a:p>
            <a:pPr>
              <a:lnSpc>
                <a:spcPct val="80000"/>
              </a:lnSpc>
            </a:pPr>
            <a:r>
              <a:rPr lang="en-US" sz="800" i="1" dirty="0" smtClean="0">
                <a:ea typeface="ＭＳ Ｐゴシック" pitchFamily="34" charset="-128"/>
              </a:rPr>
              <a:t>Australian Professorial Fellowships</a:t>
            </a:r>
            <a:r>
              <a:rPr lang="en-US" sz="800" dirty="0" smtClean="0">
                <a:ea typeface="ＭＳ Ｐゴシック" pitchFamily="34" charset="-128"/>
              </a:rPr>
              <a:t> are available for outstanding researchers with proven international reputations to undertake research that is of major importance in its field and of significant benefit to Australia. </a:t>
            </a:r>
          </a:p>
          <a:p>
            <a:pPr>
              <a:lnSpc>
                <a:spcPct val="80000"/>
              </a:lnSpc>
            </a:pPr>
            <a:endParaRPr lang="en-US" sz="800" dirty="0" smtClean="0">
              <a:ea typeface="ＭＳ Ｐゴシック" pitchFamily="34" charset="-128"/>
            </a:endParaRPr>
          </a:p>
          <a:p>
            <a:pPr>
              <a:lnSpc>
                <a:spcPct val="80000"/>
              </a:lnSpc>
            </a:pPr>
            <a:r>
              <a:rPr lang="en-US" sz="800" dirty="0" smtClean="0">
                <a:ea typeface="ＭＳ Ｐゴシック" pitchFamily="34" charset="-128"/>
              </a:rPr>
              <a:t>Applications for funding under the </a:t>
            </a:r>
            <a:r>
              <a:rPr lang="en-US" sz="800" i="1" dirty="0" smtClean="0">
                <a:ea typeface="ＭＳ Ｐゴシック" pitchFamily="34" charset="-128"/>
              </a:rPr>
              <a:t>Discovery Projects</a:t>
            </a:r>
            <a:r>
              <a:rPr lang="en-US" sz="800" dirty="0" smtClean="0">
                <a:ea typeface="ＭＳ Ｐゴシック" pitchFamily="34" charset="-128"/>
              </a:rPr>
              <a:t> scheme are processed once a year. </a:t>
            </a:r>
          </a:p>
          <a:p>
            <a:pPr>
              <a:lnSpc>
                <a:spcPct val="80000"/>
              </a:lnSpc>
            </a:pPr>
            <a:endParaRPr lang="en-US" sz="800" dirty="0" smtClean="0">
              <a:ea typeface="ＭＳ Ｐゴシック" pitchFamily="34" charset="-128"/>
            </a:endParaRPr>
          </a:p>
          <a:p>
            <a:pPr>
              <a:lnSpc>
                <a:spcPct val="80000"/>
              </a:lnSpc>
            </a:pPr>
            <a:r>
              <a:rPr lang="en-US" sz="800" dirty="0" smtClean="0">
                <a:ea typeface="ＭＳ Ｐゴシック" pitchFamily="34" charset="-128"/>
              </a:rPr>
              <a:t>Discovery Projects aims to: </a:t>
            </a:r>
          </a:p>
          <a:p>
            <a:pPr>
              <a:lnSpc>
                <a:spcPct val="80000"/>
              </a:lnSpc>
              <a:buFontTx/>
              <a:buChar char="•"/>
            </a:pPr>
            <a:r>
              <a:rPr lang="en-US" sz="800" dirty="0" smtClean="0">
                <a:ea typeface="ＭＳ Ｐゴシック" pitchFamily="34" charset="-128"/>
              </a:rPr>
              <a:t>support excellent fundamental research by individuals and teams </a:t>
            </a:r>
          </a:p>
          <a:p>
            <a:pPr>
              <a:lnSpc>
                <a:spcPct val="80000"/>
              </a:lnSpc>
              <a:buFontTx/>
              <a:buChar char="•"/>
            </a:pPr>
            <a:r>
              <a:rPr lang="en-US" sz="800" dirty="0" smtClean="0">
                <a:ea typeface="ＭＳ Ｐゴシック" pitchFamily="34" charset="-128"/>
              </a:rPr>
              <a:t>enhance the scale and focus of research in the National Research Priorities </a:t>
            </a:r>
          </a:p>
          <a:p>
            <a:pPr>
              <a:lnSpc>
                <a:spcPct val="80000"/>
              </a:lnSpc>
              <a:buFontTx/>
              <a:buChar char="•"/>
            </a:pPr>
            <a:r>
              <a:rPr lang="en-US" sz="800" dirty="0" smtClean="0">
                <a:ea typeface="ＭＳ Ｐゴシック" pitchFamily="34" charset="-128"/>
              </a:rPr>
              <a:t>assist researchers to undertake their research in conditions most conducive to achieving best results </a:t>
            </a:r>
          </a:p>
          <a:p>
            <a:pPr>
              <a:lnSpc>
                <a:spcPct val="80000"/>
              </a:lnSpc>
              <a:buFontTx/>
              <a:buChar char="•"/>
            </a:pPr>
            <a:r>
              <a:rPr lang="en-US" sz="800" dirty="0" smtClean="0">
                <a:ea typeface="ＭＳ Ｐゴシック" pitchFamily="34" charset="-128"/>
              </a:rPr>
              <a:t>expand Australia's knowledge base and research capability </a:t>
            </a:r>
          </a:p>
          <a:p>
            <a:pPr>
              <a:lnSpc>
                <a:spcPct val="80000"/>
              </a:lnSpc>
              <a:buFontTx/>
              <a:buChar char="•"/>
            </a:pPr>
            <a:r>
              <a:rPr lang="en-US" sz="800" dirty="0" smtClean="0">
                <a:ea typeface="ＭＳ Ｐゴシック" pitchFamily="34" charset="-128"/>
              </a:rPr>
              <a:t>foster the international competitiveness of Australian research </a:t>
            </a:r>
          </a:p>
          <a:p>
            <a:pPr>
              <a:lnSpc>
                <a:spcPct val="80000"/>
              </a:lnSpc>
              <a:buFontTx/>
              <a:buChar char="•"/>
            </a:pPr>
            <a:r>
              <a:rPr lang="en-US" sz="800" dirty="0" smtClean="0">
                <a:ea typeface="ＭＳ Ｐゴシック" pitchFamily="34" charset="-128"/>
              </a:rPr>
              <a:t>encourage research training in high-quality research environments </a:t>
            </a:r>
          </a:p>
          <a:p>
            <a:pPr>
              <a:lnSpc>
                <a:spcPct val="80000"/>
              </a:lnSpc>
            </a:pPr>
            <a:endParaRPr lang="en-US" sz="800" dirty="0" smtClean="0">
              <a:ea typeface="ＭＳ Ｐゴシック" pitchFamily="34" charset="-128"/>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Rot="1" noChangeAspect="1" noChangeArrowheads="1" noTextEdit="1"/>
          </p:cNvSpPr>
          <p:nvPr>
            <p:ph type="sldImg"/>
          </p:nvPr>
        </p:nvSpPr>
        <p:spPr>
          <a:ln/>
        </p:spPr>
      </p:sp>
      <p:sp>
        <p:nvSpPr>
          <p:cNvPr id="28675"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pPr>
              <a:lnSpc>
                <a:spcPct val="80000"/>
              </a:lnSpc>
            </a:pPr>
            <a:r>
              <a:rPr lang="en-US" sz="800" dirty="0" smtClean="0">
                <a:ea typeface="ＭＳ Ｐゴシック" pitchFamily="34" charset="-128"/>
              </a:rPr>
              <a:t>The Discovery schemes recognise the importance of fundamental research to the national innovation system. The national innovation system includes the people (for example, in government, higher education and business), processes and relationships involved in 'new' knowledge in a knowledge-based economy.</a:t>
            </a:r>
          </a:p>
          <a:p>
            <a:pPr>
              <a:lnSpc>
                <a:spcPct val="80000"/>
              </a:lnSpc>
            </a:pPr>
            <a:endParaRPr lang="en-US" sz="800" dirty="0" smtClean="0">
              <a:ea typeface="ＭＳ Ｐゴシック" pitchFamily="34" charset="-128"/>
            </a:endParaRPr>
          </a:p>
          <a:p>
            <a:pPr>
              <a:lnSpc>
                <a:spcPct val="80000"/>
              </a:lnSpc>
            </a:pPr>
            <a:r>
              <a:rPr lang="en-US" sz="800" dirty="0" smtClean="0">
                <a:ea typeface="ＭＳ Ｐゴシック" pitchFamily="34" charset="-128"/>
              </a:rPr>
              <a:t>A strong capability in fundamental research (sometimes called discovery, basic or blue sky research) will result in the development of new ideas, the creation of jobs, economic growth and an enhanced quality of life in Australia.</a:t>
            </a:r>
          </a:p>
          <a:p>
            <a:pPr>
              <a:lnSpc>
                <a:spcPct val="80000"/>
              </a:lnSpc>
            </a:pPr>
            <a:endParaRPr lang="en-US" sz="800" dirty="0" smtClean="0">
              <a:ea typeface="ＭＳ Ｐゴシック" pitchFamily="34" charset="-128"/>
            </a:endParaRPr>
          </a:p>
          <a:p>
            <a:pPr>
              <a:lnSpc>
                <a:spcPct val="80000"/>
              </a:lnSpc>
            </a:pPr>
            <a:r>
              <a:rPr lang="en-US" sz="800" dirty="0" smtClean="0">
                <a:ea typeface="ＭＳ Ｐゴシック" pitchFamily="34" charset="-128"/>
              </a:rPr>
              <a:t>The objectives of Discovery are to:</a:t>
            </a:r>
          </a:p>
          <a:p>
            <a:pPr>
              <a:lnSpc>
                <a:spcPct val="80000"/>
              </a:lnSpc>
              <a:buFontTx/>
              <a:buChar char="•"/>
            </a:pPr>
            <a:r>
              <a:rPr lang="en-US" sz="800" dirty="0" smtClean="0">
                <a:ea typeface="ＭＳ Ｐゴシック" pitchFamily="34" charset="-128"/>
              </a:rPr>
              <a:t>support excellent fundamental research by individuals and teams </a:t>
            </a:r>
          </a:p>
          <a:p>
            <a:pPr>
              <a:lnSpc>
                <a:spcPct val="80000"/>
              </a:lnSpc>
              <a:buFontTx/>
              <a:buChar char="•"/>
            </a:pPr>
            <a:r>
              <a:rPr lang="en-US" sz="800" dirty="0" smtClean="0">
                <a:ea typeface="ＭＳ Ｐゴシック" pitchFamily="34" charset="-128"/>
              </a:rPr>
              <a:t>assist researchers to undertake their research in conditions most conducive to achieving excellent results </a:t>
            </a:r>
          </a:p>
          <a:p>
            <a:pPr>
              <a:lnSpc>
                <a:spcPct val="80000"/>
              </a:lnSpc>
              <a:buFontTx/>
              <a:buChar char="•"/>
            </a:pPr>
            <a:r>
              <a:rPr lang="en-US" sz="800" dirty="0" smtClean="0">
                <a:ea typeface="ＭＳ Ｐゴシック" pitchFamily="34" charset="-128"/>
              </a:rPr>
              <a:t>encourage research training in high-quality research environments </a:t>
            </a:r>
          </a:p>
          <a:p>
            <a:pPr>
              <a:lnSpc>
                <a:spcPct val="80000"/>
              </a:lnSpc>
              <a:buFontTx/>
              <a:buChar char="•"/>
            </a:pPr>
            <a:r>
              <a:rPr lang="en-US" sz="800" dirty="0" smtClean="0">
                <a:ea typeface="ＭＳ Ｐゴシック" pitchFamily="34" charset="-128"/>
              </a:rPr>
              <a:t>develop and maintain a broad foundation of high-quality world-class research across a wide range of disciplines he </a:t>
            </a:r>
            <a:r>
              <a:rPr lang="en-US" sz="800" i="1" dirty="0" smtClean="0">
                <a:ea typeface="ＭＳ Ｐゴシック" pitchFamily="34" charset="-128"/>
              </a:rPr>
              <a:t>Discovery Projects</a:t>
            </a:r>
            <a:r>
              <a:rPr lang="en-US" sz="800" dirty="0" smtClean="0">
                <a:ea typeface="ＭＳ Ｐゴシック" pitchFamily="34" charset="-128"/>
              </a:rPr>
              <a:t> scheme provides funding for research projects that can be undertaken by individual researchers or research teams.</a:t>
            </a:r>
          </a:p>
          <a:p>
            <a:pPr>
              <a:lnSpc>
                <a:spcPct val="80000"/>
              </a:lnSpc>
            </a:pPr>
            <a:endParaRPr lang="en-US" sz="800" dirty="0" smtClean="0">
              <a:ea typeface="ＭＳ Ｐゴシック" pitchFamily="34" charset="-128"/>
            </a:endParaRPr>
          </a:p>
          <a:p>
            <a:pPr>
              <a:lnSpc>
                <a:spcPct val="80000"/>
              </a:lnSpc>
            </a:pPr>
            <a:r>
              <a:rPr lang="en-US" sz="800" dirty="0" smtClean="0">
                <a:ea typeface="ＭＳ Ｐゴシック" pitchFamily="34" charset="-128"/>
              </a:rPr>
              <a:t>A variety of fellowships are offered under the scheme to nurture the talents of Australia's most promising early-career researchers and support established researchers. The fellowships take into account the professional standing of individual researchers, as described below.</a:t>
            </a:r>
          </a:p>
          <a:p>
            <a:pPr>
              <a:lnSpc>
                <a:spcPct val="80000"/>
              </a:lnSpc>
            </a:pPr>
            <a:endParaRPr lang="en-US" sz="800" i="1" dirty="0" smtClean="0">
              <a:ea typeface="ＭＳ Ｐゴシック" pitchFamily="34" charset="-128"/>
            </a:endParaRPr>
          </a:p>
          <a:p>
            <a:pPr>
              <a:lnSpc>
                <a:spcPct val="80000"/>
              </a:lnSpc>
            </a:pPr>
            <a:r>
              <a:rPr lang="en-US" sz="800" i="1" dirty="0" smtClean="0">
                <a:ea typeface="ＭＳ Ｐゴシック" pitchFamily="34" charset="-128"/>
              </a:rPr>
              <a:t>Australian Postdoctoral Fellowships</a:t>
            </a:r>
            <a:r>
              <a:rPr lang="en-US" sz="800" dirty="0" smtClean="0">
                <a:ea typeface="ＭＳ Ｐゴシック" pitchFamily="34" charset="-128"/>
              </a:rPr>
              <a:t> are available for early-career researchers (who have been awarded a PhD within the three years immediately preceding the closing date for applications) to undertake research of national and international significance and to broaden their research experience. </a:t>
            </a:r>
          </a:p>
          <a:p>
            <a:pPr>
              <a:lnSpc>
                <a:spcPct val="80000"/>
              </a:lnSpc>
            </a:pPr>
            <a:endParaRPr lang="en-US" sz="800" i="1" dirty="0" smtClean="0">
              <a:ea typeface="ＭＳ Ｐゴシック" pitchFamily="34" charset="-128"/>
            </a:endParaRPr>
          </a:p>
          <a:p>
            <a:pPr>
              <a:lnSpc>
                <a:spcPct val="80000"/>
              </a:lnSpc>
            </a:pPr>
            <a:r>
              <a:rPr lang="en-US" sz="800" i="1" dirty="0" smtClean="0">
                <a:ea typeface="ＭＳ Ｐゴシック" pitchFamily="34" charset="-128"/>
              </a:rPr>
              <a:t>Australian Research Fellowships</a:t>
            </a:r>
            <a:r>
              <a:rPr lang="en-US" sz="800" dirty="0" smtClean="0">
                <a:ea typeface="ＭＳ Ｐゴシック" pitchFamily="34" charset="-128"/>
              </a:rPr>
              <a:t> and </a:t>
            </a:r>
            <a:r>
              <a:rPr lang="en-US" sz="800" i="1" dirty="0" smtClean="0">
                <a:ea typeface="ＭＳ Ｐゴシック" pitchFamily="34" charset="-128"/>
              </a:rPr>
              <a:t>Queen Elizabeth II Fellowships</a:t>
            </a:r>
            <a:r>
              <a:rPr lang="en-US" sz="800" dirty="0" smtClean="0">
                <a:ea typeface="ＭＳ Ｐゴシック" pitchFamily="34" charset="-128"/>
              </a:rPr>
              <a:t> are available for postdoctoral researchers of exceptional promise to undertake research in Australia of national and international significance. </a:t>
            </a:r>
          </a:p>
          <a:p>
            <a:pPr>
              <a:lnSpc>
                <a:spcPct val="80000"/>
              </a:lnSpc>
            </a:pPr>
            <a:endParaRPr lang="en-US" sz="800" i="1" dirty="0" smtClean="0">
              <a:ea typeface="ＭＳ Ｐゴシック" pitchFamily="34" charset="-128"/>
            </a:endParaRPr>
          </a:p>
          <a:p>
            <a:pPr>
              <a:lnSpc>
                <a:spcPct val="80000"/>
              </a:lnSpc>
            </a:pPr>
            <a:r>
              <a:rPr lang="en-US" sz="800" i="1" dirty="0" smtClean="0">
                <a:ea typeface="ＭＳ Ｐゴシック" pitchFamily="34" charset="-128"/>
              </a:rPr>
              <a:t>Australian Professorial Fellowships</a:t>
            </a:r>
            <a:r>
              <a:rPr lang="en-US" sz="800" dirty="0" smtClean="0">
                <a:ea typeface="ＭＳ Ｐゴシック" pitchFamily="34" charset="-128"/>
              </a:rPr>
              <a:t> are available for outstanding researchers with proven international reputations to undertake research that is of major importance in its field and of significant benefit to Australia. </a:t>
            </a:r>
          </a:p>
          <a:p>
            <a:pPr>
              <a:lnSpc>
                <a:spcPct val="80000"/>
              </a:lnSpc>
            </a:pPr>
            <a:endParaRPr lang="en-US" sz="800" dirty="0" smtClean="0">
              <a:ea typeface="ＭＳ Ｐゴシック" pitchFamily="34" charset="-128"/>
            </a:endParaRPr>
          </a:p>
          <a:p>
            <a:pPr>
              <a:lnSpc>
                <a:spcPct val="80000"/>
              </a:lnSpc>
            </a:pPr>
            <a:r>
              <a:rPr lang="en-US" sz="800" dirty="0" smtClean="0">
                <a:ea typeface="ＭＳ Ｐゴシック" pitchFamily="34" charset="-128"/>
              </a:rPr>
              <a:t>Applications for funding under the </a:t>
            </a:r>
            <a:r>
              <a:rPr lang="en-US" sz="800" i="1" dirty="0" smtClean="0">
                <a:ea typeface="ＭＳ Ｐゴシック" pitchFamily="34" charset="-128"/>
              </a:rPr>
              <a:t>Discovery Projects</a:t>
            </a:r>
            <a:r>
              <a:rPr lang="en-US" sz="800" dirty="0" smtClean="0">
                <a:ea typeface="ＭＳ Ｐゴシック" pitchFamily="34" charset="-128"/>
              </a:rPr>
              <a:t> scheme are processed once a year. </a:t>
            </a:r>
          </a:p>
          <a:p>
            <a:pPr>
              <a:lnSpc>
                <a:spcPct val="80000"/>
              </a:lnSpc>
            </a:pPr>
            <a:endParaRPr lang="en-US" sz="800" dirty="0" smtClean="0">
              <a:ea typeface="ＭＳ Ｐゴシック" pitchFamily="34" charset="-128"/>
            </a:endParaRPr>
          </a:p>
          <a:p>
            <a:pPr>
              <a:lnSpc>
                <a:spcPct val="80000"/>
              </a:lnSpc>
            </a:pPr>
            <a:r>
              <a:rPr lang="en-US" sz="800" dirty="0" smtClean="0">
                <a:ea typeface="ＭＳ Ｐゴシック" pitchFamily="34" charset="-128"/>
              </a:rPr>
              <a:t>Discovery Projects aims to: </a:t>
            </a:r>
          </a:p>
          <a:p>
            <a:pPr>
              <a:lnSpc>
                <a:spcPct val="80000"/>
              </a:lnSpc>
              <a:buFontTx/>
              <a:buChar char="•"/>
            </a:pPr>
            <a:r>
              <a:rPr lang="en-US" sz="800" dirty="0" smtClean="0">
                <a:ea typeface="ＭＳ Ｐゴシック" pitchFamily="34" charset="-128"/>
              </a:rPr>
              <a:t>support excellent fundamental research by individuals and teams </a:t>
            </a:r>
          </a:p>
          <a:p>
            <a:pPr>
              <a:lnSpc>
                <a:spcPct val="80000"/>
              </a:lnSpc>
              <a:buFontTx/>
              <a:buChar char="•"/>
            </a:pPr>
            <a:r>
              <a:rPr lang="en-US" sz="800" dirty="0" smtClean="0">
                <a:ea typeface="ＭＳ Ｐゴシック" pitchFamily="34" charset="-128"/>
              </a:rPr>
              <a:t>enhance the scale and focus of research in the National Research Priorities </a:t>
            </a:r>
          </a:p>
          <a:p>
            <a:pPr>
              <a:lnSpc>
                <a:spcPct val="80000"/>
              </a:lnSpc>
              <a:buFontTx/>
              <a:buChar char="•"/>
            </a:pPr>
            <a:r>
              <a:rPr lang="en-US" sz="800" dirty="0" smtClean="0">
                <a:ea typeface="ＭＳ Ｐゴシック" pitchFamily="34" charset="-128"/>
              </a:rPr>
              <a:t>assist researchers to undertake their research in conditions most conducive to achieving best results </a:t>
            </a:r>
          </a:p>
          <a:p>
            <a:pPr>
              <a:lnSpc>
                <a:spcPct val="80000"/>
              </a:lnSpc>
              <a:buFontTx/>
              <a:buChar char="•"/>
            </a:pPr>
            <a:r>
              <a:rPr lang="en-US" sz="800" dirty="0" smtClean="0">
                <a:ea typeface="ＭＳ Ｐゴシック" pitchFamily="34" charset="-128"/>
              </a:rPr>
              <a:t>expand Australia's knowledge base and research capability </a:t>
            </a:r>
          </a:p>
          <a:p>
            <a:pPr>
              <a:lnSpc>
                <a:spcPct val="80000"/>
              </a:lnSpc>
              <a:buFontTx/>
              <a:buChar char="•"/>
            </a:pPr>
            <a:r>
              <a:rPr lang="en-US" sz="800" dirty="0" smtClean="0">
                <a:ea typeface="ＭＳ Ｐゴシック" pitchFamily="34" charset="-128"/>
              </a:rPr>
              <a:t>foster the international competitiveness of Australian research </a:t>
            </a:r>
          </a:p>
          <a:p>
            <a:pPr>
              <a:lnSpc>
                <a:spcPct val="80000"/>
              </a:lnSpc>
              <a:buFontTx/>
              <a:buChar char="•"/>
            </a:pPr>
            <a:r>
              <a:rPr lang="en-US" sz="800" dirty="0" smtClean="0">
                <a:ea typeface="ＭＳ Ｐゴシック" pitchFamily="34" charset="-128"/>
              </a:rPr>
              <a:t>encourage research training in high-quality research environments </a:t>
            </a:r>
          </a:p>
          <a:p>
            <a:pPr>
              <a:lnSpc>
                <a:spcPct val="80000"/>
              </a:lnSpc>
            </a:pPr>
            <a:endParaRPr lang="en-US" sz="800" dirty="0" smtClean="0">
              <a:ea typeface="ＭＳ Ｐゴシック" pitchFamily="34" charset="-128"/>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AU"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AU" smtClean="0"/>
              <a:t>Click to edit Master subtitle style</a:t>
            </a:r>
            <a:endParaRPr lang="en-US"/>
          </a:p>
        </p:txBody>
      </p:sp>
      <p:sp>
        <p:nvSpPr>
          <p:cNvPr id="4" name="Date Placeholder 3"/>
          <p:cNvSpPr>
            <a:spLocks noGrp="1"/>
          </p:cNvSpPr>
          <p:nvPr>
            <p:ph type="dt" sz="half" idx="10"/>
          </p:nvPr>
        </p:nvSpPr>
        <p:spPr/>
        <p:txBody>
          <a:bodyPr/>
          <a:lstStyle/>
          <a:p>
            <a:fld id="{7BFC9B11-21EB-5B44-A9D1-EE576305EAA0}" type="datetimeFigureOut">
              <a:rPr lang="en-US" smtClean="0"/>
              <a:pPr/>
              <a:t>12/10/2013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8776C45-1D6D-764A-85B7-6B4B47E89C35}" type="slidenum">
              <a:rPr lang="en-US" smtClean="0"/>
              <a:pPr/>
              <a:t>‹#›</a:t>
            </a:fld>
            <a:endParaRPr lang="en-US" dirty="0"/>
          </a:p>
        </p:txBody>
      </p:sp>
    </p:spTree>
    <p:extLst>
      <p:ext uri="{BB962C8B-B14F-4D97-AF65-F5344CB8AC3E}">
        <p14:creationId xmlns:p14="http://schemas.microsoft.com/office/powerpoint/2010/main" xmlns="" val="229693967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AU" smtClean="0"/>
              <a:t>Click to edit Master text styles</a:t>
            </a:r>
          </a:p>
          <a:p>
            <a:pPr lvl="1"/>
            <a:r>
              <a:rPr lang="en-AU" smtClean="0"/>
              <a:t>Second level</a:t>
            </a:r>
          </a:p>
          <a:p>
            <a:pPr lvl="2"/>
            <a:r>
              <a:rPr lang="en-AU" smtClean="0"/>
              <a:t>Third level</a:t>
            </a:r>
          </a:p>
          <a:p>
            <a:pPr lvl="3"/>
            <a:r>
              <a:rPr lang="en-AU" smtClean="0"/>
              <a:t>Fourth level</a:t>
            </a:r>
          </a:p>
          <a:p>
            <a:pPr lvl="4"/>
            <a:r>
              <a:rPr lang="en-AU" smtClean="0"/>
              <a:t>Fifth level</a:t>
            </a:r>
            <a:endParaRPr lang="en-US"/>
          </a:p>
        </p:txBody>
      </p:sp>
      <p:sp>
        <p:nvSpPr>
          <p:cNvPr id="4" name="Date Placeholder 3"/>
          <p:cNvSpPr>
            <a:spLocks noGrp="1"/>
          </p:cNvSpPr>
          <p:nvPr>
            <p:ph type="dt" sz="half" idx="10"/>
          </p:nvPr>
        </p:nvSpPr>
        <p:spPr/>
        <p:txBody>
          <a:bodyPr/>
          <a:lstStyle/>
          <a:p>
            <a:fld id="{7BFC9B11-21EB-5B44-A9D1-EE576305EAA0}" type="datetimeFigureOut">
              <a:rPr lang="en-US" smtClean="0"/>
              <a:pPr/>
              <a:t>12/10/2013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8776C45-1D6D-764A-85B7-6B4B47E89C35}" type="slidenum">
              <a:rPr lang="en-US" smtClean="0"/>
              <a:pPr/>
              <a:t>‹#›</a:t>
            </a:fld>
            <a:endParaRPr lang="en-US" dirty="0"/>
          </a:p>
        </p:txBody>
      </p:sp>
    </p:spTree>
    <p:extLst>
      <p:ext uri="{BB962C8B-B14F-4D97-AF65-F5344CB8AC3E}">
        <p14:creationId xmlns:p14="http://schemas.microsoft.com/office/powerpoint/2010/main" xmlns="" val="329102423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AU"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AU" smtClean="0"/>
              <a:t>Click to edit Master text styles</a:t>
            </a:r>
          </a:p>
          <a:p>
            <a:pPr lvl="1"/>
            <a:r>
              <a:rPr lang="en-AU" smtClean="0"/>
              <a:t>Second level</a:t>
            </a:r>
          </a:p>
          <a:p>
            <a:pPr lvl="2"/>
            <a:r>
              <a:rPr lang="en-AU" smtClean="0"/>
              <a:t>Third level</a:t>
            </a:r>
          </a:p>
          <a:p>
            <a:pPr lvl="3"/>
            <a:r>
              <a:rPr lang="en-AU" smtClean="0"/>
              <a:t>Fourth level</a:t>
            </a:r>
          </a:p>
          <a:p>
            <a:pPr lvl="4"/>
            <a:r>
              <a:rPr lang="en-AU" smtClean="0"/>
              <a:t>Fifth level</a:t>
            </a:r>
            <a:endParaRPr lang="en-US"/>
          </a:p>
        </p:txBody>
      </p:sp>
      <p:sp>
        <p:nvSpPr>
          <p:cNvPr id="4" name="Date Placeholder 3"/>
          <p:cNvSpPr>
            <a:spLocks noGrp="1"/>
          </p:cNvSpPr>
          <p:nvPr>
            <p:ph type="dt" sz="half" idx="10"/>
          </p:nvPr>
        </p:nvSpPr>
        <p:spPr/>
        <p:txBody>
          <a:bodyPr/>
          <a:lstStyle/>
          <a:p>
            <a:fld id="{7BFC9B11-21EB-5B44-A9D1-EE576305EAA0}" type="datetimeFigureOut">
              <a:rPr lang="en-US" smtClean="0"/>
              <a:pPr/>
              <a:t>12/10/2013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8776C45-1D6D-764A-85B7-6B4B47E89C35}" type="slidenum">
              <a:rPr lang="en-US" smtClean="0"/>
              <a:pPr/>
              <a:t>‹#›</a:t>
            </a:fld>
            <a:endParaRPr lang="en-US" dirty="0"/>
          </a:p>
        </p:txBody>
      </p:sp>
    </p:spTree>
    <p:extLst>
      <p:ext uri="{BB962C8B-B14F-4D97-AF65-F5344CB8AC3E}">
        <p14:creationId xmlns:p14="http://schemas.microsoft.com/office/powerpoint/2010/main" xmlns="" val="32072342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smtClean="0"/>
              <a:t>Click to edit Master title style</a:t>
            </a:r>
            <a:endParaRPr lang="en-US"/>
          </a:p>
        </p:txBody>
      </p:sp>
      <p:sp>
        <p:nvSpPr>
          <p:cNvPr id="3" name="Content Placeholder 2"/>
          <p:cNvSpPr>
            <a:spLocks noGrp="1"/>
          </p:cNvSpPr>
          <p:nvPr>
            <p:ph idx="1"/>
          </p:nvPr>
        </p:nvSpPr>
        <p:spPr/>
        <p:txBody>
          <a:bodyPr/>
          <a:lstStyle/>
          <a:p>
            <a:pPr lvl="0"/>
            <a:r>
              <a:rPr lang="en-AU" smtClean="0"/>
              <a:t>Click to edit Master text styles</a:t>
            </a:r>
          </a:p>
          <a:p>
            <a:pPr lvl="1"/>
            <a:r>
              <a:rPr lang="en-AU" smtClean="0"/>
              <a:t>Second level</a:t>
            </a:r>
          </a:p>
          <a:p>
            <a:pPr lvl="2"/>
            <a:r>
              <a:rPr lang="en-AU" smtClean="0"/>
              <a:t>Third level</a:t>
            </a:r>
          </a:p>
          <a:p>
            <a:pPr lvl="3"/>
            <a:r>
              <a:rPr lang="en-AU" smtClean="0"/>
              <a:t>Fourth level</a:t>
            </a:r>
          </a:p>
          <a:p>
            <a:pPr lvl="4"/>
            <a:r>
              <a:rPr lang="en-AU" smtClean="0"/>
              <a:t>Fifth level</a:t>
            </a:r>
            <a:endParaRPr lang="en-US"/>
          </a:p>
        </p:txBody>
      </p:sp>
      <p:sp>
        <p:nvSpPr>
          <p:cNvPr id="4" name="Date Placeholder 3"/>
          <p:cNvSpPr>
            <a:spLocks noGrp="1"/>
          </p:cNvSpPr>
          <p:nvPr>
            <p:ph type="dt" sz="half" idx="10"/>
          </p:nvPr>
        </p:nvSpPr>
        <p:spPr/>
        <p:txBody>
          <a:bodyPr/>
          <a:lstStyle/>
          <a:p>
            <a:fld id="{7BFC9B11-21EB-5B44-A9D1-EE576305EAA0}" type="datetimeFigureOut">
              <a:rPr lang="en-US" smtClean="0"/>
              <a:pPr/>
              <a:t>12/10/2013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8776C45-1D6D-764A-85B7-6B4B47E89C35}" type="slidenum">
              <a:rPr lang="en-US" smtClean="0"/>
              <a:pPr/>
              <a:t>‹#›</a:t>
            </a:fld>
            <a:endParaRPr lang="en-US" dirty="0"/>
          </a:p>
        </p:txBody>
      </p:sp>
    </p:spTree>
    <p:extLst>
      <p:ext uri="{BB962C8B-B14F-4D97-AF65-F5344CB8AC3E}">
        <p14:creationId xmlns:p14="http://schemas.microsoft.com/office/powerpoint/2010/main" xmlns="" val="4022010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AU"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AU" smtClean="0"/>
              <a:t>Click to edit Master text styles</a:t>
            </a:r>
          </a:p>
        </p:txBody>
      </p:sp>
      <p:sp>
        <p:nvSpPr>
          <p:cNvPr id="4" name="Date Placeholder 3"/>
          <p:cNvSpPr>
            <a:spLocks noGrp="1"/>
          </p:cNvSpPr>
          <p:nvPr>
            <p:ph type="dt" sz="half" idx="10"/>
          </p:nvPr>
        </p:nvSpPr>
        <p:spPr/>
        <p:txBody>
          <a:bodyPr/>
          <a:lstStyle/>
          <a:p>
            <a:fld id="{7BFC9B11-21EB-5B44-A9D1-EE576305EAA0}" type="datetimeFigureOut">
              <a:rPr lang="en-US" smtClean="0"/>
              <a:pPr/>
              <a:t>12/10/2013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8776C45-1D6D-764A-85B7-6B4B47E89C35}" type="slidenum">
              <a:rPr lang="en-US" smtClean="0"/>
              <a:pPr/>
              <a:t>‹#›</a:t>
            </a:fld>
            <a:endParaRPr lang="en-US" dirty="0"/>
          </a:p>
        </p:txBody>
      </p:sp>
    </p:spTree>
    <p:extLst>
      <p:ext uri="{BB962C8B-B14F-4D97-AF65-F5344CB8AC3E}">
        <p14:creationId xmlns:p14="http://schemas.microsoft.com/office/powerpoint/2010/main" xmlns="" val="367749126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AU" smtClean="0"/>
              <a:t>Click to edit Master text styles</a:t>
            </a:r>
          </a:p>
          <a:p>
            <a:pPr lvl="1"/>
            <a:r>
              <a:rPr lang="en-AU" smtClean="0"/>
              <a:t>Second level</a:t>
            </a:r>
          </a:p>
          <a:p>
            <a:pPr lvl="2"/>
            <a:r>
              <a:rPr lang="en-AU" smtClean="0"/>
              <a:t>Third level</a:t>
            </a:r>
          </a:p>
          <a:p>
            <a:pPr lvl="3"/>
            <a:r>
              <a:rPr lang="en-AU" smtClean="0"/>
              <a:t>Fourth level</a:t>
            </a:r>
          </a:p>
          <a:p>
            <a:pPr lvl="4"/>
            <a:r>
              <a:rPr lang="en-AU"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AU" smtClean="0"/>
              <a:t>Click to edit Master text styles</a:t>
            </a:r>
          </a:p>
          <a:p>
            <a:pPr lvl="1"/>
            <a:r>
              <a:rPr lang="en-AU" smtClean="0"/>
              <a:t>Second level</a:t>
            </a:r>
          </a:p>
          <a:p>
            <a:pPr lvl="2"/>
            <a:r>
              <a:rPr lang="en-AU" smtClean="0"/>
              <a:t>Third level</a:t>
            </a:r>
          </a:p>
          <a:p>
            <a:pPr lvl="3"/>
            <a:r>
              <a:rPr lang="en-AU" smtClean="0"/>
              <a:t>Fourth level</a:t>
            </a:r>
          </a:p>
          <a:p>
            <a:pPr lvl="4"/>
            <a:r>
              <a:rPr lang="en-AU" smtClean="0"/>
              <a:t>Fifth level</a:t>
            </a:r>
            <a:endParaRPr lang="en-US"/>
          </a:p>
        </p:txBody>
      </p:sp>
      <p:sp>
        <p:nvSpPr>
          <p:cNvPr id="5" name="Date Placeholder 4"/>
          <p:cNvSpPr>
            <a:spLocks noGrp="1"/>
          </p:cNvSpPr>
          <p:nvPr>
            <p:ph type="dt" sz="half" idx="10"/>
          </p:nvPr>
        </p:nvSpPr>
        <p:spPr/>
        <p:txBody>
          <a:bodyPr/>
          <a:lstStyle/>
          <a:p>
            <a:fld id="{7BFC9B11-21EB-5B44-A9D1-EE576305EAA0}" type="datetimeFigureOut">
              <a:rPr lang="en-US" smtClean="0"/>
              <a:pPr/>
              <a:t>12/10/2013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A8776C45-1D6D-764A-85B7-6B4B47E89C35}" type="slidenum">
              <a:rPr lang="en-US" smtClean="0"/>
              <a:pPr/>
              <a:t>‹#›</a:t>
            </a:fld>
            <a:endParaRPr lang="en-US" dirty="0"/>
          </a:p>
        </p:txBody>
      </p:sp>
    </p:spTree>
    <p:extLst>
      <p:ext uri="{BB962C8B-B14F-4D97-AF65-F5344CB8AC3E}">
        <p14:creationId xmlns:p14="http://schemas.microsoft.com/office/powerpoint/2010/main" xmlns="" val="211608240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AU"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AU"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AU" smtClean="0"/>
              <a:t>Click to edit Master text styles</a:t>
            </a:r>
          </a:p>
          <a:p>
            <a:pPr lvl="1"/>
            <a:r>
              <a:rPr lang="en-AU" smtClean="0"/>
              <a:t>Second level</a:t>
            </a:r>
          </a:p>
          <a:p>
            <a:pPr lvl="2"/>
            <a:r>
              <a:rPr lang="en-AU" smtClean="0"/>
              <a:t>Third level</a:t>
            </a:r>
          </a:p>
          <a:p>
            <a:pPr lvl="3"/>
            <a:r>
              <a:rPr lang="en-AU" smtClean="0"/>
              <a:t>Fourth level</a:t>
            </a:r>
          </a:p>
          <a:p>
            <a:pPr lvl="4"/>
            <a:r>
              <a:rPr lang="en-AU"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AU"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AU" smtClean="0"/>
              <a:t>Click to edit Master text styles</a:t>
            </a:r>
          </a:p>
          <a:p>
            <a:pPr lvl="1"/>
            <a:r>
              <a:rPr lang="en-AU" smtClean="0"/>
              <a:t>Second level</a:t>
            </a:r>
          </a:p>
          <a:p>
            <a:pPr lvl="2"/>
            <a:r>
              <a:rPr lang="en-AU" smtClean="0"/>
              <a:t>Third level</a:t>
            </a:r>
          </a:p>
          <a:p>
            <a:pPr lvl="3"/>
            <a:r>
              <a:rPr lang="en-AU" smtClean="0"/>
              <a:t>Fourth level</a:t>
            </a:r>
          </a:p>
          <a:p>
            <a:pPr lvl="4"/>
            <a:r>
              <a:rPr lang="en-AU" smtClean="0"/>
              <a:t>Fifth level</a:t>
            </a:r>
            <a:endParaRPr lang="en-US"/>
          </a:p>
        </p:txBody>
      </p:sp>
      <p:sp>
        <p:nvSpPr>
          <p:cNvPr id="7" name="Date Placeholder 6"/>
          <p:cNvSpPr>
            <a:spLocks noGrp="1"/>
          </p:cNvSpPr>
          <p:nvPr>
            <p:ph type="dt" sz="half" idx="10"/>
          </p:nvPr>
        </p:nvSpPr>
        <p:spPr/>
        <p:txBody>
          <a:bodyPr/>
          <a:lstStyle/>
          <a:p>
            <a:fld id="{7BFC9B11-21EB-5B44-A9D1-EE576305EAA0}" type="datetimeFigureOut">
              <a:rPr lang="en-US" smtClean="0"/>
              <a:pPr/>
              <a:t>12/10/2013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A8776C45-1D6D-764A-85B7-6B4B47E89C35}" type="slidenum">
              <a:rPr lang="en-US" smtClean="0"/>
              <a:pPr/>
              <a:t>‹#›</a:t>
            </a:fld>
            <a:endParaRPr lang="en-US" dirty="0"/>
          </a:p>
        </p:txBody>
      </p:sp>
    </p:spTree>
    <p:extLst>
      <p:ext uri="{BB962C8B-B14F-4D97-AF65-F5344CB8AC3E}">
        <p14:creationId xmlns:p14="http://schemas.microsoft.com/office/powerpoint/2010/main" xmlns="" val="27183065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smtClean="0"/>
              <a:t>Click to edit Master title style</a:t>
            </a:r>
            <a:endParaRPr lang="en-US"/>
          </a:p>
        </p:txBody>
      </p:sp>
      <p:sp>
        <p:nvSpPr>
          <p:cNvPr id="3" name="Date Placeholder 2"/>
          <p:cNvSpPr>
            <a:spLocks noGrp="1"/>
          </p:cNvSpPr>
          <p:nvPr>
            <p:ph type="dt" sz="half" idx="10"/>
          </p:nvPr>
        </p:nvSpPr>
        <p:spPr/>
        <p:txBody>
          <a:bodyPr/>
          <a:lstStyle/>
          <a:p>
            <a:fld id="{7BFC9B11-21EB-5B44-A9D1-EE576305EAA0}" type="datetimeFigureOut">
              <a:rPr lang="en-US" smtClean="0"/>
              <a:pPr/>
              <a:t>12/10/2013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A8776C45-1D6D-764A-85B7-6B4B47E89C35}" type="slidenum">
              <a:rPr lang="en-US" smtClean="0"/>
              <a:pPr/>
              <a:t>‹#›</a:t>
            </a:fld>
            <a:endParaRPr lang="en-US" dirty="0"/>
          </a:p>
        </p:txBody>
      </p:sp>
    </p:spTree>
    <p:extLst>
      <p:ext uri="{BB962C8B-B14F-4D97-AF65-F5344CB8AC3E}">
        <p14:creationId xmlns:p14="http://schemas.microsoft.com/office/powerpoint/2010/main" xmlns="" val="309630201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BFC9B11-21EB-5B44-A9D1-EE576305EAA0}" type="datetimeFigureOut">
              <a:rPr lang="en-US" smtClean="0"/>
              <a:pPr/>
              <a:t>12/10/2013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A8776C45-1D6D-764A-85B7-6B4B47E89C35}" type="slidenum">
              <a:rPr lang="en-US" smtClean="0"/>
              <a:pPr/>
              <a:t>‹#›</a:t>
            </a:fld>
            <a:endParaRPr lang="en-US" dirty="0"/>
          </a:p>
        </p:txBody>
      </p:sp>
    </p:spTree>
    <p:extLst>
      <p:ext uri="{BB962C8B-B14F-4D97-AF65-F5344CB8AC3E}">
        <p14:creationId xmlns:p14="http://schemas.microsoft.com/office/powerpoint/2010/main" xmlns="" val="168550523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AU"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AU" smtClean="0"/>
              <a:t>Click to edit Master text styles</a:t>
            </a:r>
          </a:p>
          <a:p>
            <a:pPr lvl="1"/>
            <a:r>
              <a:rPr lang="en-AU" smtClean="0"/>
              <a:t>Second level</a:t>
            </a:r>
          </a:p>
          <a:p>
            <a:pPr lvl="2"/>
            <a:r>
              <a:rPr lang="en-AU" smtClean="0"/>
              <a:t>Third level</a:t>
            </a:r>
          </a:p>
          <a:p>
            <a:pPr lvl="3"/>
            <a:r>
              <a:rPr lang="en-AU" smtClean="0"/>
              <a:t>Fourth level</a:t>
            </a:r>
          </a:p>
          <a:p>
            <a:pPr lvl="4"/>
            <a:r>
              <a:rPr lang="en-AU"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AU" smtClean="0"/>
              <a:t>Click to edit Master text styles</a:t>
            </a:r>
          </a:p>
        </p:txBody>
      </p:sp>
      <p:sp>
        <p:nvSpPr>
          <p:cNvPr id="5" name="Date Placeholder 4"/>
          <p:cNvSpPr>
            <a:spLocks noGrp="1"/>
          </p:cNvSpPr>
          <p:nvPr>
            <p:ph type="dt" sz="half" idx="10"/>
          </p:nvPr>
        </p:nvSpPr>
        <p:spPr/>
        <p:txBody>
          <a:bodyPr/>
          <a:lstStyle/>
          <a:p>
            <a:fld id="{7BFC9B11-21EB-5B44-A9D1-EE576305EAA0}" type="datetimeFigureOut">
              <a:rPr lang="en-US" smtClean="0"/>
              <a:pPr/>
              <a:t>12/10/2013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A8776C45-1D6D-764A-85B7-6B4B47E89C35}" type="slidenum">
              <a:rPr lang="en-US" smtClean="0"/>
              <a:pPr/>
              <a:t>‹#›</a:t>
            </a:fld>
            <a:endParaRPr lang="en-US" dirty="0"/>
          </a:p>
        </p:txBody>
      </p:sp>
    </p:spTree>
    <p:extLst>
      <p:ext uri="{BB962C8B-B14F-4D97-AF65-F5344CB8AC3E}">
        <p14:creationId xmlns:p14="http://schemas.microsoft.com/office/powerpoint/2010/main" xmlns="" val="421974919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AU"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AU" smtClean="0"/>
              <a:t>Click to edit Master text styles</a:t>
            </a:r>
          </a:p>
        </p:txBody>
      </p:sp>
      <p:sp>
        <p:nvSpPr>
          <p:cNvPr id="5" name="Date Placeholder 4"/>
          <p:cNvSpPr>
            <a:spLocks noGrp="1"/>
          </p:cNvSpPr>
          <p:nvPr>
            <p:ph type="dt" sz="half" idx="10"/>
          </p:nvPr>
        </p:nvSpPr>
        <p:spPr/>
        <p:txBody>
          <a:bodyPr/>
          <a:lstStyle/>
          <a:p>
            <a:fld id="{7BFC9B11-21EB-5B44-A9D1-EE576305EAA0}" type="datetimeFigureOut">
              <a:rPr lang="en-US" smtClean="0"/>
              <a:pPr/>
              <a:t>12/10/2013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A8776C45-1D6D-764A-85B7-6B4B47E89C35}" type="slidenum">
              <a:rPr lang="en-US" smtClean="0"/>
              <a:pPr/>
              <a:t>‹#›</a:t>
            </a:fld>
            <a:endParaRPr lang="en-US" dirty="0"/>
          </a:p>
        </p:txBody>
      </p:sp>
    </p:spTree>
    <p:extLst>
      <p:ext uri="{BB962C8B-B14F-4D97-AF65-F5344CB8AC3E}">
        <p14:creationId xmlns:p14="http://schemas.microsoft.com/office/powerpoint/2010/main" xmlns="" val="11148665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AU"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AU" smtClean="0"/>
              <a:t>Click to edit Master text styles</a:t>
            </a:r>
          </a:p>
          <a:p>
            <a:pPr lvl="1"/>
            <a:r>
              <a:rPr lang="en-AU" smtClean="0"/>
              <a:t>Second level</a:t>
            </a:r>
          </a:p>
          <a:p>
            <a:pPr lvl="2"/>
            <a:r>
              <a:rPr lang="en-AU" smtClean="0"/>
              <a:t>Third level</a:t>
            </a:r>
          </a:p>
          <a:p>
            <a:pPr lvl="3"/>
            <a:r>
              <a:rPr lang="en-AU" smtClean="0"/>
              <a:t>Fourth level</a:t>
            </a:r>
          </a:p>
          <a:p>
            <a:pPr lvl="4"/>
            <a:r>
              <a:rPr lang="en-AU"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BFC9B11-21EB-5B44-A9D1-EE576305EAA0}" type="datetimeFigureOut">
              <a:rPr lang="en-US" smtClean="0"/>
              <a:pPr/>
              <a:t>12/10/2013</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8776C45-1D6D-764A-85B7-6B4B47E89C35}" type="slidenum">
              <a:rPr lang="en-US" smtClean="0"/>
              <a:pPr/>
              <a:t>‹#›</a:t>
            </a:fld>
            <a:endParaRPr lang="en-US" dirty="0"/>
          </a:p>
        </p:txBody>
      </p:sp>
      <p:grpSp>
        <p:nvGrpSpPr>
          <p:cNvPr id="7" name="Group 6"/>
          <p:cNvGrpSpPr/>
          <p:nvPr userDrawn="1"/>
        </p:nvGrpSpPr>
        <p:grpSpPr>
          <a:xfrm>
            <a:off x="0" y="5897354"/>
            <a:ext cx="9144000" cy="960645"/>
            <a:chOff x="0" y="5897354"/>
            <a:chExt cx="9144000" cy="960645"/>
          </a:xfrm>
        </p:grpSpPr>
        <p:sp>
          <p:nvSpPr>
            <p:cNvPr id="8" name="Rectangle 7"/>
            <p:cNvSpPr/>
            <p:nvPr/>
          </p:nvSpPr>
          <p:spPr>
            <a:xfrm>
              <a:off x="0" y="5897354"/>
              <a:ext cx="9144000" cy="960645"/>
            </a:xfrm>
            <a:prstGeom prst="rect">
              <a:avLst/>
            </a:prstGeom>
            <a:gradFill flip="none" rotWithShape="1">
              <a:gsLst>
                <a:gs pos="1000">
                  <a:srgbClr val="F0D225">
                    <a:alpha val="74000"/>
                  </a:srgbClr>
                </a:gs>
                <a:gs pos="0">
                  <a:srgbClr val="FFFFFF">
                    <a:alpha val="74000"/>
                  </a:srgbClr>
                </a:gs>
              </a:gsLst>
              <a:path path="circle">
                <a:fillToRect l="100000" t="100000"/>
              </a:path>
              <a:tileRect r="-100000" b="-100000"/>
            </a:gradFill>
            <a:ln>
              <a:solidFill>
                <a:srgbClr val="FFE627"/>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pic>
          <p:nvPicPr>
            <p:cNvPr id="9" name="Picture 6"/>
            <p:cNvPicPr>
              <a:picLocks noChangeAspect="1" noChangeArrowheads="1"/>
            </p:cNvPicPr>
            <p:nvPr/>
          </p:nvPicPr>
          <p:blipFill>
            <a:blip r:embed="rId13">
              <a:extLst>
                <a:ext uri="{28A0092B-C50C-407E-A947-70E740481C1C}">
                  <a14:useLocalDpi xmlns:a14="http://schemas.microsoft.com/office/drawing/2010/main" xmlns="" val="0"/>
                </a:ext>
              </a:extLst>
            </a:blip>
            <a:srcRect l="-803" t="-3053" r="-803" b="-3053"/>
            <a:stretch>
              <a:fillRect/>
            </a:stretch>
          </p:blipFill>
          <p:spPr bwMode="auto">
            <a:xfrm>
              <a:off x="283127" y="5897354"/>
              <a:ext cx="599853" cy="826161"/>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grpSp>
    </p:spTree>
    <p:extLst>
      <p:ext uri="{BB962C8B-B14F-4D97-AF65-F5344CB8AC3E}">
        <p14:creationId xmlns:p14="http://schemas.microsoft.com/office/powerpoint/2010/main" xmlns="" val="188545529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hyperlink" Target="http://www.apsc.gov.au/learn/panel-services" TargetMode="External"/><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3.gif"/><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3.gi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www.scimagojr.com/" TargetMode="External"/><Relationship Id="rId2" Type="http://schemas.openxmlformats.org/officeDocument/2006/relationships/hyperlink" Target="http://www.library.uiuc.edu/orr/get.php?instid=258273"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hyperlink" Target="http://www.harzing.com/pop.htm"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gi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a:xfrm>
            <a:off x="0" y="500063"/>
            <a:ext cx="9144000" cy="1571625"/>
          </a:xfrm>
        </p:spPr>
        <p:txBody>
          <a:bodyPr/>
          <a:lstStyle/>
          <a:p>
            <a:pPr eaLnBrk="1" hangingPunct="1">
              <a:defRPr/>
            </a:pPr>
            <a:r>
              <a:rPr lang="en-AU" sz="4000" b="1" dirty="0" smtClean="0"/>
              <a:t>Managing the raising of research productivity</a:t>
            </a:r>
            <a:endParaRPr lang="en-US" sz="4000" b="1" dirty="0" smtClean="0">
              <a:solidFill>
                <a:srgbClr val="3D0EB2"/>
              </a:solidFill>
              <a:effectLst>
                <a:outerShdw blurRad="50800" dist="38100" dir="5400000" algn="t" rotWithShape="0">
                  <a:schemeClr val="bg2">
                    <a:alpha val="40000"/>
                  </a:schemeClr>
                </a:outerShdw>
              </a:effectLst>
              <a:latin typeface="+mn-lt"/>
              <a:ea typeface="+mn-ea"/>
              <a:cs typeface="+mn-cs"/>
            </a:endParaRPr>
          </a:p>
        </p:txBody>
      </p:sp>
      <p:sp>
        <p:nvSpPr>
          <p:cNvPr id="2051" name="Rectangle 3"/>
          <p:cNvSpPr>
            <a:spLocks noGrp="1" noChangeArrowheads="1"/>
          </p:cNvSpPr>
          <p:nvPr>
            <p:ph type="body" idx="1"/>
          </p:nvPr>
        </p:nvSpPr>
        <p:spPr>
          <a:xfrm>
            <a:off x="323850" y="2492374"/>
            <a:ext cx="8405813" cy="2893665"/>
          </a:xfrm>
        </p:spPr>
        <p:txBody>
          <a:bodyPr>
            <a:normAutofit fontScale="47500" lnSpcReduction="20000"/>
          </a:bodyPr>
          <a:lstStyle/>
          <a:p>
            <a:pPr eaLnBrk="1" hangingPunct="1">
              <a:buFontTx/>
              <a:buNone/>
              <a:defRPr/>
            </a:pPr>
            <a:endParaRPr lang="en-AU" b="1" dirty="0" smtClean="0">
              <a:solidFill>
                <a:schemeClr val="bg1"/>
              </a:solidFill>
              <a:effectLst>
                <a:outerShdw blurRad="50800" dist="38100" dir="5400000" algn="t" rotWithShape="0">
                  <a:schemeClr val="bg2">
                    <a:alpha val="40000"/>
                  </a:schemeClr>
                </a:outerShdw>
              </a:effectLst>
            </a:endParaRPr>
          </a:p>
          <a:p>
            <a:pPr algn="ctr" eaLnBrk="1" hangingPunct="1">
              <a:buFontTx/>
              <a:buNone/>
              <a:defRPr/>
            </a:pPr>
            <a:r>
              <a:rPr lang="en-AU" sz="4200" b="1" dirty="0" smtClean="0">
                <a:solidFill>
                  <a:schemeClr val="tx2">
                    <a:lumMod val="75000"/>
                    <a:lumOff val="25000"/>
                  </a:schemeClr>
                </a:solidFill>
                <a:effectLst>
                  <a:outerShdw blurRad="50800" dist="38100" dir="5400000" algn="t" rotWithShape="0">
                    <a:schemeClr val="bg2">
                      <a:alpha val="40000"/>
                    </a:schemeClr>
                  </a:outerShdw>
                </a:effectLst>
                <a:latin typeface="Arial Rounded MT Bold" pitchFamily="34" charset="0"/>
              </a:rPr>
              <a:t>Professor Phyllis Tharenou</a:t>
            </a:r>
          </a:p>
          <a:p>
            <a:pPr algn="ctr" eaLnBrk="1" hangingPunct="1">
              <a:lnSpc>
                <a:spcPts val="1880"/>
              </a:lnSpc>
              <a:buFontTx/>
              <a:buNone/>
              <a:defRPr/>
            </a:pPr>
            <a:r>
              <a:rPr lang="en-AU" sz="4200" b="1" dirty="0" smtClean="0">
                <a:solidFill>
                  <a:schemeClr val="tx2">
                    <a:lumMod val="75000"/>
                    <a:lumOff val="25000"/>
                  </a:schemeClr>
                </a:solidFill>
                <a:effectLst>
                  <a:outerShdw blurRad="50800" dist="38100" dir="5400000" algn="t" rotWithShape="0">
                    <a:schemeClr val="bg2">
                      <a:alpha val="40000"/>
                    </a:schemeClr>
                  </a:outerShdw>
                </a:effectLst>
                <a:latin typeface="Arial Rounded MT Bold" pitchFamily="34" charset="0"/>
              </a:rPr>
              <a:t>Executive Dean</a:t>
            </a:r>
          </a:p>
          <a:p>
            <a:pPr algn="ctr" eaLnBrk="1" hangingPunct="1">
              <a:lnSpc>
                <a:spcPts val="1880"/>
              </a:lnSpc>
              <a:buFontTx/>
              <a:buNone/>
              <a:defRPr/>
            </a:pPr>
            <a:r>
              <a:rPr lang="en-AU" sz="4200" b="1" dirty="0" smtClean="0">
                <a:solidFill>
                  <a:schemeClr val="tx2">
                    <a:lumMod val="75000"/>
                    <a:lumOff val="25000"/>
                  </a:schemeClr>
                </a:solidFill>
                <a:effectLst>
                  <a:outerShdw blurRad="50800" dist="38100" dir="5400000" algn="t" rotWithShape="0">
                    <a:schemeClr val="bg2">
                      <a:alpha val="40000"/>
                    </a:schemeClr>
                  </a:outerShdw>
                </a:effectLst>
                <a:latin typeface="Arial Rounded MT Bold" pitchFamily="34" charset="0"/>
              </a:rPr>
              <a:t>Faculty of Social and Behavioural Sciences</a:t>
            </a:r>
          </a:p>
          <a:p>
            <a:pPr algn="ctr" eaLnBrk="1" hangingPunct="1">
              <a:lnSpc>
                <a:spcPts val="1880"/>
              </a:lnSpc>
              <a:buFontTx/>
              <a:buNone/>
              <a:defRPr/>
            </a:pPr>
            <a:r>
              <a:rPr lang="en-AU" sz="4200" b="1" dirty="0" smtClean="0">
                <a:solidFill>
                  <a:schemeClr val="tx2">
                    <a:lumMod val="75000"/>
                    <a:lumOff val="25000"/>
                  </a:schemeClr>
                </a:solidFill>
                <a:effectLst>
                  <a:outerShdw blurRad="50800" dist="38100" dir="5400000" algn="t" rotWithShape="0">
                    <a:schemeClr val="bg2">
                      <a:alpha val="40000"/>
                    </a:schemeClr>
                  </a:outerShdw>
                </a:effectLst>
                <a:latin typeface="Arial Rounded MT Bold" pitchFamily="34" charset="0"/>
              </a:rPr>
              <a:t>Flinders University</a:t>
            </a:r>
          </a:p>
          <a:p>
            <a:pPr algn="ctr" eaLnBrk="1" hangingPunct="1">
              <a:buFontTx/>
              <a:buNone/>
              <a:defRPr/>
            </a:pPr>
            <a:endParaRPr lang="en-US" sz="4200" b="1" dirty="0" smtClean="0">
              <a:solidFill>
                <a:schemeClr val="tx2">
                  <a:lumMod val="75000"/>
                  <a:lumOff val="25000"/>
                </a:schemeClr>
              </a:solidFill>
              <a:effectLst>
                <a:outerShdw blurRad="50800" dist="38100" dir="5400000" algn="t" rotWithShape="0">
                  <a:schemeClr val="bg2">
                    <a:alpha val="40000"/>
                  </a:schemeClr>
                </a:outerShdw>
              </a:effectLst>
              <a:latin typeface="Arial Rounded MT Bold" pitchFamily="34" charset="0"/>
            </a:endParaRPr>
          </a:p>
          <a:p>
            <a:pPr algn="ctr" eaLnBrk="1" hangingPunct="1">
              <a:buFontTx/>
              <a:buNone/>
              <a:defRPr/>
            </a:pPr>
            <a:endParaRPr lang="en-US" sz="4200" b="1" dirty="0" smtClean="0">
              <a:effectLst>
                <a:outerShdw blurRad="50800" dist="38100" dir="5400000" algn="t" rotWithShape="0">
                  <a:schemeClr val="bg2">
                    <a:alpha val="40000"/>
                  </a:schemeClr>
                </a:outerShdw>
              </a:effectLst>
              <a:latin typeface="Arial Rounded MT Bold" pitchFamily="34" charset="0"/>
            </a:endParaRPr>
          </a:p>
          <a:p>
            <a:pPr algn="ctr" eaLnBrk="1" hangingPunct="1">
              <a:buFontTx/>
              <a:buNone/>
              <a:defRPr/>
            </a:pPr>
            <a:r>
              <a:rPr lang="en-US" sz="4200" b="1" dirty="0" smtClean="0">
                <a:effectLst>
                  <a:outerShdw blurRad="50800" dist="38100" dir="5400000" algn="t" rotWithShape="0">
                    <a:schemeClr val="bg2">
                      <a:alpha val="40000"/>
                    </a:schemeClr>
                  </a:outerShdw>
                </a:effectLst>
                <a:latin typeface="Arial Rounded MT Bold" pitchFamily="34" charset="0"/>
              </a:rPr>
              <a:t>A Golden Rule for individuals to improve Research Outputs: </a:t>
            </a:r>
          </a:p>
          <a:p>
            <a:pPr algn="ctr" eaLnBrk="1" hangingPunct="1">
              <a:buFontTx/>
              <a:buNone/>
              <a:defRPr/>
            </a:pPr>
            <a:r>
              <a:rPr lang="en-US" sz="4200" b="1" dirty="0" smtClean="0">
                <a:effectLst>
                  <a:outerShdw blurRad="50800" dist="38100" dir="5400000" algn="t" rotWithShape="0">
                    <a:schemeClr val="bg2">
                      <a:alpha val="40000"/>
                    </a:schemeClr>
                  </a:outerShdw>
                </a:effectLst>
                <a:latin typeface="Arial Rounded MT Bold" pitchFamily="34" charset="0"/>
              </a:rPr>
              <a:t>2 </a:t>
            </a:r>
            <a:r>
              <a:rPr lang="en-US" sz="4200" b="1" dirty="0">
                <a:effectLst>
                  <a:outerShdw blurRad="50800" dist="38100" dir="5400000" algn="t" rotWithShape="0">
                    <a:schemeClr val="bg2">
                      <a:alpha val="40000"/>
                    </a:schemeClr>
                  </a:outerShdw>
                </a:effectLst>
                <a:latin typeface="Arial Rounded MT Bold" pitchFamily="34" charset="0"/>
              </a:rPr>
              <a:t>or 3 or </a:t>
            </a:r>
            <a:r>
              <a:rPr lang="en-US" sz="4200" b="1" dirty="0" smtClean="0">
                <a:effectLst>
                  <a:outerShdw blurRad="50800" dist="38100" dir="5400000" algn="t" rotWithShape="0">
                    <a:schemeClr val="bg2">
                      <a:alpha val="40000"/>
                    </a:schemeClr>
                  </a:outerShdw>
                </a:effectLst>
                <a:latin typeface="Arial Rounded MT Bold" pitchFamily="34" charset="0"/>
              </a:rPr>
              <a:t>4 for 1</a:t>
            </a:r>
            <a:endParaRPr lang="en-US" sz="4200" b="1" dirty="0">
              <a:effectLst>
                <a:outerShdw blurRad="50800" dist="38100" dir="5400000" algn="t" rotWithShape="0">
                  <a:schemeClr val="bg2">
                    <a:alpha val="40000"/>
                  </a:schemeClr>
                </a:outerShdw>
              </a:effectLst>
              <a:latin typeface="Arial Rounded MT Bold" pitchFamily="34" charset="0"/>
            </a:endParaRPr>
          </a:p>
          <a:p>
            <a:pPr algn="ctr" eaLnBrk="1" hangingPunct="1">
              <a:buFontTx/>
              <a:buNone/>
              <a:defRPr/>
            </a:pPr>
            <a:endParaRPr lang="en-AU" b="1" dirty="0" smtClean="0">
              <a:solidFill>
                <a:schemeClr val="tx2">
                  <a:lumMod val="75000"/>
                  <a:lumOff val="25000"/>
                </a:schemeClr>
              </a:solidFill>
              <a:effectLst>
                <a:outerShdw blurRad="50800" dist="38100" dir="5400000" algn="t" rotWithShape="0">
                  <a:schemeClr val="bg2">
                    <a:alpha val="40000"/>
                  </a:schemeClr>
                </a:outerShdw>
              </a:effectLst>
            </a:endParaRPr>
          </a:p>
          <a:p>
            <a:pPr algn="ctr" eaLnBrk="1" hangingPunct="1">
              <a:lnSpc>
                <a:spcPts val="1880"/>
              </a:lnSpc>
              <a:buFontTx/>
              <a:buNone/>
              <a:defRPr/>
            </a:pPr>
            <a:endParaRPr lang="en-AU" b="1" dirty="0" smtClean="0">
              <a:solidFill>
                <a:schemeClr val="tx2">
                  <a:lumMod val="75000"/>
                  <a:lumOff val="25000"/>
                </a:schemeClr>
              </a:solidFill>
              <a:effectLst>
                <a:outerShdw blurRad="50800" dist="38100" dir="5400000" algn="t" rotWithShape="0">
                  <a:schemeClr val="bg2">
                    <a:alpha val="40000"/>
                  </a:schemeClr>
                </a:outerShdw>
              </a:effectLst>
            </a:endParaRPr>
          </a:p>
          <a:p>
            <a:pPr eaLnBrk="1" hangingPunct="1">
              <a:defRPr/>
            </a:pPr>
            <a:endParaRPr lang="en-AU" dirty="0" smtClean="0"/>
          </a:p>
        </p:txBody>
      </p:sp>
      <p:sp>
        <p:nvSpPr>
          <p:cNvPr id="4100" name="Slide Number Placeholder 3"/>
          <p:cNvSpPr>
            <a:spLocks noGrp="1"/>
          </p:cNvSpPr>
          <p:nvPr>
            <p:ph type="sldNum" sz="quarter" idx="12"/>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a:solidFill>
                  <a:schemeClr val="tx1"/>
                </a:solidFill>
                <a:latin typeface="Arial" charset="0"/>
                <a:ea typeface="ＭＳ Ｐゴシック" pitchFamily="34" charset="-128"/>
              </a:defRPr>
            </a:lvl1pPr>
            <a:lvl2pPr marL="742950" indent="-285750">
              <a:defRPr sz="2400">
                <a:solidFill>
                  <a:schemeClr val="tx1"/>
                </a:solidFill>
                <a:latin typeface="Arial" charset="0"/>
                <a:ea typeface="ＭＳ Ｐゴシック" pitchFamily="34" charset="-128"/>
              </a:defRPr>
            </a:lvl2pPr>
            <a:lvl3pPr marL="1143000" indent="-228600">
              <a:defRPr sz="2400">
                <a:solidFill>
                  <a:schemeClr val="tx1"/>
                </a:solidFill>
                <a:latin typeface="Arial" charset="0"/>
                <a:ea typeface="ＭＳ Ｐゴシック" pitchFamily="34" charset="-128"/>
              </a:defRPr>
            </a:lvl3pPr>
            <a:lvl4pPr marL="1600200" indent="-228600">
              <a:defRPr sz="2400">
                <a:solidFill>
                  <a:schemeClr val="tx1"/>
                </a:solidFill>
                <a:latin typeface="Arial" charset="0"/>
                <a:ea typeface="ＭＳ Ｐゴシック" pitchFamily="34" charset="-128"/>
              </a:defRPr>
            </a:lvl4pPr>
            <a:lvl5pPr marL="2057400" indent="-228600">
              <a:defRPr sz="2400">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charset="0"/>
                <a:ea typeface="ＭＳ Ｐゴシック" pitchFamily="34" charset="-128"/>
              </a:defRPr>
            </a:lvl9pPr>
          </a:lstStyle>
          <a:p>
            <a:fld id="{65F518A9-78A2-4CA0-BF87-58DA32E493E1}" type="slidenum">
              <a:rPr lang="en-US" sz="1400" smtClean="0"/>
              <a:pPr/>
              <a:t>1</a:t>
            </a:fld>
            <a:endParaRPr lang="en-US" sz="1400" dirty="0" smtClean="0"/>
          </a:p>
        </p:txBody>
      </p:sp>
    </p:spTree>
    <p:extLst>
      <p:ext uri="{BB962C8B-B14F-4D97-AF65-F5344CB8AC3E}">
        <p14:creationId xmlns:p14="http://schemas.microsoft.com/office/powerpoint/2010/main" xmlns="" val="283017450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title"/>
          </p:nvPr>
        </p:nvSpPr>
        <p:spPr>
          <a:xfrm>
            <a:off x="89210" y="0"/>
            <a:ext cx="8909824" cy="769434"/>
          </a:xfrm>
        </p:spPr>
        <p:txBody>
          <a:bodyPr>
            <a:noAutofit/>
          </a:bodyPr>
          <a:lstStyle/>
          <a:p>
            <a:r>
              <a:rPr lang="en-US" sz="2900" b="1" dirty="0">
                <a:latin typeface="Arial Rounded MT Bold" pitchFamily="34" charset="0"/>
              </a:rPr>
              <a:t>Research Performance: </a:t>
            </a:r>
            <a:r>
              <a:rPr lang="en-US" sz="2900" b="1" dirty="0" smtClean="0">
                <a:latin typeface="Arial Rounded MT Bold" pitchFamily="34" charset="0"/>
              </a:rPr>
              <a:t>Cont’d </a:t>
            </a:r>
            <a:r>
              <a:rPr lang="en-US" sz="2900" b="1" dirty="0">
                <a:latin typeface="Arial Rounded MT Bold" pitchFamily="34" charset="0"/>
              </a:rPr>
              <a:t>Cat. 2 &amp; 3 grants</a:t>
            </a:r>
            <a:endParaRPr lang="en-AU" sz="2900" b="1" dirty="0">
              <a:latin typeface="Arial Rounded MT Bold" pitchFamily="34" charset="0"/>
            </a:endParaRPr>
          </a:p>
        </p:txBody>
      </p:sp>
      <p:sp>
        <p:nvSpPr>
          <p:cNvPr id="11267" name="Content Placeholder 2"/>
          <p:cNvSpPr>
            <a:spLocks noGrp="1"/>
          </p:cNvSpPr>
          <p:nvPr>
            <p:ph idx="1"/>
          </p:nvPr>
        </p:nvSpPr>
        <p:spPr>
          <a:xfrm>
            <a:off x="211873" y="769434"/>
            <a:ext cx="8575288" cy="5229922"/>
          </a:xfrm>
        </p:spPr>
        <p:txBody>
          <a:bodyPr/>
          <a:lstStyle/>
          <a:p>
            <a:pPr>
              <a:buFontTx/>
              <a:buBlip>
                <a:blip r:embed="rId2"/>
              </a:buBlip>
              <a:defRPr/>
            </a:pPr>
            <a:r>
              <a:rPr lang="en-US" sz="2600" b="1" dirty="0" smtClean="0">
                <a:solidFill>
                  <a:srgbClr val="0000CC"/>
                </a:solidFill>
              </a:rPr>
              <a:t>Participation in research panels to enable greater chance of selection for Cat. 2 grants</a:t>
            </a:r>
          </a:p>
          <a:p>
            <a:pPr lvl="1">
              <a:defRPr/>
            </a:pPr>
            <a:r>
              <a:rPr lang="en-AU" sz="2200" b="1" dirty="0" smtClean="0"/>
              <a:t>Various </a:t>
            </a:r>
            <a:r>
              <a:rPr lang="en-AU" sz="2200" b="1" dirty="0"/>
              <a:t>government departments </a:t>
            </a:r>
            <a:r>
              <a:rPr lang="en-AU" sz="2200" b="1" dirty="0" smtClean="0"/>
              <a:t>&amp; orgs. </a:t>
            </a:r>
            <a:r>
              <a:rPr lang="en-AU" sz="2200" b="1" dirty="0"/>
              <a:t>set up </a:t>
            </a:r>
            <a:r>
              <a:rPr lang="en-AU" sz="2200" b="1" dirty="0" smtClean="0"/>
              <a:t>own panels of academics from successful tenders eg</a:t>
            </a:r>
          </a:p>
          <a:p>
            <a:pPr lvl="2">
              <a:defRPr/>
            </a:pPr>
            <a:r>
              <a:rPr lang="en-AU" sz="1800" b="1" u="sng" dirty="0" smtClean="0">
                <a:hlinkClick r:id="rId3"/>
              </a:rPr>
              <a:t>Australian </a:t>
            </a:r>
            <a:r>
              <a:rPr lang="en-AU" sz="1800" b="1" u="sng" dirty="0">
                <a:hlinkClick r:id="rId3"/>
              </a:rPr>
              <a:t>Public Services </a:t>
            </a:r>
            <a:r>
              <a:rPr lang="en-AU" sz="1800" b="1" u="sng" dirty="0" smtClean="0">
                <a:hlinkClick r:id="rId3"/>
              </a:rPr>
              <a:t>Commission</a:t>
            </a:r>
            <a:r>
              <a:rPr lang="en-AU" sz="1800" b="1" dirty="0" smtClean="0"/>
              <a:t> , DIISRTE &amp; DEEWR, FACSIA</a:t>
            </a:r>
          </a:p>
          <a:p>
            <a:pPr lvl="1">
              <a:defRPr/>
            </a:pPr>
            <a:r>
              <a:rPr lang="en-AU" sz="2200" b="1" dirty="0"/>
              <a:t>Work is project/contract mgt, report writing, data collection etc.</a:t>
            </a:r>
          </a:p>
          <a:p>
            <a:pPr lvl="1">
              <a:defRPr/>
            </a:pPr>
            <a:r>
              <a:rPr lang="en-AU" sz="2200" b="1" dirty="0" smtClean="0"/>
              <a:t>eg 2013  </a:t>
            </a:r>
            <a:r>
              <a:rPr lang="en-AU" sz="2200" b="1" dirty="0"/>
              <a:t>Request For </a:t>
            </a:r>
            <a:r>
              <a:rPr lang="en-AU" sz="2200" b="1" dirty="0" smtClean="0"/>
              <a:t>Tenders for panels of researchers: </a:t>
            </a:r>
            <a:endParaRPr lang="en-AU" sz="2200" b="1" dirty="0"/>
          </a:p>
          <a:p>
            <a:pPr lvl="2">
              <a:defRPr/>
            </a:pPr>
            <a:r>
              <a:rPr lang="en-AU" sz="2000" b="1" dirty="0"/>
              <a:t>Leadership, Learning and Development Panel </a:t>
            </a:r>
            <a:r>
              <a:rPr lang="en-AU" sz="1600" b="1" dirty="0" smtClean="0"/>
              <a:t>(Capability Development) </a:t>
            </a:r>
            <a:endParaRPr lang="en-AU" sz="1600" b="1" dirty="0"/>
          </a:p>
          <a:p>
            <a:pPr lvl="2">
              <a:defRPr/>
            </a:pPr>
            <a:r>
              <a:rPr lang="en-AU" sz="2000" b="1" dirty="0"/>
              <a:t>Executive Search and Recruitment Panel </a:t>
            </a:r>
          </a:p>
          <a:p>
            <a:pPr lvl="2">
              <a:defRPr/>
            </a:pPr>
            <a:r>
              <a:rPr lang="en-AU" sz="2000" b="1" dirty="0"/>
              <a:t>eLearning Support Services and Solutions </a:t>
            </a:r>
            <a:r>
              <a:rPr lang="en-AU" sz="2000" b="1" dirty="0" smtClean="0"/>
              <a:t>Panel</a:t>
            </a:r>
          </a:p>
          <a:p>
            <a:pPr lvl="2">
              <a:defRPr/>
            </a:pPr>
            <a:r>
              <a:rPr lang="en-AU" sz="2000" b="1" dirty="0" smtClean="0"/>
              <a:t>Research Services Panel</a:t>
            </a:r>
          </a:p>
          <a:p>
            <a:pPr lvl="2">
              <a:defRPr/>
            </a:pPr>
            <a:r>
              <a:rPr lang="en-AU" sz="2000" b="1" dirty="0"/>
              <a:t>Participatory Planning, Research and Evaluation Panel</a:t>
            </a:r>
          </a:p>
          <a:p>
            <a:pPr lvl="2">
              <a:defRPr/>
            </a:pPr>
            <a:r>
              <a:rPr lang="en-AU" sz="2000" b="1" dirty="0" smtClean="0"/>
              <a:t>Provision </a:t>
            </a:r>
            <a:r>
              <a:rPr lang="en-AU" sz="2000" b="1" dirty="0"/>
              <a:t>of Social Policy Research, evaluation and investment in data and professional development service.</a:t>
            </a:r>
          </a:p>
        </p:txBody>
      </p:sp>
      <p:sp>
        <p:nvSpPr>
          <p:cNvPr id="13316" name="Slide Number Placeholder 3"/>
          <p:cNvSpPr>
            <a:spLocks noGrp="1"/>
          </p:cNvSpPr>
          <p:nvPr>
            <p:ph type="sldNum" sz="quarter" idx="12"/>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a:solidFill>
                  <a:schemeClr val="tx1"/>
                </a:solidFill>
                <a:latin typeface="Arial" charset="0"/>
                <a:ea typeface="ＭＳ Ｐゴシック" pitchFamily="34" charset="-128"/>
              </a:defRPr>
            </a:lvl1pPr>
            <a:lvl2pPr marL="742950" indent="-285750">
              <a:defRPr sz="2400">
                <a:solidFill>
                  <a:schemeClr val="tx1"/>
                </a:solidFill>
                <a:latin typeface="Arial" charset="0"/>
                <a:ea typeface="ＭＳ Ｐゴシック" pitchFamily="34" charset="-128"/>
              </a:defRPr>
            </a:lvl2pPr>
            <a:lvl3pPr marL="1143000" indent="-228600">
              <a:defRPr sz="2400">
                <a:solidFill>
                  <a:schemeClr val="tx1"/>
                </a:solidFill>
                <a:latin typeface="Arial" charset="0"/>
                <a:ea typeface="ＭＳ Ｐゴシック" pitchFamily="34" charset="-128"/>
              </a:defRPr>
            </a:lvl3pPr>
            <a:lvl4pPr marL="1600200" indent="-228600">
              <a:defRPr sz="2400">
                <a:solidFill>
                  <a:schemeClr val="tx1"/>
                </a:solidFill>
                <a:latin typeface="Arial" charset="0"/>
                <a:ea typeface="ＭＳ Ｐゴシック" pitchFamily="34" charset="-128"/>
              </a:defRPr>
            </a:lvl4pPr>
            <a:lvl5pPr marL="2057400" indent="-228600">
              <a:defRPr sz="2400">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charset="0"/>
                <a:ea typeface="ＭＳ Ｐゴシック" pitchFamily="34" charset="-128"/>
              </a:defRPr>
            </a:lvl9pPr>
          </a:lstStyle>
          <a:p>
            <a:fld id="{FE67F419-CB06-4B46-94F0-E90742DE967B}" type="slidenum">
              <a:rPr lang="en-US" sz="1400" smtClean="0"/>
              <a:pPr/>
              <a:t>10</a:t>
            </a:fld>
            <a:endParaRPr lang="en-US" sz="1400" dirty="0" smtClean="0"/>
          </a:p>
        </p:txBody>
      </p:sp>
    </p:spTree>
    <p:extLst>
      <p:ext uri="{BB962C8B-B14F-4D97-AF65-F5344CB8AC3E}">
        <p14:creationId xmlns:p14="http://schemas.microsoft.com/office/powerpoint/2010/main" xmlns="" val="375991611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a:xfrm>
            <a:off x="457200" y="29311"/>
            <a:ext cx="8229600" cy="807030"/>
          </a:xfrm>
        </p:spPr>
        <p:txBody>
          <a:bodyPr>
            <a:normAutofit fontScale="90000"/>
          </a:bodyPr>
          <a:lstStyle/>
          <a:p>
            <a:r>
              <a:rPr lang="en-US" sz="2900" b="1" dirty="0">
                <a:latin typeface="Arial Rounded MT Bold" pitchFamily="34" charset="0"/>
              </a:rPr>
              <a:t>Research Performance: </a:t>
            </a:r>
            <a:r>
              <a:rPr lang="en-US" sz="2900" b="1" dirty="0" smtClean="0">
                <a:latin typeface="Arial Rounded MT Bold" pitchFamily="34" charset="0"/>
              </a:rPr>
              <a:t>External Income</a:t>
            </a:r>
            <a:endParaRPr lang="en-AU" sz="2900" b="1" dirty="0">
              <a:latin typeface="Arial Rounded MT Bold" pitchFamily="34" charset="0"/>
            </a:endParaRPr>
          </a:p>
        </p:txBody>
      </p:sp>
      <p:sp>
        <p:nvSpPr>
          <p:cNvPr id="11267" name="Content Placeholder 2"/>
          <p:cNvSpPr>
            <a:spLocks noGrp="1"/>
          </p:cNvSpPr>
          <p:nvPr>
            <p:ph idx="1"/>
          </p:nvPr>
        </p:nvSpPr>
        <p:spPr>
          <a:xfrm>
            <a:off x="827088" y="1000125"/>
            <a:ext cx="7921625" cy="4643438"/>
          </a:xfrm>
        </p:spPr>
        <p:txBody>
          <a:bodyPr>
            <a:noAutofit/>
          </a:bodyPr>
          <a:lstStyle/>
          <a:p>
            <a:pPr>
              <a:buFontTx/>
              <a:buBlip>
                <a:blip r:embed="rId2"/>
              </a:buBlip>
              <a:defRPr/>
            </a:pPr>
            <a:r>
              <a:rPr lang="en-US" sz="2800" b="1" dirty="0" smtClean="0">
                <a:solidFill>
                  <a:srgbClr val="0000CC"/>
                </a:solidFill>
              </a:rPr>
              <a:t>Category 4:</a:t>
            </a:r>
            <a:r>
              <a:rPr lang="en-US" sz="2800" b="1" dirty="0" smtClean="0"/>
              <a:t> CRCs </a:t>
            </a:r>
            <a:r>
              <a:rPr lang="en-US" sz="2400" b="1" dirty="0" smtClean="0"/>
              <a:t>(including nodes)</a:t>
            </a:r>
          </a:p>
          <a:p>
            <a:pPr lvl="1">
              <a:buFontTx/>
              <a:buBlip>
                <a:blip r:embed="rId2"/>
              </a:buBlip>
              <a:defRPr/>
            </a:pPr>
            <a:r>
              <a:rPr lang="en-US" sz="2400" b="1" dirty="0" smtClean="0"/>
              <a:t>Especially for gaining PhD scholarships</a:t>
            </a:r>
            <a:endParaRPr lang="en-AU" sz="2400" b="1" dirty="0" smtClean="0"/>
          </a:p>
        </p:txBody>
      </p:sp>
      <p:sp>
        <p:nvSpPr>
          <p:cNvPr id="14340" name="Slide Number Placeholder 3"/>
          <p:cNvSpPr>
            <a:spLocks noGrp="1"/>
          </p:cNvSpPr>
          <p:nvPr>
            <p:ph type="sldNum" sz="quarter" idx="12"/>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a:solidFill>
                  <a:schemeClr val="tx1"/>
                </a:solidFill>
                <a:latin typeface="Arial" charset="0"/>
                <a:ea typeface="ＭＳ Ｐゴシック" pitchFamily="34" charset="-128"/>
              </a:defRPr>
            </a:lvl1pPr>
            <a:lvl2pPr marL="742950" indent="-285750">
              <a:defRPr sz="2400">
                <a:solidFill>
                  <a:schemeClr val="tx1"/>
                </a:solidFill>
                <a:latin typeface="Arial" charset="0"/>
                <a:ea typeface="ＭＳ Ｐゴシック" pitchFamily="34" charset="-128"/>
              </a:defRPr>
            </a:lvl2pPr>
            <a:lvl3pPr marL="1143000" indent="-228600">
              <a:defRPr sz="2400">
                <a:solidFill>
                  <a:schemeClr val="tx1"/>
                </a:solidFill>
                <a:latin typeface="Arial" charset="0"/>
                <a:ea typeface="ＭＳ Ｐゴシック" pitchFamily="34" charset="-128"/>
              </a:defRPr>
            </a:lvl3pPr>
            <a:lvl4pPr marL="1600200" indent="-228600">
              <a:defRPr sz="2400">
                <a:solidFill>
                  <a:schemeClr val="tx1"/>
                </a:solidFill>
                <a:latin typeface="Arial" charset="0"/>
                <a:ea typeface="ＭＳ Ｐゴシック" pitchFamily="34" charset="-128"/>
              </a:defRPr>
            </a:lvl4pPr>
            <a:lvl5pPr marL="2057400" indent="-228600">
              <a:defRPr sz="2400">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charset="0"/>
                <a:ea typeface="ＭＳ Ｐゴシック" pitchFamily="34" charset="-128"/>
              </a:defRPr>
            </a:lvl9pPr>
          </a:lstStyle>
          <a:p>
            <a:fld id="{9FBBFC05-AB04-4BA4-B76E-2431FCB66FE0}" type="slidenum">
              <a:rPr lang="en-US" sz="1400" smtClean="0"/>
              <a:pPr/>
              <a:t>11</a:t>
            </a:fld>
            <a:endParaRPr lang="en-US" sz="1400" dirty="0" smtClean="0"/>
          </a:p>
        </p:txBody>
      </p:sp>
    </p:spTree>
    <p:extLst>
      <p:ext uri="{BB962C8B-B14F-4D97-AF65-F5344CB8AC3E}">
        <p14:creationId xmlns:p14="http://schemas.microsoft.com/office/powerpoint/2010/main" xmlns="" val="188008523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3"/>
          <p:cNvSpPr>
            <a:spLocks noGrp="1" noChangeArrowheads="1"/>
          </p:cNvSpPr>
          <p:nvPr>
            <p:ph type="body" idx="4294967295"/>
          </p:nvPr>
        </p:nvSpPr>
        <p:spPr>
          <a:xfrm>
            <a:off x="395288" y="620713"/>
            <a:ext cx="8748712" cy="5244828"/>
          </a:xfrm>
        </p:spPr>
        <p:txBody>
          <a:bodyPr>
            <a:normAutofit lnSpcReduction="10000"/>
          </a:bodyPr>
          <a:lstStyle/>
          <a:p>
            <a:pPr>
              <a:lnSpc>
                <a:spcPct val="110000"/>
              </a:lnSpc>
              <a:buFontTx/>
              <a:buBlip>
                <a:blip r:embed="rId2"/>
              </a:buBlip>
            </a:pPr>
            <a:r>
              <a:rPr lang="en-US" sz="2400" b="1" dirty="0" smtClean="0">
                <a:solidFill>
                  <a:srgbClr val="0000CC"/>
                </a:solidFill>
              </a:rPr>
              <a:t>Hiring is most successful way of quickly improving research performance: expensive</a:t>
            </a:r>
            <a:endParaRPr lang="en-AU" sz="2400" b="1" dirty="0" smtClean="0">
              <a:solidFill>
                <a:srgbClr val="0000CC"/>
              </a:solidFill>
            </a:endParaRPr>
          </a:p>
          <a:p>
            <a:pPr lvl="2">
              <a:buFontTx/>
              <a:buBlip>
                <a:blip r:embed="rId2"/>
              </a:buBlip>
            </a:pPr>
            <a:r>
              <a:rPr lang="en-AU" sz="2200" b="1" dirty="0"/>
              <a:t>Research leaders </a:t>
            </a:r>
          </a:p>
          <a:p>
            <a:pPr lvl="2">
              <a:lnSpc>
                <a:spcPct val="110000"/>
              </a:lnSpc>
              <a:buFontTx/>
              <a:buBlip>
                <a:blip r:embed="rId2"/>
              </a:buBlip>
            </a:pPr>
            <a:r>
              <a:rPr lang="en-AU" sz="2200" b="1" dirty="0" smtClean="0"/>
              <a:t>Mid </a:t>
            </a:r>
            <a:r>
              <a:rPr lang="en-AU" sz="2200" b="1" dirty="0"/>
              <a:t>level staff with research records or lower level with potential</a:t>
            </a:r>
          </a:p>
          <a:p>
            <a:pPr>
              <a:buFontTx/>
              <a:buBlip>
                <a:blip r:embed="rId2"/>
              </a:buBlip>
            </a:pPr>
            <a:r>
              <a:rPr lang="en-AU" sz="2400" b="1" dirty="0" smtClean="0">
                <a:solidFill>
                  <a:srgbClr val="0000CC"/>
                </a:solidFill>
              </a:rPr>
              <a:t>Strategic hiring </a:t>
            </a:r>
          </a:p>
          <a:p>
            <a:pPr lvl="1">
              <a:buFontTx/>
              <a:buBlip>
                <a:blip r:embed="rId2"/>
              </a:buBlip>
            </a:pPr>
            <a:r>
              <a:rPr lang="en-AU" sz="2400" b="1" dirty="0"/>
              <a:t>What selection criteria </a:t>
            </a:r>
            <a:r>
              <a:rPr lang="en-AU" sz="2000" b="1" dirty="0"/>
              <a:t>— </a:t>
            </a:r>
            <a:r>
              <a:rPr lang="en-AU" sz="2000" b="1" dirty="0" smtClean="0"/>
              <a:t>ARC success, top/A* publications</a:t>
            </a:r>
            <a:endParaRPr lang="en-AU" sz="2000" b="1" dirty="0" smtClean="0">
              <a:solidFill>
                <a:srgbClr val="0000CC"/>
              </a:solidFill>
            </a:endParaRPr>
          </a:p>
          <a:p>
            <a:pPr lvl="1">
              <a:buFontTx/>
              <a:buBlip>
                <a:blip r:embed="rId2"/>
              </a:buBlip>
            </a:pPr>
            <a:r>
              <a:rPr lang="en-AU" sz="2400" b="1" dirty="0" smtClean="0"/>
              <a:t>Who does it </a:t>
            </a:r>
            <a:r>
              <a:rPr lang="en-AU" sz="2100" b="1" dirty="0" smtClean="0"/>
              <a:t>— PVC/Exec Dean, Head – needs $s, part of uni strategy</a:t>
            </a:r>
          </a:p>
          <a:p>
            <a:pPr lvl="1">
              <a:buFontTx/>
              <a:buBlip>
                <a:blip r:embed="rId2"/>
              </a:buBlip>
            </a:pPr>
            <a:r>
              <a:rPr lang="en-AU" sz="2400" b="1" dirty="0" smtClean="0"/>
              <a:t>Sources</a:t>
            </a:r>
            <a:r>
              <a:rPr lang="en-AU" sz="2100" b="1" dirty="0" smtClean="0"/>
              <a:t> — domestic and international scholars</a:t>
            </a:r>
          </a:p>
          <a:p>
            <a:pPr lvl="1">
              <a:buFontTx/>
              <a:buBlip>
                <a:blip r:embed="rId2"/>
              </a:buBlip>
            </a:pPr>
            <a:r>
              <a:rPr lang="en-AU" sz="2400" b="1" dirty="0" smtClean="0">
                <a:solidFill>
                  <a:srgbClr val="0000CC"/>
                </a:solidFill>
              </a:rPr>
              <a:t>How </a:t>
            </a:r>
          </a:p>
          <a:p>
            <a:pPr lvl="2">
              <a:buFontTx/>
              <a:buBlip>
                <a:blip r:embed="rId2"/>
              </a:buBlip>
            </a:pPr>
            <a:r>
              <a:rPr lang="en-AU" sz="2100" b="1" dirty="0" smtClean="0"/>
              <a:t>Identify and actively pursue possible top recruits</a:t>
            </a:r>
          </a:p>
          <a:p>
            <a:pPr lvl="2">
              <a:buFontTx/>
              <a:buBlip>
                <a:blip r:embed="rId2"/>
              </a:buBlip>
            </a:pPr>
            <a:r>
              <a:rPr lang="en-AU" sz="2100" b="1" dirty="0" smtClean="0"/>
              <a:t>Hire to develop a research area or support an area of strength</a:t>
            </a:r>
          </a:p>
          <a:p>
            <a:pPr lvl="1">
              <a:lnSpc>
                <a:spcPct val="110000"/>
              </a:lnSpc>
              <a:buBlip>
                <a:blip r:embed="rId2"/>
              </a:buBlip>
            </a:pPr>
            <a:r>
              <a:rPr lang="en-US" sz="2400" b="1" dirty="0" smtClean="0">
                <a:solidFill>
                  <a:srgbClr val="0000CC"/>
                </a:solidFill>
              </a:rPr>
              <a:t>Also may need initial $ support </a:t>
            </a:r>
            <a:r>
              <a:rPr lang="en-US" sz="2400" b="1" dirty="0">
                <a:solidFill>
                  <a:srgbClr val="0000CC"/>
                </a:solidFill>
              </a:rPr>
              <a:t>eg </a:t>
            </a:r>
            <a:r>
              <a:rPr lang="en-US" sz="2400" b="1" dirty="0" smtClean="0">
                <a:solidFill>
                  <a:srgbClr val="0000CC"/>
                </a:solidFill>
              </a:rPr>
              <a:t>hire other </a:t>
            </a:r>
            <a:r>
              <a:rPr lang="en-US" sz="2400" b="1" dirty="0">
                <a:solidFill>
                  <a:srgbClr val="0000CC"/>
                </a:solidFill>
              </a:rPr>
              <a:t>staff, </a:t>
            </a:r>
            <a:r>
              <a:rPr lang="en-US" sz="2400" b="1" dirty="0" smtClean="0">
                <a:solidFill>
                  <a:srgbClr val="0000CC"/>
                </a:solidFill>
              </a:rPr>
              <a:t>PhD student scholarships, infrastructure</a:t>
            </a:r>
            <a:endParaRPr lang="en-AU" sz="2400" b="1" dirty="0">
              <a:solidFill>
                <a:srgbClr val="0000CC"/>
              </a:solidFill>
            </a:endParaRPr>
          </a:p>
          <a:p>
            <a:pPr>
              <a:lnSpc>
                <a:spcPct val="90000"/>
              </a:lnSpc>
              <a:buFontTx/>
              <a:buNone/>
            </a:pPr>
            <a:endParaRPr lang="en-AU" sz="2300" b="1" dirty="0" smtClean="0"/>
          </a:p>
        </p:txBody>
      </p:sp>
      <p:sp>
        <p:nvSpPr>
          <p:cNvPr id="15363" name="Rectangle 4"/>
          <p:cNvSpPr>
            <a:spLocks noChangeArrowheads="1"/>
          </p:cNvSpPr>
          <p:nvPr/>
        </p:nvSpPr>
        <p:spPr bwMode="auto">
          <a:xfrm>
            <a:off x="611188" y="0"/>
            <a:ext cx="7921625" cy="64611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p>
            <a:pPr algn="ctr"/>
            <a:r>
              <a:rPr lang="en-AU" sz="3600" b="1" dirty="0">
                <a:cs typeface="Arial" charset="0"/>
              </a:rPr>
              <a:t>Capacity: Recruitment</a:t>
            </a:r>
          </a:p>
        </p:txBody>
      </p:sp>
      <p:sp>
        <p:nvSpPr>
          <p:cNvPr id="15364" name="Slide Number Placeholder 11"/>
          <p:cNvSpPr txBox="1">
            <a:spLocks/>
          </p:cNvSpPr>
          <p:nvPr/>
        </p:nvSpPr>
        <p:spPr bwMode="auto">
          <a:xfrm>
            <a:off x="8286750" y="6215063"/>
            <a:ext cx="614363" cy="4762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a:solidFill>
                  <a:schemeClr val="tx1"/>
                </a:solidFill>
                <a:latin typeface="Arial" charset="0"/>
                <a:ea typeface="ＭＳ Ｐゴシック" pitchFamily="34" charset="-128"/>
              </a:defRPr>
            </a:lvl1pPr>
            <a:lvl2pPr marL="742950" indent="-285750">
              <a:defRPr sz="2400">
                <a:solidFill>
                  <a:schemeClr val="tx1"/>
                </a:solidFill>
                <a:latin typeface="Arial" charset="0"/>
                <a:ea typeface="ＭＳ Ｐゴシック" pitchFamily="34" charset="-128"/>
              </a:defRPr>
            </a:lvl2pPr>
            <a:lvl3pPr marL="1143000" indent="-228600">
              <a:defRPr sz="2400">
                <a:solidFill>
                  <a:schemeClr val="tx1"/>
                </a:solidFill>
                <a:latin typeface="Arial" charset="0"/>
                <a:ea typeface="ＭＳ Ｐゴシック" pitchFamily="34" charset="-128"/>
              </a:defRPr>
            </a:lvl3pPr>
            <a:lvl4pPr marL="1600200" indent="-228600">
              <a:defRPr sz="2400">
                <a:solidFill>
                  <a:schemeClr val="tx1"/>
                </a:solidFill>
                <a:latin typeface="Arial" charset="0"/>
                <a:ea typeface="ＭＳ Ｐゴシック" pitchFamily="34" charset="-128"/>
              </a:defRPr>
            </a:lvl4pPr>
            <a:lvl5pPr marL="2057400" indent="-228600">
              <a:defRPr sz="2400">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charset="0"/>
                <a:ea typeface="ＭＳ Ｐゴシック" pitchFamily="34" charset="-128"/>
              </a:defRPr>
            </a:lvl9pPr>
          </a:lstStyle>
          <a:p>
            <a:fld id="{11408178-0BB7-4498-B435-0EEA31E47842}" type="slidenum">
              <a:rPr lang="en-AU"/>
              <a:pPr/>
              <a:t>12</a:t>
            </a:fld>
            <a:endParaRPr lang="en-AU" dirty="0"/>
          </a:p>
        </p:txBody>
      </p:sp>
    </p:spTree>
    <p:extLst>
      <p:ext uri="{BB962C8B-B14F-4D97-AF65-F5344CB8AC3E}">
        <p14:creationId xmlns:p14="http://schemas.microsoft.com/office/powerpoint/2010/main" xmlns="" val="132955437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3"/>
          <p:cNvSpPr>
            <a:spLocks noGrp="1" noChangeArrowheads="1"/>
          </p:cNvSpPr>
          <p:nvPr>
            <p:ph type="body" idx="4294967295"/>
          </p:nvPr>
        </p:nvSpPr>
        <p:spPr>
          <a:xfrm>
            <a:off x="395288" y="620713"/>
            <a:ext cx="8353425" cy="4968875"/>
          </a:xfrm>
        </p:spPr>
        <p:txBody>
          <a:bodyPr/>
          <a:lstStyle/>
          <a:p>
            <a:pPr>
              <a:lnSpc>
                <a:spcPct val="120000"/>
              </a:lnSpc>
              <a:buFontTx/>
              <a:buBlip>
                <a:blip r:embed="rId2"/>
              </a:buBlip>
            </a:pPr>
            <a:r>
              <a:rPr lang="en-AU" sz="2300" b="1" dirty="0" smtClean="0"/>
              <a:t>To work with academics and publish together: increases publication rate</a:t>
            </a:r>
          </a:p>
          <a:p>
            <a:pPr>
              <a:lnSpc>
                <a:spcPct val="120000"/>
              </a:lnSpc>
              <a:buFontTx/>
              <a:buBlip>
                <a:blip r:embed="rId2"/>
              </a:buBlip>
            </a:pPr>
            <a:r>
              <a:rPr lang="en-AU" sz="2300" b="1" dirty="0" smtClean="0"/>
              <a:t>Sources eg own honours students, international applicants </a:t>
            </a:r>
          </a:p>
          <a:p>
            <a:pPr>
              <a:buFontTx/>
              <a:buBlip>
                <a:blip r:embed="rId2"/>
              </a:buBlip>
            </a:pPr>
            <a:r>
              <a:rPr lang="en-AU" sz="2300" b="1" dirty="0" smtClean="0"/>
              <a:t>Provide support to </a:t>
            </a:r>
            <a:r>
              <a:rPr lang="en-AU" sz="2300" b="1" i="1" dirty="0" smtClean="0"/>
              <a:t>complete</a:t>
            </a:r>
            <a:r>
              <a:rPr lang="en-AU" sz="2300" b="1" dirty="0" smtClean="0"/>
              <a:t> in good time and to </a:t>
            </a:r>
            <a:r>
              <a:rPr lang="en-AU" sz="2300" b="1" i="1" dirty="0" smtClean="0"/>
              <a:t>publish</a:t>
            </a:r>
            <a:endParaRPr lang="en-AU" sz="2300" b="1" dirty="0" smtClean="0"/>
          </a:p>
          <a:p>
            <a:pPr lvl="1">
              <a:lnSpc>
                <a:spcPct val="110000"/>
              </a:lnSpc>
              <a:buFontTx/>
              <a:buBlip>
                <a:blip r:embed="rId2"/>
              </a:buBlip>
            </a:pPr>
            <a:r>
              <a:rPr lang="en-US" sz="2000" b="1" dirty="0" smtClean="0">
                <a:solidFill>
                  <a:srgbClr val="0000CC"/>
                </a:solidFill>
              </a:rPr>
              <a:t>Sufficient no. of supervisors to take good applicants</a:t>
            </a:r>
            <a:endParaRPr lang="en-AU" sz="2000" b="1" dirty="0" smtClean="0">
              <a:solidFill>
                <a:srgbClr val="0000CC"/>
              </a:solidFill>
            </a:endParaRPr>
          </a:p>
          <a:p>
            <a:pPr lvl="1">
              <a:lnSpc>
                <a:spcPct val="110000"/>
              </a:lnSpc>
              <a:buFontTx/>
              <a:buBlip>
                <a:blip r:embed="rId2"/>
              </a:buBlip>
            </a:pPr>
            <a:r>
              <a:rPr lang="en-AU" sz="2000" b="1" dirty="0" smtClean="0">
                <a:solidFill>
                  <a:srgbClr val="0000CC"/>
                </a:solidFill>
              </a:rPr>
              <a:t>Good supervision eg operational </a:t>
            </a:r>
            <a:r>
              <a:rPr lang="en-AU" sz="2000" b="1" dirty="0" err="1" smtClean="0">
                <a:solidFill>
                  <a:srgbClr val="0000CC"/>
                </a:solidFill>
              </a:rPr>
              <a:t>fb</a:t>
            </a:r>
            <a:r>
              <a:rPr lang="en-AU" sz="2000" b="1" dirty="0" smtClean="0">
                <a:solidFill>
                  <a:srgbClr val="0000CC"/>
                </a:solidFill>
              </a:rPr>
              <a:t>, regular meetings, other</a:t>
            </a:r>
          </a:p>
          <a:p>
            <a:pPr lvl="1">
              <a:lnSpc>
                <a:spcPct val="110000"/>
              </a:lnSpc>
              <a:buFontTx/>
              <a:buBlip>
                <a:blip r:embed="rId2"/>
              </a:buBlip>
            </a:pPr>
            <a:r>
              <a:rPr lang="en-AU" sz="2000" b="1" dirty="0" smtClean="0">
                <a:solidFill>
                  <a:srgbClr val="0000CC"/>
                </a:solidFill>
              </a:rPr>
              <a:t>Scholarships and loadings</a:t>
            </a:r>
          </a:p>
          <a:p>
            <a:pPr lvl="1">
              <a:lnSpc>
                <a:spcPct val="110000"/>
              </a:lnSpc>
              <a:buFontTx/>
              <a:buBlip>
                <a:blip r:embed="rId2"/>
              </a:buBlip>
            </a:pPr>
            <a:r>
              <a:rPr lang="en-AU" sz="2000" b="1" dirty="0" smtClean="0">
                <a:solidFill>
                  <a:srgbClr val="0000CC"/>
                </a:solidFill>
              </a:rPr>
              <a:t>Conference paper support linked to PhD</a:t>
            </a:r>
          </a:p>
          <a:p>
            <a:pPr lvl="1">
              <a:lnSpc>
                <a:spcPct val="110000"/>
              </a:lnSpc>
              <a:buFontTx/>
              <a:buBlip>
                <a:blip r:embed="rId2"/>
              </a:buBlip>
            </a:pPr>
            <a:r>
              <a:rPr lang="en-AU" sz="2000" b="1" dirty="0" smtClean="0">
                <a:solidFill>
                  <a:srgbClr val="0000CC"/>
                </a:solidFill>
              </a:rPr>
              <a:t>Infrastructure where needed</a:t>
            </a:r>
          </a:p>
          <a:p>
            <a:pPr lvl="1">
              <a:lnSpc>
                <a:spcPct val="110000"/>
              </a:lnSpc>
              <a:buFontTx/>
              <a:buBlip>
                <a:blip r:embed="rId2"/>
              </a:buBlip>
            </a:pPr>
            <a:r>
              <a:rPr lang="en-AU" sz="2000" b="1" dirty="0" smtClean="0">
                <a:solidFill>
                  <a:srgbClr val="0000CC"/>
                </a:solidFill>
              </a:rPr>
              <a:t>Support for data collection </a:t>
            </a:r>
          </a:p>
          <a:p>
            <a:pPr lvl="1">
              <a:lnSpc>
                <a:spcPct val="110000"/>
              </a:lnSpc>
              <a:buFontTx/>
              <a:buBlip>
                <a:blip r:embed="rId2"/>
              </a:buBlip>
            </a:pPr>
            <a:r>
              <a:rPr lang="en-AU" sz="2000" b="1" dirty="0" smtClean="0">
                <a:solidFill>
                  <a:srgbClr val="0000CC"/>
                </a:solidFill>
              </a:rPr>
              <a:t>Support for assistance with, and training in, data analysis techniques</a:t>
            </a:r>
            <a:endParaRPr lang="en-US" sz="2000" b="1" dirty="0">
              <a:solidFill>
                <a:srgbClr val="0000CC"/>
              </a:solidFill>
            </a:endParaRPr>
          </a:p>
          <a:p>
            <a:pPr marL="457200" lvl="1" indent="0">
              <a:lnSpc>
                <a:spcPct val="110000"/>
              </a:lnSpc>
              <a:buNone/>
            </a:pPr>
            <a:endParaRPr lang="en-AU" sz="2000" b="1" dirty="0" smtClean="0">
              <a:solidFill>
                <a:srgbClr val="0000CC"/>
              </a:solidFill>
            </a:endParaRPr>
          </a:p>
          <a:p>
            <a:pPr>
              <a:lnSpc>
                <a:spcPct val="90000"/>
              </a:lnSpc>
              <a:buFontTx/>
              <a:buNone/>
            </a:pPr>
            <a:r>
              <a:rPr lang="en-AU" sz="2300" b="1" dirty="0" smtClean="0"/>
              <a:t> </a:t>
            </a:r>
          </a:p>
          <a:p>
            <a:pPr>
              <a:lnSpc>
                <a:spcPct val="90000"/>
              </a:lnSpc>
              <a:buFontTx/>
              <a:buNone/>
            </a:pPr>
            <a:endParaRPr lang="en-AU" sz="2400" b="1" dirty="0" smtClean="0"/>
          </a:p>
        </p:txBody>
      </p:sp>
      <p:sp>
        <p:nvSpPr>
          <p:cNvPr id="16387" name="Rectangle 4"/>
          <p:cNvSpPr>
            <a:spLocks noChangeArrowheads="1"/>
          </p:cNvSpPr>
          <p:nvPr/>
        </p:nvSpPr>
        <p:spPr bwMode="auto">
          <a:xfrm>
            <a:off x="611188" y="0"/>
            <a:ext cx="7921625" cy="64611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p>
            <a:pPr algn="ctr"/>
            <a:r>
              <a:rPr lang="en-AU" sz="3600" b="1" dirty="0">
                <a:cs typeface="Arial" charset="0"/>
              </a:rPr>
              <a:t>Capacity: PhD Students</a:t>
            </a:r>
          </a:p>
        </p:txBody>
      </p:sp>
      <p:sp>
        <p:nvSpPr>
          <p:cNvPr id="16388" name="Slide Number Placeholder 11"/>
          <p:cNvSpPr txBox="1">
            <a:spLocks/>
          </p:cNvSpPr>
          <p:nvPr/>
        </p:nvSpPr>
        <p:spPr bwMode="auto">
          <a:xfrm>
            <a:off x="8286750" y="6215063"/>
            <a:ext cx="614363" cy="4762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a:solidFill>
                  <a:schemeClr val="tx1"/>
                </a:solidFill>
                <a:latin typeface="Arial" charset="0"/>
                <a:ea typeface="ＭＳ Ｐゴシック" pitchFamily="34" charset="-128"/>
              </a:defRPr>
            </a:lvl1pPr>
            <a:lvl2pPr marL="742950" indent="-285750">
              <a:defRPr sz="2400">
                <a:solidFill>
                  <a:schemeClr val="tx1"/>
                </a:solidFill>
                <a:latin typeface="Arial" charset="0"/>
                <a:ea typeface="ＭＳ Ｐゴシック" pitchFamily="34" charset="-128"/>
              </a:defRPr>
            </a:lvl2pPr>
            <a:lvl3pPr marL="1143000" indent="-228600">
              <a:defRPr sz="2400">
                <a:solidFill>
                  <a:schemeClr val="tx1"/>
                </a:solidFill>
                <a:latin typeface="Arial" charset="0"/>
                <a:ea typeface="ＭＳ Ｐゴシック" pitchFamily="34" charset="-128"/>
              </a:defRPr>
            </a:lvl3pPr>
            <a:lvl4pPr marL="1600200" indent="-228600">
              <a:defRPr sz="2400">
                <a:solidFill>
                  <a:schemeClr val="tx1"/>
                </a:solidFill>
                <a:latin typeface="Arial" charset="0"/>
                <a:ea typeface="ＭＳ Ｐゴシック" pitchFamily="34" charset="-128"/>
              </a:defRPr>
            </a:lvl4pPr>
            <a:lvl5pPr marL="2057400" indent="-228600">
              <a:defRPr sz="2400">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charset="0"/>
                <a:ea typeface="ＭＳ Ｐゴシック" pitchFamily="34" charset="-128"/>
              </a:defRPr>
            </a:lvl9pPr>
          </a:lstStyle>
          <a:p>
            <a:fld id="{24906C97-CDD5-4E5F-ACE4-3C1497B16772}" type="slidenum">
              <a:rPr lang="en-AU"/>
              <a:pPr/>
              <a:t>13</a:t>
            </a:fld>
            <a:endParaRPr lang="en-AU" dirty="0"/>
          </a:p>
        </p:txBody>
      </p:sp>
    </p:spTree>
    <p:extLst>
      <p:ext uri="{BB962C8B-B14F-4D97-AF65-F5344CB8AC3E}">
        <p14:creationId xmlns:p14="http://schemas.microsoft.com/office/powerpoint/2010/main" xmlns="" val="338530903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3"/>
          <p:cNvSpPr>
            <a:spLocks noGrp="1" noChangeArrowheads="1"/>
          </p:cNvSpPr>
          <p:nvPr>
            <p:ph type="body" idx="4294967295"/>
          </p:nvPr>
        </p:nvSpPr>
        <p:spPr>
          <a:xfrm>
            <a:off x="250826" y="754527"/>
            <a:ext cx="8447126" cy="5111750"/>
          </a:xfrm>
        </p:spPr>
        <p:txBody>
          <a:bodyPr/>
          <a:lstStyle/>
          <a:p>
            <a:pPr>
              <a:lnSpc>
                <a:spcPct val="90000"/>
              </a:lnSpc>
              <a:buFontTx/>
              <a:buBlip>
                <a:blip r:embed="rId2"/>
              </a:buBlip>
            </a:pPr>
            <a:r>
              <a:rPr lang="en-AU" sz="2300" b="1" dirty="0" smtClean="0">
                <a:solidFill>
                  <a:srgbClr val="0000CC"/>
                </a:solidFill>
              </a:rPr>
              <a:t>Fulltime research fellow for faculty or large school to work with staff and students to gain research outputs: expensive </a:t>
            </a:r>
          </a:p>
          <a:p>
            <a:pPr marL="0" indent="0">
              <a:lnSpc>
                <a:spcPct val="90000"/>
              </a:lnSpc>
              <a:buNone/>
            </a:pPr>
            <a:r>
              <a:rPr lang="en-AU" sz="2300" b="1" dirty="0" smtClean="0">
                <a:solidFill>
                  <a:srgbClr val="0000CC"/>
                </a:solidFill>
              </a:rPr>
              <a:t>Eg for:</a:t>
            </a:r>
          </a:p>
          <a:p>
            <a:pPr lvl="1">
              <a:lnSpc>
                <a:spcPct val="90000"/>
              </a:lnSpc>
              <a:buFontTx/>
              <a:buBlip>
                <a:blip r:embed="rId2"/>
              </a:buBlip>
            </a:pPr>
            <a:r>
              <a:rPr lang="en-AU" sz="2000" b="1" dirty="0" smtClean="0"/>
              <a:t>Submission of journal articles </a:t>
            </a:r>
          </a:p>
          <a:p>
            <a:pPr lvl="1">
              <a:lnSpc>
                <a:spcPct val="90000"/>
              </a:lnSpc>
              <a:buFontTx/>
              <a:buBlip>
                <a:blip r:embed="rId2"/>
              </a:buBlip>
            </a:pPr>
            <a:r>
              <a:rPr lang="en-AU" sz="2000" b="1" dirty="0" smtClean="0"/>
              <a:t>Analysis for student theses – PhD, Honours</a:t>
            </a:r>
          </a:p>
          <a:p>
            <a:pPr lvl="1">
              <a:lnSpc>
                <a:spcPct val="90000"/>
              </a:lnSpc>
              <a:buFontTx/>
              <a:buBlip>
                <a:blip r:embed="rId2"/>
              </a:buBlip>
            </a:pPr>
            <a:r>
              <a:rPr lang="en-AU" sz="2000" b="1" dirty="0" smtClean="0"/>
              <a:t>Support grant applications esp. Category 1</a:t>
            </a:r>
          </a:p>
          <a:p>
            <a:pPr>
              <a:lnSpc>
                <a:spcPct val="120000"/>
              </a:lnSpc>
              <a:buFontTx/>
              <a:buBlip>
                <a:blip r:embed="rId2"/>
              </a:buBlip>
            </a:pPr>
            <a:r>
              <a:rPr lang="en-AU" sz="2400" b="1" dirty="0" smtClean="0">
                <a:solidFill>
                  <a:srgbClr val="0000CC"/>
                </a:solidFill>
              </a:rPr>
              <a:t>Tasks:</a:t>
            </a:r>
          </a:p>
          <a:p>
            <a:pPr lvl="1">
              <a:lnSpc>
                <a:spcPct val="90000"/>
              </a:lnSpc>
              <a:buBlip>
                <a:blip r:embed="rId2"/>
              </a:buBlip>
            </a:pPr>
            <a:r>
              <a:rPr lang="en-AU" sz="2000" b="1" dirty="0" smtClean="0"/>
              <a:t>Guides/helps with </a:t>
            </a:r>
            <a:r>
              <a:rPr lang="en-AU" sz="2000" b="1" dirty="0"/>
              <a:t>design of data </a:t>
            </a:r>
            <a:r>
              <a:rPr lang="en-AU" sz="2000" b="1" dirty="0" smtClean="0"/>
              <a:t>collection and data analysis</a:t>
            </a:r>
          </a:p>
          <a:p>
            <a:pPr lvl="1">
              <a:lnSpc>
                <a:spcPct val="90000"/>
              </a:lnSpc>
              <a:buBlip>
                <a:blip r:embed="rId2"/>
              </a:buBlip>
            </a:pPr>
            <a:r>
              <a:rPr lang="en-AU" sz="2000" b="1" dirty="0" smtClean="0"/>
              <a:t>Develops capacity in practical data analysis, underlying statistics</a:t>
            </a:r>
          </a:p>
          <a:p>
            <a:pPr lvl="1">
              <a:lnSpc>
                <a:spcPct val="90000"/>
              </a:lnSpc>
              <a:buBlip>
                <a:blip r:embed="rId2"/>
              </a:buBlip>
            </a:pPr>
            <a:r>
              <a:rPr lang="en-US" sz="2000" b="1" dirty="0" smtClean="0"/>
              <a:t>Lectures research methods with staff</a:t>
            </a:r>
            <a:endParaRPr lang="en-AU" sz="2000" b="1" dirty="0" smtClean="0"/>
          </a:p>
          <a:p>
            <a:pPr>
              <a:lnSpc>
                <a:spcPct val="120000"/>
              </a:lnSpc>
              <a:buFontTx/>
              <a:buBlip>
                <a:blip r:embed="rId2"/>
              </a:buBlip>
            </a:pPr>
            <a:r>
              <a:rPr lang="en-AU" sz="2400" b="1" dirty="0" smtClean="0">
                <a:solidFill>
                  <a:srgbClr val="0000CC"/>
                </a:solidFill>
              </a:rPr>
              <a:t>To retain a good research fellow eg</a:t>
            </a:r>
          </a:p>
          <a:p>
            <a:pPr lvl="1">
              <a:lnSpc>
                <a:spcPct val="90000"/>
              </a:lnSpc>
              <a:buFontTx/>
              <a:buBlip>
                <a:blip r:embed="rId2"/>
              </a:buBlip>
            </a:pPr>
            <a:r>
              <a:rPr lang="en-AU" sz="2000" b="1" dirty="0" smtClean="0"/>
              <a:t>Is an author on journal articles they do analyses for &amp; helps write</a:t>
            </a:r>
          </a:p>
          <a:p>
            <a:pPr lvl="1">
              <a:lnSpc>
                <a:spcPct val="90000"/>
              </a:lnSpc>
              <a:buFontTx/>
              <a:buBlip>
                <a:blip r:embed="rId2"/>
              </a:buBlip>
            </a:pPr>
            <a:r>
              <a:rPr lang="en-AU" sz="2000" b="1" dirty="0" smtClean="0"/>
              <a:t>Give teaching opportunities, other development</a:t>
            </a:r>
          </a:p>
          <a:p>
            <a:pPr lvl="1">
              <a:lnSpc>
                <a:spcPct val="90000"/>
              </a:lnSpc>
              <a:buFontTx/>
              <a:buBlip>
                <a:blip r:embed="rId2"/>
              </a:buBlip>
            </a:pPr>
            <a:r>
              <a:rPr lang="en-AU" sz="2000" b="1" dirty="0" smtClean="0"/>
              <a:t>Provide opportunity for a permanent position and promotion </a:t>
            </a:r>
          </a:p>
        </p:txBody>
      </p:sp>
      <p:sp>
        <p:nvSpPr>
          <p:cNvPr id="17411" name="Rectangle 4"/>
          <p:cNvSpPr>
            <a:spLocks noChangeArrowheads="1"/>
          </p:cNvSpPr>
          <p:nvPr/>
        </p:nvSpPr>
        <p:spPr bwMode="auto">
          <a:xfrm>
            <a:off x="611188" y="0"/>
            <a:ext cx="7921625" cy="64611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p>
            <a:pPr algn="ctr"/>
            <a:r>
              <a:rPr lang="en-AU" sz="3600" b="1" dirty="0">
                <a:cs typeface="Arial" charset="0"/>
              </a:rPr>
              <a:t>Capacity: Data Analysis Support</a:t>
            </a:r>
          </a:p>
        </p:txBody>
      </p:sp>
      <p:sp>
        <p:nvSpPr>
          <p:cNvPr id="17412" name="Slide Number Placeholder 11"/>
          <p:cNvSpPr txBox="1">
            <a:spLocks/>
          </p:cNvSpPr>
          <p:nvPr/>
        </p:nvSpPr>
        <p:spPr bwMode="auto">
          <a:xfrm>
            <a:off x="8286750" y="6215063"/>
            <a:ext cx="614363" cy="4762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a:solidFill>
                  <a:schemeClr val="tx1"/>
                </a:solidFill>
                <a:latin typeface="Arial" charset="0"/>
                <a:ea typeface="ＭＳ Ｐゴシック" pitchFamily="34" charset="-128"/>
              </a:defRPr>
            </a:lvl1pPr>
            <a:lvl2pPr marL="742950" indent="-285750">
              <a:defRPr sz="2400">
                <a:solidFill>
                  <a:schemeClr val="tx1"/>
                </a:solidFill>
                <a:latin typeface="Arial" charset="0"/>
                <a:ea typeface="ＭＳ Ｐゴシック" pitchFamily="34" charset="-128"/>
              </a:defRPr>
            </a:lvl2pPr>
            <a:lvl3pPr marL="1143000" indent="-228600">
              <a:defRPr sz="2400">
                <a:solidFill>
                  <a:schemeClr val="tx1"/>
                </a:solidFill>
                <a:latin typeface="Arial" charset="0"/>
                <a:ea typeface="ＭＳ Ｐゴシック" pitchFamily="34" charset="-128"/>
              </a:defRPr>
            </a:lvl3pPr>
            <a:lvl4pPr marL="1600200" indent="-228600">
              <a:defRPr sz="2400">
                <a:solidFill>
                  <a:schemeClr val="tx1"/>
                </a:solidFill>
                <a:latin typeface="Arial" charset="0"/>
                <a:ea typeface="ＭＳ Ｐゴシック" pitchFamily="34" charset="-128"/>
              </a:defRPr>
            </a:lvl4pPr>
            <a:lvl5pPr marL="2057400" indent="-228600">
              <a:defRPr sz="2400">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charset="0"/>
                <a:ea typeface="ＭＳ Ｐゴシック" pitchFamily="34" charset="-128"/>
              </a:defRPr>
            </a:lvl9pPr>
          </a:lstStyle>
          <a:p>
            <a:fld id="{D0901CB7-B944-4BAA-B949-4E18D1B8C99A}" type="slidenum">
              <a:rPr lang="en-AU"/>
              <a:pPr/>
              <a:t>14</a:t>
            </a:fld>
            <a:endParaRPr lang="en-AU" dirty="0"/>
          </a:p>
        </p:txBody>
      </p:sp>
    </p:spTree>
    <p:extLst>
      <p:ext uri="{BB962C8B-B14F-4D97-AF65-F5344CB8AC3E}">
        <p14:creationId xmlns:p14="http://schemas.microsoft.com/office/powerpoint/2010/main" xmlns="" val="39538100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Slide Number Placeholder 4"/>
          <p:cNvSpPr>
            <a:spLocks noGrp="1"/>
          </p:cNvSpPr>
          <p:nvPr>
            <p:ph type="sldNum" sz="quarter" idx="12"/>
          </p:nvPr>
        </p:nvSpPr>
        <p:spPr>
          <a:xfrm>
            <a:off x="3071813" y="5786438"/>
            <a:ext cx="2895600" cy="457200"/>
          </a:xfr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a:solidFill>
                  <a:schemeClr val="tx1"/>
                </a:solidFill>
                <a:latin typeface="Arial" charset="0"/>
                <a:ea typeface="ＭＳ Ｐゴシック" pitchFamily="34" charset="-128"/>
              </a:defRPr>
            </a:lvl1pPr>
            <a:lvl2pPr marL="742950" indent="-285750">
              <a:defRPr sz="2400">
                <a:solidFill>
                  <a:schemeClr val="tx1"/>
                </a:solidFill>
                <a:latin typeface="Arial" charset="0"/>
                <a:ea typeface="ＭＳ Ｐゴシック" pitchFamily="34" charset="-128"/>
              </a:defRPr>
            </a:lvl2pPr>
            <a:lvl3pPr marL="1143000" indent="-228600">
              <a:defRPr sz="2400">
                <a:solidFill>
                  <a:schemeClr val="tx1"/>
                </a:solidFill>
                <a:latin typeface="Arial" charset="0"/>
                <a:ea typeface="ＭＳ Ｐゴシック" pitchFamily="34" charset="-128"/>
              </a:defRPr>
            </a:lvl3pPr>
            <a:lvl4pPr marL="1600200" indent="-228600">
              <a:defRPr sz="2400">
                <a:solidFill>
                  <a:schemeClr val="tx1"/>
                </a:solidFill>
                <a:latin typeface="Arial" charset="0"/>
                <a:ea typeface="ＭＳ Ｐゴシック" pitchFamily="34" charset="-128"/>
              </a:defRPr>
            </a:lvl4pPr>
            <a:lvl5pPr marL="2057400" indent="-228600">
              <a:defRPr sz="2400">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charset="0"/>
                <a:ea typeface="ＭＳ Ｐゴシック" pitchFamily="34" charset="-128"/>
              </a:defRPr>
            </a:lvl9pPr>
          </a:lstStyle>
          <a:p>
            <a:pPr algn="ctr"/>
            <a:fld id="{4E58BAD4-4DB0-4196-9080-B989F989F8C4}" type="slidenum">
              <a:rPr lang="en-AU" sz="1400" smtClean="0"/>
              <a:pPr algn="ctr"/>
              <a:t>15</a:t>
            </a:fld>
            <a:endParaRPr lang="en-AU" sz="1400" dirty="0" smtClean="0"/>
          </a:p>
        </p:txBody>
      </p:sp>
      <p:sp>
        <p:nvSpPr>
          <p:cNvPr id="8195" name="Rectangle 2"/>
          <p:cNvSpPr>
            <a:spLocks noGrp="1" noChangeArrowheads="1"/>
          </p:cNvSpPr>
          <p:nvPr>
            <p:ph type="body" idx="1"/>
          </p:nvPr>
        </p:nvSpPr>
        <p:spPr>
          <a:xfrm>
            <a:off x="539750" y="857250"/>
            <a:ext cx="8175625" cy="4714875"/>
          </a:xfrm>
        </p:spPr>
        <p:txBody>
          <a:bodyPr>
            <a:normAutofit lnSpcReduction="10000"/>
          </a:bodyPr>
          <a:lstStyle/>
          <a:p>
            <a:pPr marL="438150" indent="-381000" eaLnBrk="1" hangingPunct="1">
              <a:buFontTx/>
              <a:buBlip>
                <a:blip r:embed="rId2"/>
              </a:buBlip>
              <a:defRPr/>
            </a:pPr>
            <a:r>
              <a:rPr lang="en-AU" sz="2600" b="1" dirty="0" smtClean="0"/>
              <a:t>Support areas of research strength: eg</a:t>
            </a:r>
          </a:p>
          <a:p>
            <a:pPr marL="838200" lvl="1" indent="-381000">
              <a:buBlip>
                <a:blip r:embed="rId2"/>
              </a:buBlip>
              <a:defRPr/>
            </a:pPr>
            <a:r>
              <a:rPr lang="en-AU" sz="2600" b="1" dirty="0" smtClean="0">
                <a:solidFill>
                  <a:srgbClr val="0000CC"/>
                </a:solidFill>
              </a:rPr>
              <a:t>Schools </a:t>
            </a:r>
            <a:r>
              <a:rPr lang="en-AU" sz="2600" b="1" dirty="0">
                <a:solidFill>
                  <a:srgbClr val="0000CC"/>
                </a:solidFill>
              </a:rPr>
              <a:t>or Departments/Disciplines, or</a:t>
            </a:r>
          </a:p>
          <a:p>
            <a:pPr marL="838200" lvl="1" indent="-381000">
              <a:buBlip>
                <a:blip r:embed="rId2"/>
              </a:buBlip>
              <a:defRPr/>
            </a:pPr>
            <a:r>
              <a:rPr lang="en-AU" sz="2600" b="1" dirty="0" smtClean="0">
                <a:solidFill>
                  <a:srgbClr val="0000CC"/>
                </a:solidFill>
              </a:rPr>
              <a:t>Groups/discipline clusters</a:t>
            </a:r>
          </a:p>
          <a:p>
            <a:pPr marL="838200" lvl="1" indent="-381000">
              <a:buBlip>
                <a:blip r:embed="rId2"/>
              </a:buBlip>
              <a:defRPr/>
            </a:pPr>
            <a:r>
              <a:rPr lang="en-AU" sz="2600" b="1" dirty="0" smtClean="0">
                <a:solidFill>
                  <a:srgbClr val="0000CC"/>
                </a:solidFill>
              </a:rPr>
              <a:t>Centres/institutes</a:t>
            </a:r>
            <a:endParaRPr lang="en-AU" sz="2600" b="1" dirty="0">
              <a:solidFill>
                <a:srgbClr val="0000CC"/>
              </a:solidFill>
            </a:endParaRPr>
          </a:p>
          <a:p>
            <a:pPr marL="1238250" lvl="2" indent="-381000" eaLnBrk="1" hangingPunct="1">
              <a:buFontTx/>
              <a:buBlip>
                <a:blip r:embed="rId2"/>
              </a:buBlip>
              <a:defRPr/>
            </a:pPr>
            <a:r>
              <a:rPr lang="en-AU" sz="2200" b="1" dirty="0" smtClean="0">
                <a:solidFill>
                  <a:srgbClr val="0000CC"/>
                </a:solidFill>
              </a:rPr>
              <a:t>Staffing, training, mentoring, other support, infrastructure</a:t>
            </a:r>
          </a:p>
          <a:p>
            <a:pPr marL="438150" indent="-381000" eaLnBrk="1" hangingPunct="1">
              <a:lnSpc>
                <a:spcPts val="880"/>
              </a:lnSpc>
              <a:buFontTx/>
              <a:buBlip>
                <a:blip r:embed="rId2"/>
              </a:buBlip>
              <a:defRPr/>
            </a:pPr>
            <a:endParaRPr lang="en-AU" b="1" dirty="0" smtClean="0"/>
          </a:p>
          <a:p>
            <a:pPr marL="438150" indent="-381000" eaLnBrk="1" hangingPunct="1">
              <a:buFontTx/>
              <a:buBlip>
                <a:blip r:embed="rId2"/>
              </a:buBlip>
              <a:defRPr/>
            </a:pPr>
            <a:r>
              <a:rPr lang="en-AU" sz="2600" b="1" dirty="0"/>
              <a:t>Decide which areas to </a:t>
            </a:r>
            <a:r>
              <a:rPr lang="en-AU" sz="2600" b="1" dirty="0" smtClean="0"/>
              <a:t>develop </a:t>
            </a:r>
            <a:r>
              <a:rPr lang="en-AU" sz="2600" b="1" dirty="0"/>
              <a:t>– 3 or 4</a:t>
            </a:r>
          </a:p>
          <a:p>
            <a:pPr marL="838200" lvl="1" indent="-381000" eaLnBrk="1" hangingPunct="1">
              <a:buFontTx/>
              <a:buBlip>
                <a:blip r:embed="rId2"/>
              </a:buBlip>
              <a:defRPr/>
            </a:pPr>
            <a:r>
              <a:rPr lang="en-AU" sz="2600" b="1" dirty="0" smtClean="0">
                <a:solidFill>
                  <a:srgbClr val="0000CC"/>
                </a:solidFill>
              </a:rPr>
              <a:t>Provide support to grow research groups</a:t>
            </a:r>
          </a:p>
          <a:p>
            <a:pPr marL="838200" lvl="1" indent="-381000" eaLnBrk="1" hangingPunct="1">
              <a:buFontTx/>
              <a:buBlip>
                <a:blip r:embed="rId2"/>
              </a:buBlip>
              <a:defRPr/>
            </a:pPr>
            <a:r>
              <a:rPr lang="en-AU" sz="2600" b="1" dirty="0" smtClean="0">
                <a:solidFill>
                  <a:srgbClr val="0000CC"/>
                </a:solidFill>
              </a:rPr>
              <a:t>Take advantage of opportunities to hire leaders who can develop research groups and will attract staff, postdocs, and PhD students</a:t>
            </a:r>
            <a:endParaRPr lang="en-US" sz="2600" b="1" dirty="0" smtClean="0">
              <a:solidFill>
                <a:srgbClr val="0000CC"/>
              </a:solidFill>
            </a:endParaRPr>
          </a:p>
          <a:p>
            <a:pPr marL="457200" indent="-457200" eaLnBrk="1" hangingPunct="1">
              <a:lnSpc>
                <a:spcPct val="10000"/>
              </a:lnSpc>
              <a:buFontTx/>
              <a:buNone/>
              <a:defRPr/>
            </a:pPr>
            <a:endParaRPr lang="en-AU" sz="2800" b="1" dirty="0" smtClean="0">
              <a:solidFill>
                <a:srgbClr val="0000CC"/>
              </a:solidFill>
            </a:endParaRPr>
          </a:p>
          <a:p>
            <a:pPr marL="457200" indent="-457200" eaLnBrk="1" hangingPunct="1">
              <a:lnSpc>
                <a:spcPct val="10000"/>
              </a:lnSpc>
              <a:buFontTx/>
              <a:buNone/>
              <a:defRPr/>
            </a:pPr>
            <a:endParaRPr lang="en-US" sz="2600" b="1" dirty="0" smtClean="0"/>
          </a:p>
        </p:txBody>
      </p:sp>
      <p:sp>
        <p:nvSpPr>
          <p:cNvPr id="18436" name="Rectangle 3"/>
          <p:cNvSpPr>
            <a:spLocks noGrp="1" noChangeArrowheads="1"/>
          </p:cNvSpPr>
          <p:nvPr>
            <p:ph type="title"/>
          </p:nvPr>
        </p:nvSpPr>
        <p:spPr>
          <a:xfrm>
            <a:off x="0" y="0"/>
            <a:ext cx="9144000" cy="863600"/>
          </a:xfrm>
          <a:noFill/>
        </p:spPr>
        <p:txBody>
          <a:bodyPr/>
          <a:lstStyle/>
          <a:p>
            <a:pPr eaLnBrk="1" hangingPunct="1"/>
            <a:r>
              <a:rPr lang="en-US" sz="3600" b="1" dirty="0" smtClean="0"/>
              <a:t>Supporting Areas of Research Strength </a:t>
            </a:r>
          </a:p>
        </p:txBody>
      </p:sp>
    </p:spTree>
    <p:extLst>
      <p:ext uri="{BB962C8B-B14F-4D97-AF65-F5344CB8AC3E}">
        <p14:creationId xmlns:p14="http://schemas.microsoft.com/office/powerpoint/2010/main" xmlns="" val="253257228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p:cNvSpPr>
            <a:spLocks noGrp="1"/>
          </p:cNvSpPr>
          <p:nvPr>
            <p:ph type="title"/>
          </p:nvPr>
        </p:nvSpPr>
        <p:spPr>
          <a:xfrm>
            <a:off x="214313" y="0"/>
            <a:ext cx="8929687" cy="642938"/>
          </a:xfrm>
        </p:spPr>
        <p:txBody>
          <a:bodyPr/>
          <a:lstStyle/>
          <a:p>
            <a:pPr>
              <a:lnSpc>
                <a:spcPts val="3225"/>
              </a:lnSpc>
            </a:pPr>
            <a:r>
              <a:rPr lang="en-US" sz="2800" b="1" dirty="0" smtClean="0">
                <a:solidFill>
                  <a:srgbClr val="0000CC"/>
                </a:solidFill>
              </a:rPr>
              <a:t> </a:t>
            </a:r>
            <a:r>
              <a:rPr lang="en-US" sz="3600" b="1" dirty="0"/>
              <a:t>Associated Systems to Improve Research </a:t>
            </a:r>
            <a:endParaRPr lang="en-AU" sz="3600" b="1" dirty="0"/>
          </a:p>
        </p:txBody>
      </p:sp>
      <p:sp>
        <p:nvSpPr>
          <p:cNvPr id="64515" name="Content Placeholder 2"/>
          <p:cNvSpPr>
            <a:spLocks noGrp="1"/>
          </p:cNvSpPr>
          <p:nvPr>
            <p:ph idx="1"/>
          </p:nvPr>
        </p:nvSpPr>
        <p:spPr>
          <a:xfrm>
            <a:off x="680224" y="642938"/>
            <a:ext cx="7820839" cy="5256057"/>
          </a:xfrm>
        </p:spPr>
        <p:txBody>
          <a:bodyPr>
            <a:normAutofit fontScale="92500" lnSpcReduction="10000"/>
          </a:bodyPr>
          <a:lstStyle/>
          <a:p>
            <a:pPr marL="342900" lvl="1" indent="-342900">
              <a:buFontTx/>
              <a:buNone/>
              <a:defRPr/>
            </a:pPr>
            <a:r>
              <a:rPr lang="en-US" b="1" dirty="0" smtClean="0">
                <a:solidFill>
                  <a:srgbClr val="0000CC"/>
                </a:solidFill>
                <a:cs typeface="+mn-cs"/>
              </a:rPr>
              <a:t>Workload Models</a:t>
            </a:r>
          </a:p>
          <a:p>
            <a:pPr marL="342900" lvl="1" indent="-342900">
              <a:buBlip>
                <a:blip r:embed="rId2"/>
              </a:buBlip>
              <a:defRPr/>
            </a:pPr>
            <a:r>
              <a:rPr lang="en-US" sz="2600" b="1" dirty="0" smtClean="0"/>
              <a:t>Proportion of activities for balanced role eg 30-50:30-50:20</a:t>
            </a:r>
          </a:p>
          <a:p>
            <a:pPr marL="342900" lvl="1" indent="-342900">
              <a:buBlip>
                <a:blip r:embed="rId2"/>
              </a:buBlip>
              <a:defRPr/>
            </a:pPr>
            <a:r>
              <a:rPr lang="en-US" sz="2600" b="1" dirty="0" smtClean="0"/>
              <a:t>Include </a:t>
            </a:r>
            <a:r>
              <a:rPr lang="en-US" sz="2600" b="1" dirty="0"/>
              <a:t>time for targeted research achievements eg carrying out </a:t>
            </a:r>
            <a:r>
              <a:rPr lang="en-US" sz="2600" b="1" dirty="0" smtClean="0"/>
              <a:t>Cat. 1/ARC grants, PhD supervision within time (???past or current research outputs)</a:t>
            </a:r>
            <a:endParaRPr lang="en-US" sz="2600" b="1" dirty="0"/>
          </a:p>
          <a:p>
            <a:pPr marL="342900" lvl="1" indent="-342900">
              <a:buBlip>
                <a:blip r:embed="rId2"/>
              </a:buBlip>
              <a:defRPr/>
            </a:pPr>
            <a:r>
              <a:rPr lang="en-US" sz="2600" b="1" dirty="0"/>
              <a:t>Increased </a:t>
            </a:r>
            <a:r>
              <a:rPr lang="en-US" sz="2600" b="1" dirty="0" smtClean="0"/>
              <a:t>teaching or other loads </a:t>
            </a:r>
            <a:r>
              <a:rPr lang="en-US" sz="2600" b="1" dirty="0"/>
              <a:t>for non-researchers</a:t>
            </a:r>
          </a:p>
          <a:p>
            <a:pPr marL="742950" lvl="2" indent="-342900">
              <a:buFontTx/>
              <a:buBlip>
                <a:blip r:embed="rId2"/>
              </a:buBlip>
              <a:defRPr/>
            </a:pPr>
            <a:r>
              <a:rPr lang="en-US" b="1" dirty="0" smtClean="0"/>
              <a:t>Teaching-focused roles if university policy allows</a:t>
            </a:r>
          </a:p>
          <a:p>
            <a:pPr marL="342900" lvl="1" indent="-342900">
              <a:buBlip>
                <a:blip r:embed="rId2"/>
              </a:buBlip>
              <a:defRPr/>
            </a:pPr>
            <a:r>
              <a:rPr lang="en-AU" sz="2600" b="1" dirty="0"/>
              <a:t>Align new teaching </a:t>
            </a:r>
            <a:r>
              <a:rPr lang="en-AU" sz="2600" b="1" dirty="0" smtClean="0"/>
              <a:t>developments </a:t>
            </a:r>
            <a:r>
              <a:rPr lang="en-AU" sz="2600" b="1" dirty="0"/>
              <a:t>with research </a:t>
            </a:r>
            <a:r>
              <a:rPr lang="en-AU" sz="2600" b="1" dirty="0" smtClean="0"/>
              <a:t>strengths</a:t>
            </a:r>
          </a:p>
          <a:p>
            <a:pPr marL="342900" lvl="1" indent="-342900">
              <a:buBlip>
                <a:blip r:embed="rId2"/>
              </a:buBlip>
              <a:defRPr/>
            </a:pPr>
            <a:r>
              <a:rPr lang="en-US" sz="2600" b="1" dirty="0" smtClean="0">
                <a:solidFill>
                  <a:srgbClr val="0000CC"/>
                </a:solidFill>
              </a:rPr>
              <a:t>Consultative</a:t>
            </a:r>
            <a:endParaRPr lang="en-US" b="1" dirty="0" smtClean="0">
              <a:solidFill>
                <a:srgbClr val="0000CC"/>
              </a:solidFill>
            </a:endParaRPr>
          </a:p>
          <a:p>
            <a:pPr marL="342900" lvl="1" indent="-342900">
              <a:buFontTx/>
              <a:buNone/>
              <a:defRPr/>
            </a:pPr>
            <a:endParaRPr lang="en-US" b="1" dirty="0" smtClean="0"/>
          </a:p>
          <a:p>
            <a:pPr marL="342900" lvl="1" indent="-342900">
              <a:buFontTx/>
              <a:buBlip>
                <a:blip r:embed="rId2"/>
              </a:buBlip>
              <a:defRPr/>
            </a:pPr>
            <a:endParaRPr lang="en-US" b="1" dirty="0" smtClean="0"/>
          </a:p>
          <a:p>
            <a:pPr marL="342900" lvl="1" indent="-342900">
              <a:buFontTx/>
              <a:buBlip>
                <a:blip r:embed="rId2"/>
              </a:buBlip>
              <a:defRPr/>
            </a:pPr>
            <a:endParaRPr lang="en-US" b="1" dirty="0" smtClean="0">
              <a:cs typeface="+mn-cs"/>
            </a:endParaRPr>
          </a:p>
        </p:txBody>
      </p:sp>
      <p:sp>
        <p:nvSpPr>
          <p:cNvPr id="19460" name="Slide Number Placeholder 11"/>
          <p:cNvSpPr txBox="1">
            <a:spLocks/>
          </p:cNvSpPr>
          <p:nvPr/>
        </p:nvSpPr>
        <p:spPr bwMode="auto">
          <a:xfrm>
            <a:off x="8501063" y="6357938"/>
            <a:ext cx="642937" cy="36353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a:solidFill>
                  <a:schemeClr val="tx1"/>
                </a:solidFill>
                <a:latin typeface="Arial" charset="0"/>
                <a:ea typeface="ＭＳ Ｐゴシック" pitchFamily="34" charset="-128"/>
              </a:defRPr>
            </a:lvl1pPr>
            <a:lvl2pPr marL="742950" indent="-285750">
              <a:defRPr sz="2400">
                <a:solidFill>
                  <a:schemeClr val="tx1"/>
                </a:solidFill>
                <a:latin typeface="Arial" charset="0"/>
                <a:ea typeface="ＭＳ Ｐゴシック" pitchFamily="34" charset="-128"/>
              </a:defRPr>
            </a:lvl2pPr>
            <a:lvl3pPr marL="1143000" indent="-228600">
              <a:defRPr sz="2400">
                <a:solidFill>
                  <a:schemeClr val="tx1"/>
                </a:solidFill>
                <a:latin typeface="Arial" charset="0"/>
                <a:ea typeface="ＭＳ Ｐゴシック" pitchFamily="34" charset="-128"/>
              </a:defRPr>
            </a:lvl3pPr>
            <a:lvl4pPr marL="1600200" indent="-228600">
              <a:defRPr sz="2400">
                <a:solidFill>
                  <a:schemeClr val="tx1"/>
                </a:solidFill>
                <a:latin typeface="Arial" charset="0"/>
                <a:ea typeface="ＭＳ Ｐゴシック" pitchFamily="34" charset="-128"/>
              </a:defRPr>
            </a:lvl4pPr>
            <a:lvl5pPr marL="2057400" indent="-228600">
              <a:defRPr sz="2400">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charset="0"/>
                <a:ea typeface="ＭＳ Ｐゴシック" pitchFamily="34" charset="-128"/>
              </a:defRPr>
            </a:lvl9pPr>
          </a:lstStyle>
          <a:p>
            <a:fld id="{1DA6469C-EC4B-40B1-85DD-715BBDBC46E6}" type="slidenum">
              <a:rPr lang="en-AU"/>
              <a:pPr/>
              <a:t>16</a:t>
            </a:fld>
            <a:endParaRPr lang="en-AU" dirty="0"/>
          </a:p>
        </p:txBody>
      </p:sp>
    </p:spTree>
    <p:extLst>
      <p:ext uri="{BB962C8B-B14F-4D97-AF65-F5344CB8AC3E}">
        <p14:creationId xmlns:p14="http://schemas.microsoft.com/office/powerpoint/2010/main" xmlns="" val="379702985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p:cNvSpPr>
            <a:spLocks noGrp="1"/>
          </p:cNvSpPr>
          <p:nvPr>
            <p:ph type="title"/>
          </p:nvPr>
        </p:nvSpPr>
        <p:spPr>
          <a:xfrm>
            <a:off x="214313" y="0"/>
            <a:ext cx="8929687" cy="642938"/>
          </a:xfrm>
        </p:spPr>
        <p:txBody>
          <a:bodyPr/>
          <a:lstStyle/>
          <a:p>
            <a:pPr>
              <a:lnSpc>
                <a:spcPts val="3225"/>
              </a:lnSpc>
            </a:pPr>
            <a:r>
              <a:rPr lang="en-US" sz="2800" b="1" dirty="0" smtClean="0">
                <a:solidFill>
                  <a:srgbClr val="0000CC"/>
                </a:solidFill>
              </a:rPr>
              <a:t> </a:t>
            </a:r>
            <a:r>
              <a:rPr lang="en-US" sz="3600" b="1" dirty="0"/>
              <a:t>Associated Systems to Improve Research </a:t>
            </a:r>
            <a:endParaRPr lang="en-AU" sz="3600" b="1" dirty="0"/>
          </a:p>
        </p:txBody>
      </p:sp>
      <p:sp>
        <p:nvSpPr>
          <p:cNvPr id="64515" name="Content Placeholder 2"/>
          <p:cNvSpPr>
            <a:spLocks noGrp="1"/>
          </p:cNvSpPr>
          <p:nvPr>
            <p:ph idx="1"/>
          </p:nvPr>
        </p:nvSpPr>
        <p:spPr>
          <a:xfrm>
            <a:off x="680224" y="642938"/>
            <a:ext cx="8017727" cy="5256057"/>
          </a:xfrm>
        </p:spPr>
        <p:txBody>
          <a:bodyPr>
            <a:normAutofit fontScale="92500" lnSpcReduction="10000"/>
          </a:bodyPr>
          <a:lstStyle/>
          <a:p>
            <a:pPr marL="342900" lvl="1" indent="-342900">
              <a:buNone/>
              <a:defRPr/>
            </a:pPr>
            <a:r>
              <a:rPr lang="en-US" b="1" dirty="0" smtClean="0">
                <a:solidFill>
                  <a:srgbClr val="0000CC"/>
                </a:solidFill>
              </a:rPr>
              <a:t>Performance </a:t>
            </a:r>
            <a:r>
              <a:rPr lang="en-US" b="1" dirty="0">
                <a:solidFill>
                  <a:srgbClr val="0000CC"/>
                </a:solidFill>
              </a:rPr>
              <a:t>Management </a:t>
            </a:r>
          </a:p>
          <a:p>
            <a:pPr marL="342900" lvl="1" indent="-342900">
              <a:buFontTx/>
              <a:buBlip>
                <a:blip r:embed="rId2"/>
              </a:buBlip>
              <a:defRPr/>
            </a:pPr>
            <a:r>
              <a:rPr lang="en-US" sz="2600" b="1" dirty="0" smtClean="0"/>
              <a:t>Determine non-research active staff </a:t>
            </a:r>
            <a:r>
              <a:rPr lang="en-US" sz="2200" b="1" dirty="0" smtClean="0"/>
              <a:t>(do more of other things)</a:t>
            </a:r>
          </a:p>
          <a:p>
            <a:pPr marL="342900" lvl="1" indent="-342900">
              <a:buFontTx/>
              <a:buBlip>
                <a:blip r:embed="rId2"/>
              </a:buBlip>
              <a:defRPr/>
            </a:pPr>
            <a:r>
              <a:rPr lang="en-US" sz="2600" b="1" dirty="0" smtClean="0"/>
              <a:t>Determine if should be teaching-focused staff</a:t>
            </a:r>
          </a:p>
          <a:p>
            <a:pPr marL="342900" lvl="1" indent="-342900">
              <a:buFontTx/>
              <a:buBlip>
                <a:blip r:embed="rId2"/>
              </a:buBlip>
              <a:defRPr/>
            </a:pPr>
            <a:r>
              <a:rPr lang="en-US" sz="2600" b="1" dirty="0" smtClean="0"/>
              <a:t>Assess if research professors continue in that role based on outputs</a:t>
            </a:r>
          </a:p>
          <a:p>
            <a:pPr marL="342900" lvl="1" indent="-342900">
              <a:buFontTx/>
              <a:buBlip>
                <a:blip r:embed="rId2"/>
              </a:buBlip>
              <a:defRPr/>
            </a:pPr>
            <a:r>
              <a:rPr lang="en-US" sz="2600" b="1" dirty="0" smtClean="0"/>
              <a:t>Determine individual research goals</a:t>
            </a:r>
          </a:p>
          <a:p>
            <a:pPr marL="342900" lvl="1" indent="-342900">
              <a:buFontTx/>
              <a:buBlip>
                <a:blip r:embed="rId2"/>
              </a:buBlip>
              <a:defRPr/>
            </a:pPr>
            <a:r>
              <a:rPr lang="en-US" sz="2600" b="1" dirty="0" smtClean="0"/>
              <a:t>Discuss staff retirement or transition out if needed, be careful</a:t>
            </a:r>
          </a:p>
          <a:p>
            <a:pPr marL="342900" lvl="1" indent="-342900">
              <a:buFontTx/>
              <a:buNone/>
              <a:defRPr/>
            </a:pPr>
            <a:endParaRPr lang="en-US" b="1" dirty="0" smtClean="0"/>
          </a:p>
          <a:p>
            <a:pPr marL="342900" lvl="1" indent="-342900">
              <a:buFontTx/>
              <a:buBlip>
                <a:blip r:embed="rId2"/>
              </a:buBlip>
              <a:defRPr/>
            </a:pPr>
            <a:endParaRPr lang="en-US" b="1" dirty="0" smtClean="0"/>
          </a:p>
          <a:p>
            <a:pPr marL="342900" lvl="1" indent="-342900">
              <a:buFontTx/>
              <a:buBlip>
                <a:blip r:embed="rId2"/>
              </a:buBlip>
              <a:defRPr/>
            </a:pPr>
            <a:endParaRPr lang="en-US" b="1" dirty="0" smtClean="0">
              <a:cs typeface="+mn-cs"/>
            </a:endParaRPr>
          </a:p>
        </p:txBody>
      </p:sp>
      <p:sp>
        <p:nvSpPr>
          <p:cNvPr id="19460" name="Slide Number Placeholder 11"/>
          <p:cNvSpPr txBox="1">
            <a:spLocks/>
          </p:cNvSpPr>
          <p:nvPr/>
        </p:nvSpPr>
        <p:spPr bwMode="auto">
          <a:xfrm>
            <a:off x="8501063" y="6357938"/>
            <a:ext cx="642937" cy="36353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a:solidFill>
                  <a:schemeClr val="tx1"/>
                </a:solidFill>
                <a:latin typeface="Arial" charset="0"/>
                <a:ea typeface="ＭＳ Ｐゴシック" pitchFamily="34" charset="-128"/>
              </a:defRPr>
            </a:lvl1pPr>
            <a:lvl2pPr marL="742950" indent="-285750">
              <a:defRPr sz="2400">
                <a:solidFill>
                  <a:schemeClr val="tx1"/>
                </a:solidFill>
                <a:latin typeface="Arial" charset="0"/>
                <a:ea typeface="ＭＳ Ｐゴシック" pitchFamily="34" charset="-128"/>
              </a:defRPr>
            </a:lvl2pPr>
            <a:lvl3pPr marL="1143000" indent="-228600">
              <a:defRPr sz="2400">
                <a:solidFill>
                  <a:schemeClr val="tx1"/>
                </a:solidFill>
                <a:latin typeface="Arial" charset="0"/>
                <a:ea typeface="ＭＳ Ｐゴシック" pitchFamily="34" charset="-128"/>
              </a:defRPr>
            </a:lvl3pPr>
            <a:lvl4pPr marL="1600200" indent="-228600">
              <a:defRPr sz="2400">
                <a:solidFill>
                  <a:schemeClr val="tx1"/>
                </a:solidFill>
                <a:latin typeface="Arial" charset="0"/>
                <a:ea typeface="ＭＳ Ｐゴシック" pitchFamily="34" charset="-128"/>
              </a:defRPr>
            </a:lvl4pPr>
            <a:lvl5pPr marL="2057400" indent="-228600">
              <a:defRPr sz="2400">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charset="0"/>
                <a:ea typeface="ＭＳ Ｐゴシック" pitchFamily="34" charset="-128"/>
              </a:defRPr>
            </a:lvl9pPr>
          </a:lstStyle>
          <a:p>
            <a:fld id="{1DA6469C-EC4B-40B1-85DD-715BBDBC46E6}" type="slidenum">
              <a:rPr lang="en-AU"/>
              <a:pPr/>
              <a:t>17</a:t>
            </a:fld>
            <a:endParaRPr lang="en-AU" dirty="0"/>
          </a:p>
        </p:txBody>
      </p:sp>
    </p:spTree>
    <p:extLst>
      <p:ext uri="{BB962C8B-B14F-4D97-AF65-F5344CB8AC3E}">
        <p14:creationId xmlns:p14="http://schemas.microsoft.com/office/powerpoint/2010/main" xmlns="" val="161619464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p:cNvSpPr>
            <a:spLocks noGrp="1"/>
          </p:cNvSpPr>
          <p:nvPr>
            <p:ph type="title"/>
          </p:nvPr>
        </p:nvSpPr>
        <p:spPr>
          <a:xfrm>
            <a:off x="122663" y="0"/>
            <a:ext cx="9021337" cy="642938"/>
          </a:xfrm>
        </p:spPr>
        <p:txBody>
          <a:bodyPr/>
          <a:lstStyle/>
          <a:p>
            <a:pPr>
              <a:lnSpc>
                <a:spcPts val="3225"/>
              </a:lnSpc>
            </a:pPr>
            <a:r>
              <a:rPr lang="en-US" sz="2800" b="1" dirty="0" smtClean="0">
                <a:solidFill>
                  <a:srgbClr val="0000CC"/>
                </a:solidFill>
              </a:rPr>
              <a:t> </a:t>
            </a:r>
            <a:r>
              <a:rPr lang="en-US" sz="3200" b="1" dirty="0"/>
              <a:t>Associated </a:t>
            </a:r>
            <a:r>
              <a:rPr lang="en-US" sz="3200" b="1" dirty="0" smtClean="0"/>
              <a:t>Systems </a:t>
            </a:r>
            <a:r>
              <a:rPr lang="en-US" sz="3200" b="1" dirty="0"/>
              <a:t>to Improve Research </a:t>
            </a:r>
            <a:endParaRPr lang="en-AU" sz="3200" b="1" dirty="0"/>
          </a:p>
        </p:txBody>
      </p:sp>
      <p:sp>
        <p:nvSpPr>
          <p:cNvPr id="64515" name="Content Placeholder 2"/>
          <p:cNvSpPr>
            <a:spLocks noGrp="1"/>
          </p:cNvSpPr>
          <p:nvPr>
            <p:ph idx="1"/>
          </p:nvPr>
        </p:nvSpPr>
        <p:spPr>
          <a:xfrm>
            <a:off x="357188" y="486820"/>
            <a:ext cx="8572500" cy="5624047"/>
          </a:xfrm>
        </p:spPr>
        <p:txBody>
          <a:bodyPr/>
          <a:lstStyle/>
          <a:p>
            <a:pPr marL="342900" lvl="1" indent="-342900">
              <a:lnSpc>
                <a:spcPct val="90000"/>
              </a:lnSpc>
              <a:buNone/>
              <a:defRPr/>
            </a:pPr>
            <a:r>
              <a:rPr lang="en-US" b="1" dirty="0">
                <a:solidFill>
                  <a:srgbClr val="0000CC"/>
                </a:solidFill>
              </a:rPr>
              <a:t>Research Management</a:t>
            </a:r>
          </a:p>
          <a:p>
            <a:pPr marL="342900" lvl="1" indent="-342900">
              <a:buFontTx/>
              <a:buBlip>
                <a:blip r:embed="rId2"/>
              </a:buBlip>
              <a:defRPr/>
            </a:pPr>
            <a:r>
              <a:rPr lang="en-US" sz="2600" b="1" dirty="0" smtClean="0">
                <a:solidFill>
                  <a:srgbClr val="0000CC"/>
                </a:solidFill>
              </a:rPr>
              <a:t>Support by Heads of Schools</a:t>
            </a:r>
            <a:endParaRPr lang="en-US" sz="2600" b="1" dirty="0" smtClean="0"/>
          </a:p>
          <a:p>
            <a:pPr marL="742950" lvl="2" indent="-342900">
              <a:buFontTx/>
              <a:buBlip>
                <a:blip r:embed="rId2"/>
              </a:buBlip>
              <a:defRPr/>
            </a:pPr>
            <a:r>
              <a:rPr lang="en-US" sz="2200" b="1" dirty="0" smtClean="0"/>
              <a:t>School policies</a:t>
            </a:r>
          </a:p>
          <a:p>
            <a:pPr marL="742950" lvl="2" indent="-342900">
              <a:buFontTx/>
              <a:buBlip>
                <a:blip r:embed="rId2"/>
              </a:buBlip>
              <a:defRPr/>
            </a:pPr>
            <a:r>
              <a:rPr lang="en-US" sz="2200" b="1" dirty="0" smtClean="0"/>
              <a:t>Workload models</a:t>
            </a:r>
          </a:p>
          <a:p>
            <a:pPr marL="742950" lvl="2" indent="-342900">
              <a:buFontTx/>
              <a:buBlip>
                <a:blip r:embed="rId2"/>
              </a:buBlip>
              <a:defRPr/>
            </a:pPr>
            <a:r>
              <a:rPr lang="en-US" sz="2200" b="1" dirty="0" smtClean="0"/>
              <a:t>Conference support for full papers that give submissions</a:t>
            </a:r>
          </a:p>
          <a:p>
            <a:pPr marL="742950" lvl="2" indent="-342900">
              <a:buBlip>
                <a:blip r:embed="rId2"/>
              </a:buBlip>
              <a:defRPr/>
            </a:pPr>
            <a:r>
              <a:rPr lang="en-US" sz="2200" b="1" dirty="0"/>
              <a:t>Publishing support eg databases, other </a:t>
            </a:r>
            <a:r>
              <a:rPr lang="en-US" sz="2200" b="1" dirty="0" smtClean="0"/>
              <a:t>infrastructure</a:t>
            </a:r>
          </a:p>
          <a:p>
            <a:pPr marL="742950" lvl="2" indent="-342900">
              <a:buBlip>
                <a:blip r:embed="rId2"/>
              </a:buBlip>
              <a:defRPr/>
            </a:pPr>
            <a:r>
              <a:rPr lang="en-US" sz="2200" b="1" dirty="0" smtClean="0"/>
              <a:t>Mentoring, research clusters, training</a:t>
            </a:r>
          </a:p>
          <a:p>
            <a:pPr marL="342900" lvl="1" indent="-342900">
              <a:buBlip>
                <a:blip r:embed="rId2"/>
              </a:buBlip>
              <a:defRPr/>
            </a:pPr>
            <a:r>
              <a:rPr lang="en-US" sz="2600" b="1" dirty="0">
                <a:solidFill>
                  <a:srgbClr val="0000CC"/>
                </a:solidFill>
              </a:rPr>
              <a:t>Research leadership in schools eg </a:t>
            </a:r>
          </a:p>
          <a:p>
            <a:pPr marL="742950" lvl="2" indent="-342900">
              <a:buBlip>
                <a:blip r:embed="rId2"/>
              </a:buBlip>
              <a:defRPr/>
            </a:pPr>
            <a:r>
              <a:rPr lang="en-US" sz="2200" b="1" dirty="0"/>
              <a:t>Director of research, HDR coordinator, Honours </a:t>
            </a:r>
            <a:r>
              <a:rPr lang="en-US" sz="2200" b="1" dirty="0" smtClean="0"/>
              <a:t>coordinator</a:t>
            </a:r>
          </a:p>
          <a:p>
            <a:pPr marL="742950" lvl="2" indent="-342900">
              <a:buBlip>
                <a:blip r:embed="rId2"/>
              </a:buBlip>
              <a:defRPr/>
            </a:pPr>
            <a:r>
              <a:rPr lang="en-US" sz="2200" b="1" dirty="0" smtClean="0"/>
              <a:t>Mentoring by </a:t>
            </a:r>
            <a:r>
              <a:rPr lang="en-US" sz="2200" b="1" dirty="0"/>
              <a:t>research mentors/profs/assoc profs</a:t>
            </a:r>
          </a:p>
          <a:p>
            <a:pPr marL="742950" lvl="2" indent="-342900">
              <a:buFontTx/>
              <a:buNone/>
              <a:defRPr/>
            </a:pPr>
            <a:endParaRPr lang="en-US" b="1" dirty="0" smtClean="0"/>
          </a:p>
          <a:p>
            <a:pPr marL="342900" lvl="1" indent="-342900">
              <a:buFontTx/>
              <a:buNone/>
              <a:defRPr/>
            </a:pPr>
            <a:endParaRPr lang="en-US" b="1" dirty="0" smtClean="0"/>
          </a:p>
          <a:p>
            <a:pPr marL="342900" lvl="1" indent="-342900">
              <a:buFontTx/>
              <a:buBlip>
                <a:blip r:embed="rId2"/>
              </a:buBlip>
              <a:defRPr/>
            </a:pPr>
            <a:endParaRPr lang="en-US" b="1" dirty="0" smtClean="0"/>
          </a:p>
          <a:p>
            <a:pPr marL="342900" lvl="1" indent="-342900">
              <a:buFontTx/>
              <a:buBlip>
                <a:blip r:embed="rId2"/>
              </a:buBlip>
              <a:defRPr/>
            </a:pPr>
            <a:endParaRPr lang="en-US" b="1" dirty="0" smtClean="0">
              <a:cs typeface="+mn-cs"/>
            </a:endParaRPr>
          </a:p>
        </p:txBody>
      </p:sp>
      <p:sp>
        <p:nvSpPr>
          <p:cNvPr id="20484" name="Slide Number Placeholder 11"/>
          <p:cNvSpPr txBox="1">
            <a:spLocks/>
          </p:cNvSpPr>
          <p:nvPr/>
        </p:nvSpPr>
        <p:spPr bwMode="auto">
          <a:xfrm>
            <a:off x="8501063" y="6357938"/>
            <a:ext cx="642937" cy="36353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a:solidFill>
                  <a:schemeClr val="tx1"/>
                </a:solidFill>
                <a:latin typeface="Arial" charset="0"/>
                <a:ea typeface="ＭＳ Ｐゴシック" pitchFamily="34" charset="-128"/>
              </a:defRPr>
            </a:lvl1pPr>
            <a:lvl2pPr marL="742950" indent="-285750">
              <a:defRPr sz="2400">
                <a:solidFill>
                  <a:schemeClr val="tx1"/>
                </a:solidFill>
                <a:latin typeface="Arial" charset="0"/>
                <a:ea typeface="ＭＳ Ｐゴシック" pitchFamily="34" charset="-128"/>
              </a:defRPr>
            </a:lvl2pPr>
            <a:lvl3pPr marL="1143000" indent="-228600">
              <a:defRPr sz="2400">
                <a:solidFill>
                  <a:schemeClr val="tx1"/>
                </a:solidFill>
                <a:latin typeface="Arial" charset="0"/>
                <a:ea typeface="ＭＳ Ｐゴシック" pitchFamily="34" charset="-128"/>
              </a:defRPr>
            </a:lvl3pPr>
            <a:lvl4pPr marL="1600200" indent="-228600">
              <a:defRPr sz="2400">
                <a:solidFill>
                  <a:schemeClr val="tx1"/>
                </a:solidFill>
                <a:latin typeface="Arial" charset="0"/>
                <a:ea typeface="ＭＳ Ｐゴシック" pitchFamily="34" charset="-128"/>
              </a:defRPr>
            </a:lvl4pPr>
            <a:lvl5pPr marL="2057400" indent="-228600">
              <a:defRPr sz="2400">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charset="0"/>
                <a:ea typeface="ＭＳ Ｐゴシック" pitchFamily="34" charset="-128"/>
              </a:defRPr>
            </a:lvl9pPr>
          </a:lstStyle>
          <a:p>
            <a:fld id="{7513713D-E6DA-4741-8709-B7D6817062AF}" type="slidenum">
              <a:rPr lang="en-AU"/>
              <a:pPr/>
              <a:t>18</a:t>
            </a:fld>
            <a:endParaRPr lang="en-AU" dirty="0"/>
          </a:p>
        </p:txBody>
      </p:sp>
    </p:spTree>
    <p:extLst>
      <p:ext uri="{BB962C8B-B14F-4D97-AF65-F5344CB8AC3E}">
        <p14:creationId xmlns:p14="http://schemas.microsoft.com/office/powerpoint/2010/main" xmlns="" val="1395145248"/>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p:cNvSpPr>
            <a:spLocks noGrp="1"/>
          </p:cNvSpPr>
          <p:nvPr>
            <p:ph type="title"/>
          </p:nvPr>
        </p:nvSpPr>
        <p:spPr>
          <a:xfrm>
            <a:off x="122663" y="0"/>
            <a:ext cx="9021337" cy="642938"/>
          </a:xfrm>
        </p:spPr>
        <p:txBody>
          <a:bodyPr/>
          <a:lstStyle/>
          <a:p>
            <a:pPr>
              <a:lnSpc>
                <a:spcPts val="3225"/>
              </a:lnSpc>
            </a:pPr>
            <a:r>
              <a:rPr lang="en-US" sz="2800" b="1" dirty="0" smtClean="0">
                <a:solidFill>
                  <a:srgbClr val="0000CC"/>
                </a:solidFill>
              </a:rPr>
              <a:t> </a:t>
            </a:r>
            <a:r>
              <a:rPr lang="en-US" sz="3200" b="1" dirty="0"/>
              <a:t>Associated </a:t>
            </a:r>
            <a:r>
              <a:rPr lang="en-US" sz="3200" b="1" dirty="0" smtClean="0"/>
              <a:t>Systems </a:t>
            </a:r>
            <a:r>
              <a:rPr lang="en-US" sz="3200" b="1" dirty="0"/>
              <a:t>to Improve Research </a:t>
            </a:r>
            <a:endParaRPr lang="en-AU" sz="3200" b="1" dirty="0"/>
          </a:p>
        </p:txBody>
      </p:sp>
      <p:sp>
        <p:nvSpPr>
          <p:cNvPr id="64515" name="Content Placeholder 2"/>
          <p:cNvSpPr>
            <a:spLocks noGrp="1"/>
          </p:cNvSpPr>
          <p:nvPr>
            <p:ph idx="1"/>
          </p:nvPr>
        </p:nvSpPr>
        <p:spPr>
          <a:xfrm>
            <a:off x="357188" y="892098"/>
            <a:ext cx="8572500" cy="5218769"/>
          </a:xfrm>
        </p:spPr>
        <p:txBody>
          <a:bodyPr/>
          <a:lstStyle/>
          <a:p>
            <a:pPr marL="342900" lvl="1" indent="-342900">
              <a:lnSpc>
                <a:spcPct val="90000"/>
              </a:lnSpc>
              <a:buNone/>
              <a:defRPr/>
            </a:pPr>
            <a:endParaRPr lang="en-US" b="1" dirty="0" smtClean="0">
              <a:solidFill>
                <a:srgbClr val="0000CC"/>
              </a:solidFill>
            </a:endParaRPr>
          </a:p>
          <a:p>
            <a:pPr marL="342900" lvl="1" indent="-342900">
              <a:lnSpc>
                <a:spcPct val="90000"/>
              </a:lnSpc>
              <a:buNone/>
              <a:defRPr/>
            </a:pPr>
            <a:r>
              <a:rPr lang="en-US" b="1" dirty="0" smtClean="0">
                <a:solidFill>
                  <a:srgbClr val="0000CC"/>
                </a:solidFill>
              </a:rPr>
              <a:t>Research Management (continued)</a:t>
            </a:r>
            <a:endParaRPr lang="en-US" b="1" dirty="0">
              <a:solidFill>
                <a:srgbClr val="0000CC"/>
              </a:solidFill>
            </a:endParaRPr>
          </a:p>
          <a:p>
            <a:pPr marL="342900" lvl="1" indent="-342900">
              <a:buFontTx/>
              <a:buBlip>
                <a:blip r:embed="rId2"/>
              </a:buBlip>
              <a:defRPr/>
            </a:pPr>
            <a:r>
              <a:rPr lang="en-US" sz="2600" b="1" dirty="0" smtClean="0">
                <a:solidFill>
                  <a:srgbClr val="0000CC"/>
                </a:solidFill>
              </a:rPr>
              <a:t>Faculty </a:t>
            </a:r>
            <a:r>
              <a:rPr lang="en-US" sz="2600" b="1" dirty="0">
                <a:solidFill>
                  <a:srgbClr val="0000CC"/>
                </a:solidFill>
              </a:rPr>
              <a:t>support</a:t>
            </a:r>
            <a:r>
              <a:rPr lang="en-US" sz="2600" b="1" dirty="0" smtClean="0">
                <a:solidFill>
                  <a:srgbClr val="0000CC"/>
                </a:solidFill>
              </a:rPr>
              <a:t>:   </a:t>
            </a:r>
          </a:p>
          <a:p>
            <a:pPr marL="0" lvl="1" indent="0">
              <a:buNone/>
              <a:defRPr/>
            </a:pPr>
            <a:r>
              <a:rPr lang="en-US" sz="2400" b="1" dirty="0" smtClean="0"/>
              <a:t>Specialist expertise &amp; across-faculty training</a:t>
            </a:r>
          </a:p>
          <a:p>
            <a:pPr marL="400050" lvl="2" indent="0">
              <a:lnSpc>
                <a:spcPts val="640"/>
              </a:lnSpc>
              <a:buNone/>
              <a:defRPr/>
            </a:pPr>
            <a:endParaRPr lang="en-US" sz="2200" b="1" dirty="0" smtClean="0"/>
          </a:p>
          <a:p>
            <a:pPr marL="742950" lvl="2" indent="-342900">
              <a:lnSpc>
                <a:spcPts val="1640"/>
              </a:lnSpc>
              <a:buBlip>
                <a:blip r:embed="rId2"/>
              </a:buBlip>
              <a:defRPr/>
            </a:pPr>
            <a:r>
              <a:rPr lang="en-US" sz="2200" b="1" dirty="0" smtClean="0"/>
              <a:t>Training &amp; development of staff skills (eg pubs/A*, ARC grants)</a:t>
            </a:r>
          </a:p>
          <a:p>
            <a:pPr marL="742950" lvl="2" indent="-342900">
              <a:lnSpc>
                <a:spcPts val="1640"/>
              </a:lnSpc>
              <a:buBlip>
                <a:blip r:embed="rId2"/>
              </a:buBlip>
              <a:defRPr/>
            </a:pPr>
            <a:r>
              <a:rPr lang="en-US" sz="2200" b="1" dirty="0" smtClean="0"/>
              <a:t>Small </a:t>
            </a:r>
            <a:r>
              <a:rPr lang="en-US" sz="2200" b="1" dirty="0"/>
              <a:t>Research Grants scheme </a:t>
            </a:r>
          </a:p>
          <a:p>
            <a:pPr marL="742950" lvl="2" indent="-342900">
              <a:lnSpc>
                <a:spcPts val="1640"/>
              </a:lnSpc>
              <a:buBlip>
                <a:blip r:embed="rId2"/>
              </a:buBlip>
              <a:defRPr/>
            </a:pPr>
            <a:r>
              <a:rPr lang="en-US" sz="2200" b="1" dirty="0" smtClean="0"/>
              <a:t>On draft </a:t>
            </a:r>
            <a:r>
              <a:rPr lang="en-US" sz="2200" b="1" dirty="0"/>
              <a:t>ARC grants eg reader </a:t>
            </a:r>
            <a:r>
              <a:rPr lang="en-US" sz="2200" b="1" dirty="0" smtClean="0"/>
              <a:t>feedback, expert </a:t>
            </a:r>
            <a:r>
              <a:rPr lang="en-US" sz="2200" b="1" dirty="0"/>
              <a:t>advice</a:t>
            </a:r>
          </a:p>
          <a:p>
            <a:pPr marL="742950" lvl="2" indent="-342900">
              <a:lnSpc>
                <a:spcPts val="1640"/>
              </a:lnSpc>
              <a:buBlip>
                <a:blip r:embed="rId2"/>
              </a:buBlip>
              <a:defRPr/>
            </a:pPr>
            <a:r>
              <a:rPr lang="en-US" sz="2200" b="1" dirty="0"/>
              <a:t>Data analysis </a:t>
            </a:r>
            <a:r>
              <a:rPr lang="en-US" sz="2200" b="1" dirty="0" smtClean="0"/>
              <a:t>support </a:t>
            </a:r>
          </a:p>
          <a:p>
            <a:pPr marL="742950" lvl="2" indent="-342900">
              <a:buFontTx/>
              <a:buNone/>
              <a:defRPr/>
            </a:pPr>
            <a:endParaRPr lang="en-US" b="1" dirty="0" smtClean="0"/>
          </a:p>
          <a:p>
            <a:pPr marL="342900" lvl="1" indent="-342900">
              <a:buFontTx/>
              <a:buNone/>
              <a:defRPr/>
            </a:pPr>
            <a:endParaRPr lang="en-US" b="1" dirty="0" smtClean="0"/>
          </a:p>
          <a:p>
            <a:pPr marL="342900" lvl="1" indent="-342900">
              <a:buFontTx/>
              <a:buBlip>
                <a:blip r:embed="rId2"/>
              </a:buBlip>
              <a:defRPr/>
            </a:pPr>
            <a:endParaRPr lang="en-US" b="1" dirty="0" smtClean="0"/>
          </a:p>
          <a:p>
            <a:pPr marL="342900" lvl="1" indent="-342900">
              <a:buFontTx/>
              <a:buBlip>
                <a:blip r:embed="rId2"/>
              </a:buBlip>
              <a:defRPr/>
            </a:pPr>
            <a:endParaRPr lang="en-US" b="1" dirty="0" smtClean="0">
              <a:cs typeface="+mn-cs"/>
            </a:endParaRPr>
          </a:p>
        </p:txBody>
      </p:sp>
      <p:sp>
        <p:nvSpPr>
          <p:cNvPr id="20484" name="Slide Number Placeholder 11"/>
          <p:cNvSpPr txBox="1">
            <a:spLocks/>
          </p:cNvSpPr>
          <p:nvPr/>
        </p:nvSpPr>
        <p:spPr bwMode="auto">
          <a:xfrm>
            <a:off x="8501063" y="6357938"/>
            <a:ext cx="642937" cy="36353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a:solidFill>
                  <a:schemeClr val="tx1"/>
                </a:solidFill>
                <a:latin typeface="Arial" charset="0"/>
                <a:ea typeface="ＭＳ Ｐゴシック" pitchFamily="34" charset="-128"/>
              </a:defRPr>
            </a:lvl1pPr>
            <a:lvl2pPr marL="742950" indent="-285750">
              <a:defRPr sz="2400">
                <a:solidFill>
                  <a:schemeClr val="tx1"/>
                </a:solidFill>
                <a:latin typeface="Arial" charset="0"/>
                <a:ea typeface="ＭＳ Ｐゴシック" pitchFamily="34" charset="-128"/>
              </a:defRPr>
            </a:lvl2pPr>
            <a:lvl3pPr marL="1143000" indent="-228600">
              <a:defRPr sz="2400">
                <a:solidFill>
                  <a:schemeClr val="tx1"/>
                </a:solidFill>
                <a:latin typeface="Arial" charset="0"/>
                <a:ea typeface="ＭＳ Ｐゴシック" pitchFamily="34" charset="-128"/>
              </a:defRPr>
            </a:lvl3pPr>
            <a:lvl4pPr marL="1600200" indent="-228600">
              <a:defRPr sz="2400">
                <a:solidFill>
                  <a:schemeClr val="tx1"/>
                </a:solidFill>
                <a:latin typeface="Arial" charset="0"/>
                <a:ea typeface="ＭＳ Ｐゴシック" pitchFamily="34" charset="-128"/>
              </a:defRPr>
            </a:lvl4pPr>
            <a:lvl5pPr marL="2057400" indent="-228600">
              <a:defRPr sz="2400">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charset="0"/>
                <a:ea typeface="ＭＳ Ｐゴシック" pitchFamily="34" charset="-128"/>
              </a:defRPr>
            </a:lvl9pPr>
          </a:lstStyle>
          <a:p>
            <a:fld id="{7513713D-E6DA-4741-8709-B7D6817062AF}" type="slidenum">
              <a:rPr lang="en-AU"/>
              <a:pPr/>
              <a:t>19</a:t>
            </a:fld>
            <a:endParaRPr lang="en-AU" dirty="0"/>
          </a:p>
        </p:txBody>
      </p:sp>
    </p:spTree>
    <p:extLst>
      <p:ext uri="{BB962C8B-B14F-4D97-AF65-F5344CB8AC3E}">
        <p14:creationId xmlns:p14="http://schemas.microsoft.com/office/powerpoint/2010/main" xmlns="" val="10942622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a:xfrm>
            <a:off x="457200" y="0"/>
            <a:ext cx="8229600" cy="936434"/>
          </a:xfrm>
        </p:spPr>
        <p:txBody>
          <a:bodyPr>
            <a:normAutofit fontScale="90000"/>
          </a:bodyPr>
          <a:lstStyle/>
          <a:p>
            <a:r>
              <a:rPr lang="en-AU" b="1" dirty="0" smtClean="0"/>
              <a:t/>
            </a:r>
            <a:br>
              <a:rPr lang="en-AU" b="1" dirty="0" smtClean="0"/>
            </a:br>
            <a:r>
              <a:rPr lang="en-AU" b="1" dirty="0" smtClean="0"/>
              <a:t>Agenda</a:t>
            </a:r>
            <a:br>
              <a:rPr lang="en-AU" b="1" dirty="0" smtClean="0"/>
            </a:br>
            <a:endParaRPr lang="en-AU" b="1" dirty="0" smtClean="0"/>
          </a:p>
        </p:txBody>
      </p:sp>
      <p:sp>
        <p:nvSpPr>
          <p:cNvPr id="5123" name="Content Placeholder 2"/>
          <p:cNvSpPr>
            <a:spLocks noGrp="1"/>
          </p:cNvSpPr>
          <p:nvPr>
            <p:ph idx="1"/>
          </p:nvPr>
        </p:nvSpPr>
        <p:spPr>
          <a:xfrm>
            <a:off x="611188" y="847494"/>
            <a:ext cx="7897192" cy="5051502"/>
          </a:xfrm>
        </p:spPr>
        <p:txBody>
          <a:bodyPr>
            <a:normAutofit/>
          </a:bodyPr>
          <a:lstStyle/>
          <a:p>
            <a:r>
              <a:rPr lang="en-AU" sz="2800" b="1" dirty="0" smtClean="0">
                <a:solidFill>
                  <a:srgbClr val="0000CC"/>
                </a:solidFill>
              </a:rPr>
              <a:t>Measuring research performance</a:t>
            </a:r>
          </a:p>
          <a:p>
            <a:pPr lvl="1"/>
            <a:r>
              <a:rPr lang="en-US" b="1" dirty="0" smtClean="0"/>
              <a:t>Research outputs </a:t>
            </a:r>
          </a:p>
          <a:p>
            <a:pPr lvl="2"/>
            <a:r>
              <a:rPr lang="en-US" b="1" dirty="0" smtClean="0"/>
              <a:t>Publications, external research income</a:t>
            </a:r>
            <a:endParaRPr lang="en-AU" b="1" dirty="0" smtClean="0"/>
          </a:p>
          <a:p>
            <a:r>
              <a:rPr lang="en-AU" sz="2800" b="1" dirty="0">
                <a:solidFill>
                  <a:srgbClr val="0000CC"/>
                </a:solidFill>
              </a:rPr>
              <a:t>How to improve research performance</a:t>
            </a:r>
          </a:p>
          <a:p>
            <a:pPr lvl="1"/>
            <a:r>
              <a:rPr lang="en-AU" b="1" dirty="0" smtClean="0"/>
              <a:t>Increasing capacity</a:t>
            </a:r>
          </a:p>
          <a:p>
            <a:pPr lvl="2"/>
            <a:r>
              <a:rPr lang="en-AU" b="1" dirty="0" smtClean="0"/>
              <a:t>Recruitment, PhD students, data analysis support</a:t>
            </a:r>
          </a:p>
          <a:p>
            <a:pPr lvl="1">
              <a:lnSpc>
                <a:spcPts val="2360"/>
              </a:lnSpc>
            </a:pPr>
            <a:r>
              <a:rPr lang="en-US" b="1" dirty="0" smtClean="0"/>
              <a:t>Supporting areas of research strength </a:t>
            </a:r>
          </a:p>
          <a:p>
            <a:pPr lvl="1">
              <a:lnSpc>
                <a:spcPts val="2360"/>
              </a:lnSpc>
            </a:pPr>
            <a:r>
              <a:rPr lang="en-US" b="1" dirty="0" smtClean="0"/>
              <a:t>Associated systems to support research</a:t>
            </a:r>
          </a:p>
          <a:p>
            <a:pPr lvl="1">
              <a:lnSpc>
                <a:spcPts val="2360"/>
              </a:lnSpc>
            </a:pPr>
            <a:r>
              <a:rPr lang="en-US" b="1" dirty="0" smtClean="0"/>
              <a:t>Developing a culture for research</a:t>
            </a:r>
          </a:p>
          <a:p>
            <a:pPr lvl="1">
              <a:lnSpc>
                <a:spcPts val="2360"/>
              </a:lnSpc>
            </a:pPr>
            <a:r>
              <a:rPr lang="en-US" b="1" smtClean="0"/>
              <a:t>Conclusion: Strategy </a:t>
            </a:r>
            <a:endParaRPr lang="en-US" b="1" dirty="0" smtClean="0"/>
          </a:p>
          <a:p>
            <a:endParaRPr lang="en-AU" b="1" dirty="0" smtClean="0">
              <a:cs typeface="Arial" charset="0"/>
            </a:endParaRPr>
          </a:p>
          <a:p>
            <a:endParaRPr lang="en-AU" b="1" dirty="0" smtClean="0"/>
          </a:p>
          <a:p>
            <a:endParaRPr lang="en-AU" b="1" dirty="0" smtClean="0"/>
          </a:p>
          <a:p>
            <a:endParaRPr lang="en-AU" dirty="0" smtClean="0"/>
          </a:p>
        </p:txBody>
      </p:sp>
      <p:sp>
        <p:nvSpPr>
          <p:cNvPr id="5124" name="Slide Number Placeholder 3"/>
          <p:cNvSpPr>
            <a:spLocks noGrp="1"/>
          </p:cNvSpPr>
          <p:nvPr>
            <p:ph type="sldNum" sz="quarter" idx="12"/>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a:solidFill>
                  <a:schemeClr val="tx1"/>
                </a:solidFill>
                <a:latin typeface="Arial" charset="0"/>
                <a:ea typeface="ＭＳ Ｐゴシック" pitchFamily="34" charset="-128"/>
              </a:defRPr>
            </a:lvl1pPr>
            <a:lvl2pPr marL="742950" indent="-285750">
              <a:defRPr sz="2400">
                <a:solidFill>
                  <a:schemeClr val="tx1"/>
                </a:solidFill>
                <a:latin typeface="Arial" charset="0"/>
                <a:ea typeface="ＭＳ Ｐゴシック" pitchFamily="34" charset="-128"/>
              </a:defRPr>
            </a:lvl2pPr>
            <a:lvl3pPr marL="1143000" indent="-228600">
              <a:defRPr sz="2400">
                <a:solidFill>
                  <a:schemeClr val="tx1"/>
                </a:solidFill>
                <a:latin typeface="Arial" charset="0"/>
                <a:ea typeface="ＭＳ Ｐゴシック" pitchFamily="34" charset="-128"/>
              </a:defRPr>
            </a:lvl3pPr>
            <a:lvl4pPr marL="1600200" indent="-228600">
              <a:defRPr sz="2400">
                <a:solidFill>
                  <a:schemeClr val="tx1"/>
                </a:solidFill>
                <a:latin typeface="Arial" charset="0"/>
                <a:ea typeface="ＭＳ Ｐゴシック" pitchFamily="34" charset="-128"/>
              </a:defRPr>
            </a:lvl4pPr>
            <a:lvl5pPr marL="2057400" indent="-228600">
              <a:defRPr sz="2400">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charset="0"/>
                <a:ea typeface="ＭＳ Ｐゴシック" pitchFamily="34" charset="-128"/>
              </a:defRPr>
            </a:lvl9pPr>
          </a:lstStyle>
          <a:p>
            <a:fld id="{2234AC21-4020-420C-B11B-C80497CB400D}" type="slidenum">
              <a:rPr lang="en-US" sz="1400" smtClean="0"/>
              <a:pPr/>
              <a:t>2</a:t>
            </a:fld>
            <a:endParaRPr lang="en-US" sz="1400" dirty="0" smtClean="0"/>
          </a:p>
        </p:txBody>
      </p:sp>
    </p:spTree>
    <p:extLst>
      <p:ext uri="{BB962C8B-B14F-4D97-AF65-F5344CB8AC3E}">
        <p14:creationId xmlns:p14="http://schemas.microsoft.com/office/powerpoint/2010/main" xmlns="" val="792524232"/>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idx="4294967295"/>
          </p:nvPr>
        </p:nvSpPr>
        <p:spPr>
          <a:xfrm>
            <a:off x="0" y="0"/>
            <a:ext cx="9144000" cy="785813"/>
          </a:xfrm>
        </p:spPr>
        <p:txBody>
          <a:bodyPr>
            <a:normAutofit/>
          </a:bodyPr>
          <a:lstStyle/>
          <a:p>
            <a:pPr>
              <a:lnSpc>
                <a:spcPts val="3225"/>
              </a:lnSpc>
            </a:pPr>
            <a:r>
              <a:rPr lang="en-US" sz="3200" b="1" dirty="0" smtClean="0">
                <a:solidFill>
                  <a:srgbClr val="0000CC"/>
                </a:solidFill>
              </a:rPr>
              <a:t>Associated Systems</a:t>
            </a:r>
            <a:r>
              <a:rPr lang="en-US" sz="3200" b="1" dirty="0">
                <a:solidFill>
                  <a:srgbClr val="0000CC"/>
                </a:solidFill>
              </a:rPr>
              <a:t>: Compensation</a:t>
            </a:r>
          </a:p>
        </p:txBody>
      </p:sp>
      <p:sp>
        <p:nvSpPr>
          <p:cNvPr id="21507" name="Rectangle 3"/>
          <p:cNvSpPr>
            <a:spLocks noGrp="1" noChangeArrowheads="1"/>
          </p:cNvSpPr>
          <p:nvPr>
            <p:ph type="body" idx="4294967295"/>
          </p:nvPr>
        </p:nvSpPr>
        <p:spPr>
          <a:xfrm>
            <a:off x="539750" y="691647"/>
            <a:ext cx="8370074" cy="5162743"/>
          </a:xfrm>
        </p:spPr>
        <p:txBody>
          <a:bodyPr/>
          <a:lstStyle/>
          <a:p>
            <a:pPr marL="431800" lvl="1">
              <a:buFontTx/>
              <a:buBlip>
                <a:blip r:embed="rId3"/>
              </a:buBlip>
            </a:pPr>
            <a:r>
              <a:rPr lang="en-US" sz="2300" b="1" dirty="0" smtClean="0"/>
              <a:t>Rewards </a:t>
            </a:r>
            <a:r>
              <a:rPr lang="en-US" sz="2300" b="1" dirty="0"/>
              <a:t>for </a:t>
            </a:r>
            <a:r>
              <a:rPr lang="en-US" sz="2300" b="1" dirty="0" smtClean="0"/>
              <a:t>gaining specific targeted </a:t>
            </a:r>
            <a:r>
              <a:rPr lang="en-US" sz="2300" b="1" dirty="0"/>
              <a:t>research outputs </a:t>
            </a:r>
            <a:r>
              <a:rPr lang="en-US" sz="2300" b="1" dirty="0" smtClean="0"/>
              <a:t>eg loadings??</a:t>
            </a:r>
          </a:p>
          <a:p>
            <a:pPr marL="431800" lvl="1">
              <a:buFontTx/>
              <a:buBlip>
                <a:blip r:embed="rId3"/>
              </a:buBlip>
            </a:pPr>
            <a:r>
              <a:rPr lang="en-US" sz="2300" b="1" dirty="0" smtClean="0"/>
              <a:t>Research-only positions for top researchers with specified outputs eg ARC grants</a:t>
            </a:r>
          </a:p>
          <a:p>
            <a:pPr marL="431800" lvl="1">
              <a:buFontTx/>
              <a:buBlip>
                <a:blip r:embed="rId3"/>
              </a:buBlip>
            </a:pPr>
            <a:r>
              <a:rPr lang="en-US" sz="2300" b="1" dirty="0" smtClean="0"/>
              <a:t>Support for regular international research conference participation linked to outputs where </a:t>
            </a:r>
          </a:p>
          <a:p>
            <a:pPr marL="831850" lvl="2">
              <a:buFontTx/>
              <a:buBlip>
                <a:blip r:embed="rId3"/>
              </a:buBlip>
            </a:pPr>
            <a:r>
              <a:rPr lang="en-US" sz="1900" b="1" dirty="0" smtClean="0"/>
              <a:t>Submitting full papers with refereeing, subsequently submitted</a:t>
            </a:r>
          </a:p>
          <a:p>
            <a:pPr marL="831850" lvl="2">
              <a:buFontTx/>
              <a:buBlip>
                <a:blip r:embed="rId3"/>
              </a:buBlip>
            </a:pPr>
            <a:r>
              <a:rPr lang="en-US" sz="1900" b="1" dirty="0" smtClean="0"/>
              <a:t>Can make collaborations, form alliances for research; and </a:t>
            </a:r>
          </a:p>
          <a:p>
            <a:pPr marL="831850" lvl="2">
              <a:buFontTx/>
              <a:buBlip>
                <a:blip r:embed="rId3"/>
              </a:buBlip>
            </a:pPr>
            <a:r>
              <a:rPr lang="en-US" sz="1900" b="1" dirty="0" smtClean="0"/>
              <a:t>Can keep up with top international scholars</a:t>
            </a:r>
          </a:p>
          <a:p>
            <a:pPr marL="431800" lvl="1">
              <a:buFontTx/>
              <a:buBlip>
                <a:blip r:embed="rId3"/>
              </a:buBlip>
            </a:pPr>
            <a:r>
              <a:rPr lang="en-US" sz="2300" b="1" dirty="0" smtClean="0"/>
              <a:t>Support for travel to events of top/A* local research networks</a:t>
            </a:r>
          </a:p>
          <a:p>
            <a:pPr marL="431800" lvl="1">
              <a:buFontTx/>
              <a:buBlip>
                <a:blip r:embed="rId3"/>
              </a:buBlip>
            </a:pPr>
            <a:r>
              <a:rPr lang="en-US" sz="2300" b="1" dirty="0" smtClean="0"/>
              <a:t>Support for PhDs to publish eg prizes, full conference papers submitted linked to thesis</a:t>
            </a:r>
          </a:p>
        </p:txBody>
      </p:sp>
      <p:sp>
        <p:nvSpPr>
          <p:cNvPr id="21508" name="Slide Number Placeholder 11"/>
          <p:cNvSpPr txBox="1">
            <a:spLocks/>
          </p:cNvSpPr>
          <p:nvPr/>
        </p:nvSpPr>
        <p:spPr bwMode="auto">
          <a:xfrm>
            <a:off x="8072438" y="6245225"/>
            <a:ext cx="614362" cy="4762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a:solidFill>
                  <a:schemeClr val="tx1"/>
                </a:solidFill>
                <a:latin typeface="Arial" charset="0"/>
                <a:ea typeface="ＭＳ Ｐゴシック" pitchFamily="34" charset="-128"/>
              </a:defRPr>
            </a:lvl1pPr>
            <a:lvl2pPr marL="742950" indent="-285750">
              <a:defRPr sz="2400">
                <a:solidFill>
                  <a:schemeClr val="tx1"/>
                </a:solidFill>
                <a:latin typeface="Arial" charset="0"/>
                <a:ea typeface="ＭＳ Ｐゴシック" pitchFamily="34" charset="-128"/>
              </a:defRPr>
            </a:lvl2pPr>
            <a:lvl3pPr marL="1143000" indent="-228600">
              <a:defRPr sz="2400">
                <a:solidFill>
                  <a:schemeClr val="tx1"/>
                </a:solidFill>
                <a:latin typeface="Arial" charset="0"/>
                <a:ea typeface="ＭＳ Ｐゴシック" pitchFamily="34" charset="-128"/>
              </a:defRPr>
            </a:lvl3pPr>
            <a:lvl4pPr marL="1600200" indent="-228600">
              <a:defRPr sz="2400">
                <a:solidFill>
                  <a:schemeClr val="tx1"/>
                </a:solidFill>
                <a:latin typeface="Arial" charset="0"/>
                <a:ea typeface="ＭＳ Ｐゴシック" pitchFamily="34" charset="-128"/>
              </a:defRPr>
            </a:lvl4pPr>
            <a:lvl5pPr marL="2057400" indent="-228600">
              <a:defRPr sz="2400">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charset="0"/>
                <a:ea typeface="ＭＳ Ｐゴシック" pitchFamily="34" charset="-128"/>
              </a:defRPr>
            </a:lvl9pPr>
          </a:lstStyle>
          <a:p>
            <a:fld id="{BA68F567-937F-44CF-8433-793790D9BAB0}" type="slidenum">
              <a:rPr lang="en-AU"/>
              <a:pPr/>
              <a:t>20</a:t>
            </a:fld>
            <a:endParaRPr lang="en-AU" dirty="0"/>
          </a:p>
        </p:txBody>
      </p:sp>
    </p:spTree>
    <p:extLst>
      <p:ext uri="{BB962C8B-B14F-4D97-AF65-F5344CB8AC3E}">
        <p14:creationId xmlns:p14="http://schemas.microsoft.com/office/powerpoint/2010/main" xmlns="" val="411004002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idx="4294967295"/>
          </p:nvPr>
        </p:nvSpPr>
        <p:spPr>
          <a:xfrm>
            <a:off x="0" y="0"/>
            <a:ext cx="9144000" cy="785813"/>
          </a:xfrm>
        </p:spPr>
        <p:txBody>
          <a:bodyPr/>
          <a:lstStyle/>
          <a:p>
            <a:pPr marL="342900" indent="-342900"/>
            <a:r>
              <a:rPr lang="en-US" sz="3200" b="1" dirty="0" smtClean="0">
                <a:solidFill>
                  <a:srgbClr val="0000CC"/>
                </a:solidFill>
              </a:rPr>
              <a:t>Associated Systems: Developing a Staff </a:t>
            </a:r>
            <a:r>
              <a:rPr lang="en-US" sz="3200" b="1" dirty="0">
                <a:solidFill>
                  <a:srgbClr val="0000CC"/>
                </a:solidFill>
              </a:rPr>
              <a:t>Profile</a:t>
            </a:r>
          </a:p>
        </p:txBody>
      </p:sp>
      <p:sp>
        <p:nvSpPr>
          <p:cNvPr id="22531" name="Rectangle 3"/>
          <p:cNvSpPr>
            <a:spLocks noGrp="1" noChangeArrowheads="1"/>
          </p:cNvSpPr>
          <p:nvPr>
            <p:ph type="body" idx="4294967295"/>
          </p:nvPr>
        </p:nvSpPr>
        <p:spPr>
          <a:xfrm>
            <a:off x="285750" y="836613"/>
            <a:ext cx="8678863" cy="4176712"/>
          </a:xfrm>
        </p:spPr>
        <p:txBody>
          <a:bodyPr/>
          <a:lstStyle/>
          <a:p>
            <a:pPr marL="431800" lvl="1">
              <a:buBlip>
                <a:blip r:embed="rId3"/>
              </a:buBlip>
            </a:pPr>
            <a:r>
              <a:rPr lang="en-US" sz="2400" b="1" dirty="0"/>
              <a:t>Hire staff with PhDs as a matter of policy</a:t>
            </a:r>
          </a:p>
          <a:p>
            <a:pPr marL="431800" lvl="1">
              <a:buFontTx/>
              <a:buBlip>
                <a:blip r:embed="rId3"/>
              </a:buBlip>
            </a:pPr>
            <a:r>
              <a:rPr lang="en-US" sz="2400" b="1" dirty="0" smtClean="0"/>
              <a:t>Consider expensive nonresearch active staff close to retirement for transition out</a:t>
            </a:r>
          </a:p>
          <a:p>
            <a:pPr marL="431800" lvl="1">
              <a:buFontTx/>
              <a:buBlip>
                <a:blip r:embed="rId3"/>
              </a:buBlip>
            </a:pPr>
            <a:r>
              <a:rPr lang="en-US" sz="2400" b="1" dirty="0" smtClean="0"/>
              <a:t>Support ECRs/postdocs: mentoring, encourage applications to available university schemes</a:t>
            </a:r>
          </a:p>
          <a:p>
            <a:pPr marL="431800" lvl="1">
              <a:buFontTx/>
              <a:buBlip>
                <a:blip r:embed="rId3"/>
              </a:buBlip>
            </a:pPr>
            <a:r>
              <a:rPr lang="en-US" sz="2400" b="1" dirty="0" smtClean="0"/>
              <a:t>Support future research leaders</a:t>
            </a:r>
          </a:p>
          <a:p>
            <a:pPr marL="431800" lvl="1">
              <a:buFontTx/>
              <a:buBlip>
                <a:blip r:embed="rId3"/>
              </a:buBlip>
            </a:pPr>
            <a:r>
              <a:rPr lang="en-US" sz="2400" b="1" dirty="0" smtClean="0"/>
              <a:t>Reward research active staff to retain</a:t>
            </a:r>
          </a:p>
          <a:p>
            <a:pPr marL="431800" lvl="1">
              <a:buFontTx/>
              <a:buBlip>
                <a:blip r:embed="rId3"/>
              </a:buBlip>
            </a:pPr>
            <a:r>
              <a:rPr lang="en-US" sz="2400" b="1" dirty="0" smtClean="0"/>
              <a:t>Actively replace research active staff/leaders who leave</a:t>
            </a:r>
          </a:p>
          <a:p>
            <a:pPr marL="431800" lvl="1">
              <a:buFontTx/>
              <a:buBlip>
                <a:blip r:embed="rId3"/>
              </a:buBlip>
            </a:pPr>
            <a:r>
              <a:rPr lang="en-US" sz="2400" b="1" dirty="0" smtClean="0"/>
              <a:t>In particular areas, improve completions of PhDs by staff</a:t>
            </a:r>
          </a:p>
        </p:txBody>
      </p:sp>
      <p:sp>
        <p:nvSpPr>
          <p:cNvPr id="22532" name="Slide Number Placeholder 11"/>
          <p:cNvSpPr txBox="1">
            <a:spLocks/>
          </p:cNvSpPr>
          <p:nvPr/>
        </p:nvSpPr>
        <p:spPr bwMode="auto">
          <a:xfrm>
            <a:off x="8072438" y="6245225"/>
            <a:ext cx="614362" cy="4762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a:solidFill>
                  <a:schemeClr val="tx1"/>
                </a:solidFill>
                <a:latin typeface="Arial" charset="0"/>
                <a:ea typeface="ＭＳ Ｐゴシック" pitchFamily="34" charset="-128"/>
              </a:defRPr>
            </a:lvl1pPr>
            <a:lvl2pPr marL="742950" indent="-285750">
              <a:defRPr sz="2400">
                <a:solidFill>
                  <a:schemeClr val="tx1"/>
                </a:solidFill>
                <a:latin typeface="Arial" charset="0"/>
                <a:ea typeface="ＭＳ Ｐゴシック" pitchFamily="34" charset="-128"/>
              </a:defRPr>
            </a:lvl2pPr>
            <a:lvl3pPr marL="1143000" indent="-228600">
              <a:defRPr sz="2400">
                <a:solidFill>
                  <a:schemeClr val="tx1"/>
                </a:solidFill>
                <a:latin typeface="Arial" charset="0"/>
                <a:ea typeface="ＭＳ Ｐゴシック" pitchFamily="34" charset="-128"/>
              </a:defRPr>
            </a:lvl3pPr>
            <a:lvl4pPr marL="1600200" indent="-228600">
              <a:defRPr sz="2400">
                <a:solidFill>
                  <a:schemeClr val="tx1"/>
                </a:solidFill>
                <a:latin typeface="Arial" charset="0"/>
                <a:ea typeface="ＭＳ Ｐゴシック" pitchFamily="34" charset="-128"/>
              </a:defRPr>
            </a:lvl4pPr>
            <a:lvl5pPr marL="2057400" indent="-228600">
              <a:defRPr sz="2400">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charset="0"/>
                <a:ea typeface="ＭＳ Ｐゴシック" pitchFamily="34" charset="-128"/>
              </a:defRPr>
            </a:lvl9pPr>
          </a:lstStyle>
          <a:p>
            <a:fld id="{215F09DB-DF85-48C0-9097-BB4A11158564}" type="slidenum">
              <a:rPr lang="en-AU"/>
              <a:pPr/>
              <a:t>21</a:t>
            </a:fld>
            <a:endParaRPr lang="en-AU" dirty="0"/>
          </a:p>
        </p:txBody>
      </p:sp>
    </p:spTree>
    <p:extLst>
      <p:ext uri="{BB962C8B-B14F-4D97-AF65-F5344CB8AC3E}">
        <p14:creationId xmlns:p14="http://schemas.microsoft.com/office/powerpoint/2010/main" xmlns="" val="197097655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lide Number Placeholder 4"/>
          <p:cNvSpPr>
            <a:spLocks noGrp="1"/>
          </p:cNvSpPr>
          <p:nvPr>
            <p:ph type="sldNum" sz="quarter" idx="12"/>
          </p:nvPr>
        </p:nvSpPr>
        <p:spPr>
          <a:xfrm>
            <a:off x="3071813" y="5786438"/>
            <a:ext cx="2895600" cy="457200"/>
          </a:xfr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a:solidFill>
                  <a:schemeClr val="tx1"/>
                </a:solidFill>
                <a:latin typeface="Arial" charset="0"/>
                <a:ea typeface="ＭＳ Ｐゴシック" pitchFamily="34" charset="-128"/>
              </a:defRPr>
            </a:lvl1pPr>
            <a:lvl2pPr marL="742950" indent="-285750">
              <a:defRPr sz="2400">
                <a:solidFill>
                  <a:schemeClr val="tx1"/>
                </a:solidFill>
                <a:latin typeface="Arial" charset="0"/>
                <a:ea typeface="ＭＳ Ｐゴシック" pitchFamily="34" charset="-128"/>
              </a:defRPr>
            </a:lvl2pPr>
            <a:lvl3pPr marL="1143000" indent="-228600">
              <a:defRPr sz="2400">
                <a:solidFill>
                  <a:schemeClr val="tx1"/>
                </a:solidFill>
                <a:latin typeface="Arial" charset="0"/>
                <a:ea typeface="ＭＳ Ｐゴシック" pitchFamily="34" charset="-128"/>
              </a:defRPr>
            </a:lvl3pPr>
            <a:lvl4pPr marL="1600200" indent="-228600">
              <a:defRPr sz="2400">
                <a:solidFill>
                  <a:schemeClr val="tx1"/>
                </a:solidFill>
                <a:latin typeface="Arial" charset="0"/>
                <a:ea typeface="ＭＳ Ｐゴシック" pitchFamily="34" charset="-128"/>
              </a:defRPr>
            </a:lvl4pPr>
            <a:lvl5pPr marL="2057400" indent="-228600">
              <a:defRPr sz="2400">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charset="0"/>
                <a:ea typeface="ＭＳ Ｐゴシック" pitchFamily="34" charset="-128"/>
              </a:defRPr>
            </a:lvl9pPr>
          </a:lstStyle>
          <a:p>
            <a:pPr algn="ctr"/>
            <a:fld id="{EE99F955-E04B-4237-AE79-4863741B3238}" type="slidenum">
              <a:rPr lang="en-AU" sz="1400" smtClean="0"/>
              <a:pPr algn="ctr"/>
              <a:t>22</a:t>
            </a:fld>
            <a:endParaRPr lang="en-AU" sz="1400" dirty="0" smtClean="0"/>
          </a:p>
        </p:txBody>
      </p:sp>
      <p:sp>
        <p:nvSpPr>
          <p:cNvPr id="8195" name="Rectangle 2"/>
          <p:cNvSpPr>
            <a:spLocks noGrp="1" noChangeArrowheads="1"/>
          </p:cNvSpPr>
          <p:nvPr>
            <p:ph type="body" idx="1"/>
          </p:nvPr>
        </p:nvSpPr>
        <p:spPr>
          <a:xfrm>
            <a:off x="457200" y="605806"/>
            <a:ext cx="8307659" cy="5278282"/>
          </a:xfrm>
        </p:spPr>
        <p:txBody>
          <a:bodyPr>
            <a:normAutofit fontScale="92500" lnSpcReduction="20000"/>
          </a:bodyPr>
          <a:lstStyle/>
          <a:p>
            <a:pPr marL="438150" indent="-381000" eaLnBrk="1" hangingPunct="1">
              <a:buFontTx/>
              <a:buBlip>
                <a:blip r:embed="rId2"/>
              </a:buBlip>
              <a:defRPr/>
            </a:pPr>
            <a:r>
              <a:rPr lang="en-AU" sz="2800" b="1" dirty="0" smtClean="0"/>
              <a:t>Ensure regular signals that support research while supporting good teaching eg</a:t>
            </a:r>
          </a:p>
          <a:p>
            <a:pPr marL="1238250" lvl="2" indent="-381000" eaLnBrk="1" hangingPunct="1">
              <a:buFontTx/>
              <a:buBlip>
                <a:blip r:embed="rId2"/>
              </a:buBlip>
              <a:defRPr/>
            </a:pPr>
            <a:r>
              <a:rPr lang="en-AU" b="1" dirty="0" smtClean="0">
                <a:solidFill>
                  <a:srgbClr val="0000CC"/>
                </a:solidFill>
              </a:rPr>
              <a:t>Strategic recruitment; selection criteria include relevant research outputs (PhD, publications, ext. grants) dependent on level</a:t>
            </a:r>
          </a:p>
          <a:p>
            <a:pPr marL="1238250" lvl="2" indent="-381000" eaLnBrk="1" hangingPunct="1">
              <a:buFontTx/>
              <a:buBlip>
                <a:blip r:embed="rId2"/>
              </a:buBlip>
              <a:defRPr/>
            </a:pPr>
            <a:r>
              <a:rPr lang="en-AU" b="1" dirty="0" smtClean="0">
                <a:solidFill>
                  <a:srgbClr val="0000CC"/>
                </a:solidFill>
              </a:rPr>
              <a:t>Regular training for research outputs</a:t>
            </a:r>
          </a:p>
          <a:p>
            <a:pPr marL="1238250" lvl="2" indent="-381000" eaLnBrk="1" hangingPunct="1">
              <a:buFontTx/>
              <a:buBlip>
                <a:blip r:embed="rId2"/>
              </a:buBlip>
              <a:defRPr/>
            </a:pPr>
            <a:r>
              <a:rPr lang="en-AU" b="1" dirty="0" smtClean="0">
                <a:solidFill>
                  <a:srgbClr val="0000CC"/>
                </a:solidFill>
              </a:rPr>
              <a:t>Mentoring programs</a:t>
            </a:r>
          </a:p>
          <a:p>
            <a:pPr marL="1238250" lvl="2" indent="-381000" eaLnBrk="1" hangingPunct="1">
              <a:buFontTx/>
              <a:buBlip>
                <a:blip r:embed="rId2"/>
              </a:buBlip>
              <a:defRPr/>
            </a:pPr>
            <a:r>
              <a:rPr lang="en-AU" b="1" dirty="0" smtClean="0">
                <a:solidFill>
                  <a:srgbClr val="0000CC"/>
                </a:solidFill>
              </a:rPr>
              <a:t>School seminar programs, Working paper series </a:t>
            </a:r>
          </a:p>
          <a:p>
            <a:pPr marL="1238250" lvl="2" indent="-381000" eaLnBrk="1" hangingPunct="1">
              <a:buFontTx/>
              <a:buBlip>
                <a:blip r:embed="rId2"/>
              </a:buBlip>
              <a:defRPr/>
            </a:pPr>
            <a:r>
              <a:rPr lang="en-AU" b="1" dirty="0" smtClean="0">
                <a:solidFill>
                  <a:srgbClr val="0000CC"/>
                </a:solidFill>
              </a:rPr>
              <a:t>Small grants schemes, top research conference support </a:t>
            </a:r>
          </a:p>
          <a:p>
            <a:pPr marL="1238250" lvl="2" indent="-381000" eaLnBrk="1" hangingPunct="1">
              <a:buFontTx/>
              <a:buBlip>
                <a:blip r:embed="rId2"/>
              </a:buBlip>
              <a:defRPr/>
            </a:pPr>
            <a:r>
              <a:rPr lang="en-AU" b="1" dirty="0" smtClean="0">
                <a:solidFill>
                  <a:srgbClr val="0000CC"/>
                </a:solidFill>
              </a:rPr>
              <a:t>Regularly measure research performance and present back</a:t>
            </a:r>
          </a:p>
          <a:p>
            <a:pPr marL="1238250" lvl="2" indent="-381000">
              <a:buBlip>
                <a:blip r:embed="rId2"/>
              </a:buBlip>
              <a:defRPr/>
            </a:pPr>
            <a:r>
              <a:rPr lang="en-AU" b="1" dirty="0">
                <a:solidFill>
                  <a:srgbClr val="0000CC"/>
                </a:solidFill>
              </a:rPr>
              <a:t>Celebrate </a:t>
            </a:r>
            <a:r>
              <a:rPr lang="en-AU" b="1" dirty="0" smtClean="0">
                <a:solidFill>
                  <a:srgbClr val="0000CC"/>
                </a:solidFill>
              </a:rPr>
              <a:t>success </a:t>
            </a:r>
            <a:r>
              <a:rPr lang="en-AU" b="1" dirty="0">
                <a:solidFill>
                  <a:srgbClr val="0000CC"/>
                </a:solidFill>
              </a:rPr>
              <a:t>of researchers at all </a:t>
            </a:r>
            <a:r>
              <a:rPr lang="en-AU" b="1" dirty="0" smtClean="0">
                <a:solidFill>
                  <a:srgbClr val="0000CC"/>
                </a:solidFill>
              </a:rPr>
              <a:t>levels</a:t>
            </a:r>
            <a:endParaRPr lang="en-AU" b="1" dirty="0">
              <a:solidFill>
                <a:srgbClr val="0000CC"/>
              </a:solidFill>
            </a:endParaRPr>
          </a:p>
          <a:p>
            <a:pPr marL="438150" indent="-381000" eaLnBrk="1" hangingPunct="1">
              <a:buFontTx/>
              <a:buBlip>
                <a:blip r:embed="rId2"/>
              </a:buBlip>
              <a:defRPr/>
            </a:pPr>
            <a:r>
              <a:rPr lang="en-AU" sz="2300" b="1" dirty="0" smtClean="0"/>
              <a:t>Support successful research groups and individuals</a:t>
            </a:r>
          </a:p>
          <a:p>
            <a:pPr marL="438150" indent="-381000" eaLnBrk="1" hangingPunct="1">
              <a:buFontTx/>
              <a:buBlip>
                <a:blip r:embed="rId2"/>
              </a:buBlip>
              <a:defRPr/>
            </a:pPr>
            <a:r>
              <a:rPr lang="en-AU" sz="2300" b="1" dirty="0" smtClean="0"/>
              <a:t>Support ECRs, PhDs</a:t>
            </a:r>
          </a:p>
          <a:p>
            <a:pPr marL="438150" indent="-381000" eaLnBrk="1" hangingPunct="1">
              <a:buFontTx/>
              <a:buBlip>
                <a:blip r:embed="rId2"/>
              </a:buBlip>
              <a:defRPr/>
            </a:pPr>
            <a:r>
              <a:rPr lang="en-AU" sz="2300" b="1" dirty="0" smtClean="0"/>
              <a:t>Strategically support research initiatives if linked to outputs </a:t>
            </a:r>
            <a:r>
              <a:rPr lang="en-AU" sz="1800" b="1" dirty="0" smtClean="0"/>
              <a:t>eg</a:t>
            </a:r>
            <a:endParaRPr lang="en-AU" b="1" dirty="0" smtClean="0"/>
          </a:p>
          <a:p>
            <a:pPr marL="838200" lvl="1" indent="-381000" eaLnBrk="1" hangingPunct="1">
              <a:buFontTx/>
              <a:buBlip>
                <a:blip r:embed="rId2"/>
              </a:buBlip>
              <a:defRPr/>
            </a:pPr>
            <a:r>
              <a:rPr lang="en-AU" sz="2600" b="1" dirty="0" smtClean="0">
                <a:solidFill>
                  <a:srgbClr val="0000CC"/>
                </a:solidFill>
              </a:rPr>
              <a:t>Visitors’ programs, conference attendance, HDR activities, school small grant schemes</a:t>
            </a:r>
          </a:p>
          <a:p>
            <a:pPr marL="57150" indent="0">
              <a:buNone/>
              <a:defRPr/>
            </a:pPr>
            <a:endParaRPr lang="en-AU" sz="3000" b="1" dirty="0" smtClean="0">
              <a:solidFill>
                <a:srgbClr val="0000CC"/>
              </a:solidFill>
            </a:endParaRPr>
          </a:p>
          <a:p>
            <a:pPr marL="457200" indent="-457200" eaLnBrk="1" hangingPunct="1">
              <a:lnSpc>
                <a:spcPct val="10000"/>
              </a:lnSpc>
              <a:buFontTx/>
              <a:buNone/>
              <a:defRPr/>
            </a:pPr>
            <a:endParaRPr lang="en-US" sz="2600" b="1" dirty="0" smtClean="0"/>
          </a:p>
        </p:txBody>
      </p:sp>
      <p:sp>
        <p:nvSpPr>
          <p:cNvPr id="23556" name="Rectangle 3"/>
          <p:cNvSpPr>
            <a:spLocks noGrp="1" noChangeArrowheads="1"/>
          </p:cNvSpPr>
          <p:nvPr>
            <p:ph type="title"/>
          </p:nvPr>
        </p:nvSpPr>
        <p:spPr>
          <a:xfrm>
            <a:off x="0" y="0"/>
            <a:ext cx="9144000" cy="620713"/>
          </a:xfrm>
          <a:noFill/>
        </p:spPr>
        <p:txBody>
          <a:bodyPr>
            <a:noAutofit/>
          </a:bodyPr>
          <a:lstStyle/>
          <a:p>
            <a:pPr eaLnBrk="1" hangingPunct="1"/>
            <a:r>
              <a:rPr lang="en-US" sz="3600" b="1" dirty="0" smtClean="0"/>
              <a:t>Developing a Research Culture</a:t>
            </a:r>
          </a:p>
        </p:txBody>
      </p:sp>
    </p:spTree>
    <p:extLst>
      <p:ext uri="{BB962C8B-B14F-4D97-AF65-F5344CB8AC3E}">
        <p14:creationId xmlns:p14="http://schemas.microsoft.com/office/powerpoint/2010/main" xmlns="" val="1157079762"/>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p:cNvSpPr>
            <a:spLocks noGrp="1"/>
          </p:cNvSpPr>
          <p:nvPr>
            <p:ph type="title"/>
          </p:nvPr>
        </p:nvSpPr>
        <p:spPr>
          <a:xfrm>
            <a:off x="457200" y="0"/>
            <a:ext cx="8229600" cy="680224"/>
          </a:xfrm>
        </p:spPr>
        <p:txBody>
          <a:bodyPr>
            <a:normAutofit/>
          </a:bodyPr>
          <a:lstStyle/>
          <a:p>
            <a:r>
              <a:rPr lang="en-US" sz="3600" b="1" dirty="0" smtClean="0">
                <a:solidFill>
                  <a:srgbClr val="0000CC"/>
                </a:solidFill>
              </a:rPr>
              <a:t>Conclusion: Strategy</a:t>
            </a:r>
            <a:endParaRPr lang="en-AU" sz="3600" b="1" dirty="0">
              <a:solidFill>
                <a:srgbClr val="0000CC"/>
              </a:solidFill>
            </a:endParaRPr>
          </a:p>
        </p:txBody>
      </p:sp>
      <p:sp>
        <p:nvSpPr>
          <p:cNvPr id="24579" name="Content Placeholder 2"/>
          <p:cNvSpPr>
            <a:spLocks noGrp="1"/>
          </p:cNvSpPr>
          <p:nvPr>
            <p:ph idx="1"/>
          </p:nvPr>
        </p:nvSpPr>
        <p:spPr>
          <a:xfrm>
            <a:off x="457199" y="758283"/>
            <a:ext cx="8229601" cy="5140712"/>
          </a:xfrm>
        </p:spPr>
        <p:txBody>
          <a:bodyPr>
            <a:normAutofit fontScale="85000" lnSpcReduction="20000"/>
          </a:bodyPr>
          <a:lstStyle/>
          <a:p>
            <a:pPr lvl="0"/>
            <a:r>
              <a:rPr lang="en-AU" sz="2400" dirty="0" smtClean="0">
                <a:solidFill>
                  <a:srgbClr val="0000CC"/>
                </a:solidFill>
                <a:latin typeface="Arial Rounded MT Bold" pitchFamily="34" charset="0"/>
              </a:rPr>
              <a:t>Develop </a:t>
            </a:r>
            <a:r>
              <a:rPr lang="en-AU" sz="2400" dirty="0">
                <a:solidFill>
                  <a:srgbClr val="0000CC"/>
                </a:solidFill>
                <a:latin typeface="Arial Rounded MT Bold" pitchFamily="34" charset="0"/>
              </a:rPr>
              <a:t>resource allocation and </a:t>
            </a:r>
            <a:r>
              <a:rPr lang="en-AU" sz="2400" dirty="0" smtClean="0">
                <a:solidFill>
                  <a:srgbClr val="0000CC"/>
                </a:solidFill>
                <a:latin typeface="Arial Rounded MT Bold" pitchFamily="34" charset="0"/>
              </a:rPr>
              <a:t>investment to </a:t>
            </a:r>
            <a:r>
              <a:rPr lang="en-AU" sz="2400" dirty="0">
                <a:solidFill>
                  <a:srgbClr val="0000CC"/>
                </a:solidFill>
                <a:latin typeface="Arial Rounded MT Bold" pitchFamily="34" charset="0"/>
              </a:rPr>
              <a:t>reward research performance and build areas of research </a:t>
            </a:r>
            <a:r>
              <a:rPr lang="en-AU" sz="2400" dirty="0" smtClean="0">
                <a:solidFill>
                  <a:srgbClr val="0000CC"/>
                </a:solidFill>
                <a:latin typeface="Arial Rounded MT Bold" pitchFamily="34" charset="0"/>
              </a:rPr>
              <a:t>strength</a:t>
            </a:r>
          </a:p>
          <a:p>
            <a:pPr lvl="1">
              <a:buBlip>
                <a:blip r:embed="rId2"/>
              </a:buBlip>
            </a:pPr>
            <a:r>
              <a:rPr lang="en-AU" sz="2400" b="1" dirty="0"/>
              <a:t>Focus </a:t>
            </a:r>
            <a:r>
              <a:rPr lang="en-AU" sz="2400" b="1" dirty="0" smtClean="0"/>
              <a:t>investment </a:t>
            </a:r>
            <a:r>
              <a:rPr lang="en-AU" sz="2400" b="1" dirty="0"/>
              <a:t>into priority areas with potential for </a:t>
            </a:r>
            <a:r>
              <a:rPr lang="en-AU" sz="2400" b="1" dirty="0" smtClean="0"/>
              <a:t>success</a:t>
            </a:r>
            <a:endParaRPr lang="en-AU" sz="2400" b="1" dirty="0"/>
          </a:p>
          <a:p>
            <a:pPr lvl="1">
              <a:buBlip>
                <a:blip r:embed="rId2"/>
              </a:buBlip>
            </a:pPr>
            <a:r>
              <a:rPr lang="en-AU" sz="2400" b="1" dirty="0"/>
              <a:t>Invest in internal grant funding </a:t>
            </a:r>
            <a:r>
              <a:rPr lang="en-AU" sz="2400" b="1" dirty="0" smtClean="0"/>
              <a:t>schemes </a:t>
            </a:r>
            <a:r>
              <a:rPr lang="en-AU" sz="2400" b="1" dirty="0"/>
              <a:t>to support research projects with high potential</a:t>
            </a:r>
          </a:p>
          <a:p>
            <a:pPr lvl="1">
              <a:buBlip>
                <a:blip r:embed="rId2"/>
              </a:buBlip>
            </a:pPr>
            <a:r>
              <a:rPr lang="en-US" sz="2400" b="1" dirty="0"/>
              <a:t>Support development programs for publishing eg workshops, teams</a:t>
            </a:r>
          </a:p>
          <a:p>
            <a:pPr lvl="1">
              <a:buBlip>
                <a:blip r:embed="rId2"/>
              </a:buBlip>
            </a:pPr>
            <a:r>
              <a:rPr lang="en-US" sz="2400" b="1" dirty="0" smtClean="0"/>
              <a:t>Link investment in their research </a:t>
            </a:r>
            <a:r>
              <a:rPr lang="en-US" sz="2400" b="1" dirty="0"/>
              <a:t>activity to </a:t>
            </a:r>
            <a:r>
              <a:rPr lang="en-US" sz="2400" b="1" dirty="0" smtClean="0"/>
              <a:t>a person’s performance outputs</a:t>
            </a:r>
            <a:endParaRPr lang="en-AU" sz="2400" b="1" dirty="0" smtClean="0">
              <a:latin typeface="Arial Rounded MT Bold" pitchFamily="34" charset="0"/>
            </a:endParaRPr>
          </a:p>
          <a:p>
            <a:pPr lvl="0">
              <a:lnSpc>
                <a:spcPts val="400"/>
              </a:lnSpc>
            </a:pPr>
            <a:endParaRPr lang="en-AU" sz="2400" dirty="0" smtClean="0">
              <a:solidFill>
                <a:srgbClr val="0000CC"/>
              </a:solidFill>
              <a:latin typeface="Arial Rounded MT Bold" pitchFamily="34" charset="0"/>
            </a:endParaRPr>
          </a:p>
          <a:p>
            <a:pPr lvl="0"/>
            <a:r>
              <a:rPr lang="en-AU" sz="2400" dirty="0" smtClean="0">
                <a:solidFill>
                  <a:srgbClr val="0000CC"/>
                </a:solidFill>
                <a:latin typeface="Arial Rounded MT Bold" pitchFamily="34" charset="0"/>
              </a:rPr>
              <a:t>Develop stretch, realistic targets </a:t>
            </a:r>
            <a:r>
              <a:rPr lang="en-AU" sz="2400" dirty="0">
                <a:solidFill>
                  <a:srgbClr val="0000CC"/>
                </a:solidFill>
                <a:latin typeface="Arial Rounded MT Bold" pitchFamily="34" charset="0"/>
              </a:rPr>
              <a:t>for </a:t>
            </a:r>
            <a:r>
              <a:rPr lang="en-AU" sz="2400" dirty="0" smtClean="0">
                <a:solidFill>
                  <a:srgbClr val="0000CC"/>
                </a:solidFill>
                <a:latin typeface="Arial Rounded MT Bold" pitchFamily="34" charset="0"/>
              </a:rPr>
              <a:t>research outputs</a:t>
            </a:r>
            <a:endParaRPr lang="en-AU" sz="2400" dirty="0">
              <a:solidFill>
                <a:srgbClr val="0000CC"/>
              </a:solidFill>
              <a:latin typeface="Arial Rounded MT Bold" pitchFamily="34" charset="0"/>
            </a:endParaRPr>
          </a:p>
          <a:p>
            <a:pPr lvl="1">
              <a:buBlip>
                <a:blip r:embed="rId2"/>
              </a:buBlip>
            </a:pPr>
            <a:r>
              <a:rPr lang="en-US" sz="2400" b="1" dirty="0"/>
              <a:t>Seek</a:t>
            </a:r>
            <a:r>
              <a:rPr lang="en-AU" sz="2400" b="1" dirty="0"/>
              <a:t> improvement in ERA rankings (eg </a:t>
            </a:r>
            <a:r>
              <a:rPr lang="en-AU" sz="2400" b="1" dirty="0" smtClean="0"/>
              <a:t>from 1 </a:t>
            </a:r>
            <a:r>
              <a:rPr lang="en-AU" sz="2400" b="1" dirty="0"/>
              <a:t>to 2, 2 to 3)</a:t>
            </a:r>
          </a:p>
          <a:p>
            <a:pPr lvl="1">
              <a:buBlip>
                <a:blip r:embed="rId2"/>
              </a:buBlip>
            </a:pPr>
            <a:r>
              <a:rPr lang="en-US" sz="2400" b="1" dirty="0" smtClean="0"/>
              <a:t>Help </a:t>
            </a:r>
            <a:r>
              <a:rPr lang="en-US" sz="2400" b="1" dirty="0"/>
              <a:t>staff apply for Cats 2, 3 &amp; 4 income </a:t>
            </a:r>
            <a:r>
              <a:rPr lang="en-US" sz="2400" b="1" dirty="0" smtClean="0"/>
              <a:t>not just </a:t>
            </a:r>
            <a:r>
              <a:rPr lang="en-US" sz="2400" b="1" dirty="0"/>
              <a:t>Cat </a:t>
            </a:r>
            <a:r>
              <a:rPr lang="en-US" sz="2400" b="1" dirty="0" smtClean="0"/>
              <a:t>1/ARC</a:t>
            </a:r>
            <a:endParaRPr lang="en-US" sz="2400" b="1" dirty="0"/>
          </a:p>
          <a:p>
            <a:pPr lvl="1">
              <a:buBlip>
                <a:blip r:embed="rId2"/>
              </a:buBlip>
            </a:pPr>
            <a:r>
              <a:rPr lang="en-AU" sz="2400" b="1" dirty="0" smtClean="0"/>
              <a:t>Form </a:t>
            </a:r>
            <a:r>
              <a:rPr lang="en-AU" sz="2400" b="1" dirty="0"/>
              <a:t>strong links with industry groups and government agencies </a:t>
            </a:r>
          </a:p>
          <a:p>
            <a:pPr marL="0" indent="0">
              <a:lnSpc>
                <a:spcPts val="800"/>
              </a:lnSpc>
              <a:buNone/>
            </a:pPr>
            <a:endParaRPr lang="en-AU" sz="2400" dirty="0" smtClean="0">
              <a:solidFill>
                <a:srgbClr val="0000CC"/>
              </a:solidFill>
              <a:latin typeface="Arial Rounded MT Bold" pitchFamily="34" charset="0"/>
            </a:endParaRPr>
          </a:p>
          <a:p>
            <a:r>
              <a:rPr lang="en-AU" sz="2400" dirty="0" smtClean="0">
                <a:solidFill>
                  <a:srgbClr val="0000CC"/>
                </a:solidFill>
                <a:latin typeface="Arial Rounded MT Bold" pitchFamily="34" charset="0"/>
              </a:rPr>
              <a:t>Manage </a:t>
            </a:r>
            <a:r>
              <a:rPr lang="en-AU" sz="2400" dirty="0">
                <a:solidFill>
                  <a:srgbClr val="0000CC"/>
                </a:solidFill>
                <a:latin typeface="Arial Rounded MT Bold" pitchFamily="34" charset="0"/>
              </a:rPr>
              <a:t>staff performance and recruit </a:t>
            </a:r>
            <a:r>
              <a:rPr lang="en-AU" sz="2400" dirty="0" smtClean="0">
                <a:solidFill>
                  <a:srgbClr val="0000CC"/>
                </a:solidFill>
                <a:latin typeface="Arial Rounded MT Bold" pitchFamily="34" charset="0"/>
              </a:rPr>
              <a:t>research-active </a:t>
            </a:r>
            <a:r>
              <a:rPr lang="en-AU" sz="2400" dirty="0">
                <a:solidFill>
                  <a:srgbClr val="0000CC"/>
                </a:solidFill>
                <a:latin typeface="Arial Rounded MT Bold" pitchFamily="34" charset="0"/>
              </a:rPr>
              <a:t>staff</a:t>
            </a:r>
          </a:p>
          <a:p>
            <a:pPr lvl="1">
              <a:buBlip>
                <a:blip r:embed="rId2"/>
              </a:buBlip>
            </a:pPr>
            <a:r>
              <a:rPr lang="en-US" sz="2400" b="1" dirty="0"/>
              <a:t>Recruit top researchers who can work with others </a:t>
            </a:r>
            <a:r>
              <a:rPr lang="en-US" sz="2400" b="1" dirty="0" smtClean="0"/>
              <a:t>internally to </a:t>
            </a:r>
            <a:r>
              <a:rPr lang="en-US" sz="2400" b="1" dirty="0"/>
              <a:t>gain ARC </a:t>
            </a:r>
            <a:r>
              <a:rPr lang="en-US" sz="2400" b="1" dirty="0" smtClean="0"/>
              <a:t>grants and publish </a:t>
            </a:r>
            <a:r>
              <a:rPr lang="en-US" sz="2400" b="1" dirty="0"/>
              <a:t>in top </a:t>
            </a:r>
            <a:r>
              <a:rPr lang="en-US" sz="2400" b="1" dirty="0" smtClean="0"/>
              <a:t>journals </a:t>
            </a:r>
            <a:endParaRPr lang="en-AU" sz="2400" b="1" dirty="0"/>
          </a:p>
          <a:p>
            <a:pPr lvl="1">
              <a:buBlip>
                <a:blip r:embed="rId2"/>
              </a:buBlip>
            </a:pPr>
            <a:r>
              <a:rPr lang="en-AU" sz="2400" b="1" dirty="0"/>
              <a:t>Align new </a:t>
            </a:r>
            <a:r>
              <a:rPr lang="en-AU" sz="2400" b="1" dirty="0" smtClean="0"/>
              <a:t>appointments </a:t>
            </a:r>
            <a:r>
              <a:rPr lang="en-AU" sz="2400" b="1" dirty="0"/>
              <a:t>with priority areas of research strength</a:t>
            </a:r>
          </a:p>
        </p:txBody>
      </p:sp>
      <p:sp>
        <p:nvSpPr>
          <p:cNvPr id="24580" name="Slide Number Placeholder 3"/>
          <p:cNvSpPr>
            <a:spLocks noGrp="1"/>
          </p:cNvSpPr>
          <p:nvPr>
            <p:ph type="sldNum" sz="quarter" idx="12"/>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a:solidFill>
                  <a:schemeClr val="tx1"/>
                </a:solidFill>
                <a:latin typeface="Arial" charset="0"/>
                <a:ea typeface="ＭＳ Ｐゴシック" pitchFamily="34" charset="-128"/>
              </a:defRPr>
            </a:lvl1pPr>
            <a:lvl2pPr marL="742950" indent="-285750">
              <a:defRPr sz="2400">
                <a:solidFill>
                  <a:schemeClr val="tx1"/>
                </a:solidFill>
                <a:latin typeface="Arial" charset="0"/>
                <a:ea typeface="ＭＳ Ｐゴシック" pitchFamily="34" charset="-128"/>
              </a:defRPr>
            </a:lvl2pPr>
            <a:lvl3pPr marL="1143000" indent="-228600">
              <a:defRPr sz="2400">
                <a:solidFill>
                  <a:schemeClr val="tx1"/>
                </a:solidFill>
                <a:latin typeface="Arial" charset="0"/>
                <a:ea typeface="ＭＳ Ｐゴシック" pitchFamily="34" charset="-128"/>
              </a:defRPr>
            </a:lvl3pPr>
            <a:lvl4pPr marL="1600200" indent="-228600">
              <a:defRPr sz="2400">
                <a:solidFill>
                  <a:schemeClr val="tx1"/>
                </a:solidFill>
                <a:latin typeface="Arial" charset="0"/>
                <a:ea typeface="ＭＳ Ｐゴシック" pitchFamily="34" charset="-128"/>
              </a:defRPr>
            </a:lvl4pPr>
            <a:lvl5pPr marL="2057400" indent="-228600">
              <a:defRPr sz="2400">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charset="0"/>
                <a:ea typeface="ＭＳ Ｐゴシック" pitchFamily="34" charset="-128"/>
              </a:defRPr>
            </a:lvl9pPr>
          </a:lstStyle>
          <a:p>
            <a:fld id="{278E2206-5ED6-41D0-BD1D-B6369E97546C}" type="slidenum">
              <a:rPr lang="en-US" sz="1400" smtClean="0"/>
              <a:pPr/>
              <a:t>23</a:t>
            </a:fld>
            <a:endParaRPr lang="en-US" sz="1400" dirty="0" smtClean="0"/>
          </a:p>
        </p:txBody>
      </p:sp>
    </p:spTree>
    <p:extLst>
      <p:ext uri="{BB962C8B-B14F-4D97-AF65-F5344CB8AC3E}">
        <p14:creationId xmlns:p14="http://schemas.microsoft.com/office/powerpoint/2010/main" xmlns="" val="386283961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p:cNvSpPr>
            <a:spLocks noGrp="1"/>
          </p:cNvSpPr>
          <p:nvPr>
            <p:ph type="title"/>
          </p:nvPr>
        </p:nvSpPr>
        <p:spPr>
          <a:xfrm>
            <a:off x="457200" y="0"/>
            <a:ext cx="8229600" cy="680224"/>
          </a:xfrm>
        </p:spPr>
        <p:txBody>
          <a:bodyPr>
            <a:normAutofit/>
          </a:bodyPr>
          <a:lstStyle/>
          <a:p>
            <a:r>
              <a:rPr lang="en-US" sz="3600" b="1" dirty="0" smtClean="0">
                <a:solidFill>
                  <a:srgbClr val="0000CC"/>
                </a:solidFill>
              </a:rPr>
              <a:t>Conclusion: Strategy</a:t>
            </a:r>
            <a:endParaRPr lang="en-AU" sz="3600" b="1" dirty="0">
              <a:solidFill>
                <a:srgbClr val="0000CC"/>
              </a:solidFill>
            </a:endParaRPr>
          </a:p>
        </p:txBody>
      </p:sp>
      <p:sp>
        <p:nvSpPr>
          <p:cNvPr id="24579" name="Content Placeholder 2"/>
          <p:cNvSpPr>
            <a:spLocks noGrp="1"/>
          </p:cNvSpPr>
          <p:nvPr>
            <p:ph idx="1"/>
          </p:nvPr>
        </p:nvSpPr>
        <p:spPr>
          <a:xfrm>
            <a:off x="611188" y="780585"/>
            <a:ext cx="7908344" cy="5129562"/>
          </a:xfrm>
        </p:spPr>
        <p:txBody>
          <a:bodyPr>
            <a:normAutofit fontScale="85000" lnSpcReduction="20000"/>
          </a:bodyPr>
          <a:lstStyle/>
          <a:p>
            <a:pPr lvl="1">
              <a:buBlip>
                <a:blip r:embed="rId2"/>
              </a:buBlip>
            </a:pPr>
            <a:r>
              <a:rPr lang="en-AU" sz="2400" b="1" dirty="0"/>
              <a:t>Develop </a:t>
            </a:r>
            <a:r>
              <a:rPr lang="en-AU" sz="2400" b="1" dirty="0" smtClean="0"/>
              <a:t>a common measure </a:t>
            </a:r>
            <a:r>
              <a:rPr lang="en-AU" sz="2400" b="1" dirty="0"/>
              <a:t>of research performance for all academics </a:t>
            </a:r>
            <a:r>
              <a:rPr lang="en-AU" sz="2400" b="1" dirty="0" smtClean="0"/>
              <a:t>to influence decisions on support, roles and workloads</a:t>
            </a:r>
            <a:endParaRPr lang="en-US" sz="2400" b="1" dirty="0"/>
          </a:p>
          <a:p>
            <a:pPr lvl="1">
              <a:lnSpc>
                <a:spcPts val="400"/>
              </a:lnSpc>
              <a:buBlip>
                <a:blip r:embed="rId2"/>
              </a:buBlip>
            </a:pPr>
            <a:endParaRPr lang="en-AU" sz="2400" b="1" dirty="0" smtClean="0"/>
          </a:p>
          <a:p>
            <a:pPr lvl="1">
              <a:buBlip>
                <a:blip r:embed="rId2"/>
              </a:buBlip>
            </a:pPr>
            <a:r>
              <a:rPr lang="en-AU" sz="2400" b="1" dirty="0" smtClean="0"/>
              <a:t>“Encourage” </a:t>
            </a:r>
            <a:r>
              <a:rPr lang="en-AU" sz="2400" b="1" dirty="0"/>
              <a:t>staff in balanced portfolio roles to be research </a:t>
            </a:r>
            <a:r>
              <a:rPr lang="en-AU" sz="2400" b="1" dirty="0" smtClean="0"/>
              <a:t>active</a:t>
            </a:r>
            <a:endParaRPr lang="en-AU" sz="2400" b="1" dirty="0"/>
          </a:p>
          <a:p>
            <a:pPr marL="457200" lvl="1" indent="0">
              <a:lnSpc>
                <a:spcPts val="400"/>
              </a:lnSpc>
              <a:buNone/>
            </a:pPr>
            <a:endParaRPr lang="en-AU" sz="2400" b="1" dirty="0" smtClean="0"/>
          </a:p>
          <a:p>
            <a:pPr lvl="1">
              <a:buBlip>
                <a:blip r:embed="rId2"/>
              </a:buBlip>
            </a:pPr>
            <a:r>
              <a:rPr lang="en-AU" sz="2400" b="1" dirty="0" smtClean="0"/>
              <a:t>Ensure </a:t>
            </a:r>
            <a:r>
              <a:rPr lang="en-AU" sz="2400" b="1" dirty="0"/>
              <a:t>roles, workloads and performance management processes foster research focus and support research excellent </a:t>
            </a:r>
            <a:r>
              <a:rPr lang="en-AU" sz="2400" b="1" dirty="0" smtClean="0"/>
              <a:t>staff</a:t>
            </a:r>
          </a:p>
          <a:p>
            <a:pPr lvl="2">
              <a:buBlip>
                <a:blip r:embed="rId2"/>
              </a:buBlip>
            </a:pPr>
            <a:r>
              <a:rPr lang="en-US" sz="2000" dirty="0">
                <a:latin typeface="Arial Rounded MT Bold" pitchFamily="34" charset="0"/>
              </a:rPr>
              <a:t>Reward </a:t>
            </a:r>
            <a:r>
              <a:rPr lang="en-US" sz="2000" dirty="0" smtClean="0">
                <a:latin typeface="Arial Rounded MT Bold" pitchFamily="34" charset="0"/>
              </a:rPr>
              <a:t>research in </a:t>
            </a:r>
            <a:r>
              <a:rPr lang="en-US" sz="2000" dirty="0">
                <a:latin typeface="Arial Rounded MT Bold" pitchFamily="34" charset="0"/>
              </a:rPr>
              <a:t>workload </a:t>
            </a:r>
            <a:r>
              <a:rPr lang="en-US" sz="2000" dirty="0" smtClean="0">
                <a:latin typeface="Arial Rounded MT Bold" pitchFamily="34" charset="0"/>
              </a:rPr>
              <a:t>schemes but tricky</a:t>
            </a:r>
            <a:endParaRPr lang="en-AU" sz="2000" b="1" dirty="0"/>
          </a:p>
          <a:p>
            <a:pPr>
              <a:lnSpc>
                <a:spcPts val="400"/>
              </a:lnSpc>
            </a:pPr>
            <a:endParaRPr lang="en-US" sz="2400" dirty="0" smtClean="0">
              <a:solidFill>
                <a:srgbClr val="0000CC"/>
              </a:solidFill>
              <a:latin typeface="Arial Rounded MT Bold" pitchFamily="34" charset="0"/>
            </a:endParaRPr>
          </a:p>
          <a:p>
            <a:r>
              <a:rPr lang="en-US" sz="2400" dirty="0" smtClean="0">
                <a:solidFill>
                  <a:srgbClr val="0000CC"/>
                </a:solidFill>
                <a:latin typeface="Arial Rounded MT Bold" pitchFamily="34" charset="0"/>
              </a:rPr>
              <a:t>Support scale and focus: eg research strengths &amp; teams</a:t>
            </a:r>
          </a:p>
          <a:p>
            <a:pPr lvl="1">
              <a:buBlip>
                <a:blip r:embed="rId2"/>
              </a:buBlip>
            </a:pPr>
            <a:r>
              <a:rPr lang="en-AU" sz="2400" b="1" dirty="0"/>
              <a:t>Support collaborating where possible to create critical mass </a:t>
            </a:r>
          </a:p>
          <a:p>
            <a:pPr lvl="1">
              <a:buBlip>
                <a:blip r:embed="rId2"/>
              </a:buBlip>
            </a:pPr>
            <a:r>
              <a:rPr lang="en-AU" sz="2400" b="1" dirty="0" smtClean="0"/>
              <a:t>Support possible new </a:t>
            </a:r>
            <a:r>
              <a:rPr lang="en-AU" sz="2400" b="1" dirty="0"/>
              <a:t>research centres (eg </a:t>
            </a:r>
            <a:r>
              <a:rPr lang="en-AU" sz="2400" b="1" dirty="0" smtClean="0"/>
              <a:t> hi-performing </a:t>
            </a:r>
            <a:r>
              <a:rPr lang="en-AU" sz="2400" b="1" dirty="0"/>
              <a:t>areas)</a:t>
            </a:r>
            <a:endParaRPr lang="en-US" sz="2400" b="1" dirty="0"/>
          </a:p>
          <a:p>
            <a:pPr>
              <a:lnSpc>
                <a:spcPts val="400"/>
              </a:lnSpc>
            </a:pPr>
            <a:endParaRPr lang="en-US" sz="2400" dirty="0" smtClean="0">
              <a:solidFill>
                <a:srgbClr val="0000CC"/>
              </a:solidFill>
              <a:latin typeface="Arial Rounded MT Bold" pitchFamily="34" charset="0"/>
            </a:endParaRPr>
          </a:p>
          <a:p>
            <a:r>
              <a:rPr lang="en-US" sz="2400" dirty="0" smtClean="0">
                <a:solidFill>
                  <a:srgbClr val="0000CC"/>
                </a:solidFill>
                <a:latin typeface="Arial Rounded MT Bold" pitchFamily="34" charset="0"/>
              </a:rPr>
              <a:t>Support </a:t>
            </a:r>
            <a:r>
              <a:rPr lang="en-US" sz="2400" dirty="0">
                <a:solidFill>
                  <a:srgbClr val="0000CC"/>
                </a:solidFill>
                <a:latin typeface="Arial Rounded MT Bold" pitchFamily="34" charset="0"/>
              </a:rPr>
              <a:t>new researchers</a:t>
            </a:r>
          </a:p>
          <a:p>
            <a:pPr lvl="1">
              <a:buBlip>
                <a:blip r:embed="rId2"/>
              </a:buBlip>
            </a:pPr>
            <a:r>
              <a:rPr lang="en-AU" sz="2400" b="1" dirty="0" smtClean="0"/>
              <a:t>Build </a:t>
            </a:r>
            <a:r>
              <a:rPr lang="en-AU" sz="2400" b="1" dirty="0"/>
              <a:t>a cohort of national and international </a:t>
            </a:r>
            <a:r>
              <a:rPr lang="en-AU" sz="2400" b="1" dirty="0" smtClean="0"/>
              <a:t>PhD students </a:t>
            </a:r>
            <a:r>
              <a:rPr lang="en-AU" sz="2400" b="1" dirty="0"/>
              <a:t>and integrate them with research </a:t>
            </a:r>
            <a:r>
              <a:rPr lang="en-AU" sz="2400" b="1" dirty="0" smtClean="0"/>
              <a:t>teams </a:t>
            </a:r>
            <a:endParaRPr lang="en-AU" sz="2400" b="1" dirty="0"/>
          </a:p>
          <a:p>
            <a:pPr lvl="2">
              <a:buBlip>
                <a:blip r:embed="rId2"/>
              </a:buBlip>
            </a:pPr>
            <a:r>
              <a:rPr lang="en-US" sz="2000" dirty="0">
                <a:latin typeface="Arial Rounded MT Bold" pitchFamily="34" charset="0"/>
              </a:rPr>
              <a:t>Support gaining </a:t>
            </a:r>
            <a:r>
              <a:rPr lang="en-US" sz="2000" dirty="0" smtClean="0">
                <a:latin typeface="Arial Rounded MT Bold" pitchFamily="34" charset="0"/>
              </a:rPr>
              <a:t>of &amp; resources for PhD students to complete</a:t>
            </a:r>
            <a:endParaRPr lang="en-US" sz="2000" dirty="0">
              <a:latin typeface="Arial Rounded MT Bold" pitchFamily="34" charset="0"/>
            </a:endParaRPr>
          </a:p>
          <a:p>
            <a:pPr lvl="1">
              <a:buBlip>
                <a:blip r:embed="rId2"/>
              </a:buBlip>
            </a:pPr>
            <a:endParaRPr lang="en-AU" sz="2400" b="1" dirty="0" smtClean="0"/>
          </a:p>
          <a:p>
            <a:pPr lvl="1">
              <a:buBlip>
                <a:blip r:embed="rId2"/>
              </a:buBlip>
            </a:pPr>
            <a:r>
              <a:rPr lang="en-AU" sz="2400" b="1" dirty="0" smtClean="0"/>
              <a:t>Support development </a:t>
            </a:r>
            <a:r>
              <a:rPr lang="en-AU" sz="2400" b="1" dirty="0"/>
              <a:t>of promising </a:t>
            </a:r>
            <a:r>
              <a:rPr lang="en-AU" sz="2400" b="1" dirty="0" smtClean="0"/>
              <a:t>ECRs </a:t>
            </a:r>
            <a:r>
              <a:rPr lang="en-AU" sz="2400" b="1" dirty="0"/>
              <a:t>through </a:t>
            </a:r>
            <a:r>
              <a:rPr lang="en-AU" sz="2400" b="1" dirty="0" smtClean="0"/>
              <a:t>workloads, targeted </a:t>
            </a:r>
            <a:r>
              <a:rPr lang="en-AU" sz="2400" b="1" dirty="0"/>
              <a:t>funding and development </a:t>
            </a:r>
            <a:r>
              <a:rPr lang="en-AU" sz="2400" b="1" dirty="0" smtClean="0"/>
              <a:t>schemes eg mentoring</a:t>
            </a:r>
            <a:endParaRPr lang="en-US" sz="2400" dirty="0" smtClean="0">
              <a:solidFill>
                <a:srgbClr val="0000CC"/>
              </a:solidFill>
              <a:latin typeface="Arial Rounded MT Bold" pitchFamily="34" charset="0"/>
            </a:endParaRPr>
          </a:p>
          <a:p>
            <a:pPr marL="0" indent="0">
              <a:buNone/>
            </a:pPr>
            <a:r>
              <a:rPr lang="en-US" sz="2400" dirty="0" smtClean="0">
                <a:solidFill>
                  <a:srgbClr val="0000CC"/>
                </a:solidFill>
                <a:latin typeface="Arial Rounded MT Bold" pitchFamily="34" charset="0"/>
              </a:rPr>
              <a:t>   </a:t>
            </a:r>
          </a:p>
        </p:txBody>
      </p:sp>
      <p:sp>
        <p:nvSpPr>
          <p:cNvPr id="24580" name="Slide Number Placeholder 3"/>
          <p:cNvSpPr>
            <a:spLocks noGrp="1"/>
          </p:cNvSpPr>
          <p:nvPr>
            <p:ph type="sldNum" sz="quarter" idx="12"/>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a:solidFill>
                  <a:schemeClr val="tx1"/>
                </a:solidFill>
                <a:latin typeface="Arial" charset="0"/>
                <a:ea typeface="ＭＳ Ｐゴシック" pitchFamily="34" charset="-128"/>
              </a:defRPr>
            </a:lvl1pPr>
            <a:lvl2pPr marL="742950" indent="-285750">
              <a:defRPr sz="2400">
                <a:solidFill>
                  <a:schemeClr val="tx1"/>
                </a:solidFill>
                <a:latin typeface="Arial" charset="0"/>
                <a:ea typeface="ＭＳ Ｐゴシック" pitchFamily="34" charset="-128"/>
              </a:defRPr>
            </a:lvl2pPr>
            <a:lvl3pPr marL="1143000" indent="-228600">
              <a:defRPr sz="2400">
                <a:solidFill>
                  <a:schemeClr val="tx1"/>
                </a:solidFill>
                <a:latin typeface="Arial" charset="0"/>
                <a:ea typeface="ＭＳ Ｐゴシック" pitchFamily="34" charset="-128"/>
              </a:defRPr>
            </a:lvl3pPr>
            <a:lvl4pPr marL="1600200" indent="-228600">
              <a:defRPr sz="2400">
                <a:solidFill>
                  <a:schemeClr val="tx1"/>
                </a:solidFill>
                <a:latin typeface="Arial" charset="0"/>
                <a:ea typeface="ＭＳ Ｐゴシック" pitchFamily="34" charset="-128"/>
              </a:defRPr>
            </a:lvl4pPr>
            <a:lvl5pPr marL="2057400" indent="-228600">
              <a:defRPr sz="2400">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charset="0"/>
                <a:ea typeface="ＭＳ Ｐゴシック" pitchFamily="34" charset="-128"/>
              </a:defRPr>
            </a:lvl9pPr>
          </a:lstStyle>
          <a:p>
            <a:fld id="{278E2206-5ED6-41D0-BD1D-B6369E97546C}" type="slidenum">
              <a:rPr lang="en-US" sz="1400" smtClean="0"/>
              <a:pPr/>
              <a:t>24</a:t>
            </a:fld>
            <a:endParaRPr lang="en-US" sz="1400" dirty="0" smtClean="0"/>
          </a:p>
        </p:txBody>
      </p:sp>
    </p:spTree>
    <p:extLst>
      <p:ext uri="{BB962C8B-B14F-4D97-AF65-F5344CB8AC3E}">
        <p14:creationId xmlns:p14="http://schemas.microsoft.com/office/powerpoint/2010/main" xmlns="" val="304081331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3"/>
          <p:cNvSpPr>
            <a:spLocks noGrp="1" noChangeArrowheads="1"/>
          </p:cNvSpPr>
          <p:nvPr>
            <p:ph type="body" idx="4294967295"/>
          </p:nvPr>
        </p:nvSpPr>
        <p:spPr>
          <a:xfrm>
            <a:off x="412595" y="814039"/>
            <a:ext cx="8363415" cy="4884234"/>
          </a:xfrm>
        </p:spPr>
        <p:txBody>
          <a:bodyPr>
            <a:normAutofit fontScale="92500" lnSpcReduction="20000"/>
          </a:bodyPr>
          <a:lstStyle/>
          <a:p>
            <a:pPr>
              <a:lnSpc>
                <a:spcPct val="90000"/>
              </a:lnSpc>
              <a:buFontTx/>
              <a:buBlip>
                <a:blip r:embed="rId2"/>
              </a:buBlip>
            </a:pPr>
            <a:r>
              <a:rPr lang="en-AU" sz="2600" b="1" dirty="0" smtClean="0">
                <a:solidFill>
                  <a:srgbClr val="0000CC"/>
                </a:solidFill>
                <a:latin typeface="Arial Rounded MT Bold" pitchFamily="34" charset="0"/>
              </a:rPr>
              <a:t>Why measure school research performance?</a:t>
            </a:r>
          </a:p>
          <a:p>
            <a:pPr lvl="1">
              <a:lnSpc>
                <a:spcPts val="2800"/>
              </a:lnSpc>
              <a:buFontTx/>
              <a:buBlip>
                <a:blip r:embed="rId2"/>
              </a:buBlip>
            </a:pPr>
            <a:r>
              <a:rPr lang="en-AU" sz="2000" b="1" dirty="0" smtClean="0">
                <a:latin typeface="Arial Rounded MT Bold" pitchFamily="34" charset="0"/>
              </a:rPr>
              <a:t>Evidence-basis to make decisions</a:t>
            </a:r>
          </a:p>
          <a:p>
            <a:pPr lvl="1">
              <a:lnSpc>
                <a:spcPts val="2800"/>
              </a:lnSpc>
              <a:buFontTx/>
              <a:buBlip>
                <a:blip r:embed="rId2"/>
              </a:buBlip>
            </a:pPr>
            <a:r>
              <a:rPr lang="en-AU" sz="2000" b="1" dirty="0" smtClean="0">
                <a:latin typeface="Arial Rounded MT Bold" pitchFamily="34" charset="0"/>
              </a:rPr>
              <a:t>Assess progress eg uni goals, ERA criteria</a:t>
            </a:r>
          </a:p>
          <a:p>
            <a:pPr lvl="1">
              <a:lnSpc>
                <a:spcPts val="2800"/>
              </a:lnSpc>
              <a:buFontTx/>
              <a:buBlip>
                <a:blip r:embed="rId2"/>
              </a:buBlip>
            </a:pPr>
            <a:r>
              <a:rPr lang="en-AU" sz="2000" b="1" dirty="0" smtClean="0">
                <a:latin typeface="Arial Rounded MT Bold" pitchFamily="34" charset="0"/>
              </a:rPr>
              <a:t>Compare to benchmarks</a:t>
            </a:r>
          </a:p>
          <a:p>
            <a:pPr lvl="1">
              <a:lnSpc>
                <a:spcPts val="2800"/>
              </a:lnSpc>
              <a:buFontTx/>
              <a:buBlip>
                <a:blip r:embed="rId2"/>
              </a:buBlip>
            </a:pPr>
            <a:r>
              <a:rPr lang="en-AU" sz="2000" b="1" dirty="0" smtClean="0">
                <a:latin typeface="Arial Rounded MT Bold" pitchFamily="34" charset="0"/>
              </a:rPr>
              <a:t>Decide where to focus: For example —</a:t>
            </a:r>
          </a:p>
          <a:p>
            <a:pPr lvl="2">
              <a:lnSpc>
                <a:spcPct val="120000"/>
              </a:lnSpc>
              <a:buFontTx/>
              <a:buBlip>
                <a:blip r:embed="rId2"/>
              </a:buBlip>
            </a:pPr>
            <a:r>
              <a:rPr lang="en-AU" sz="2000" b="1" dirty="0" smtClean="0">
                <a:solidFill>
                  <a:srgbClr val="0000CC"/>
                </a:solidFill>
                <a:latin typeface="Arial Rounded MT Bold" pitchFamily="34" charset="0"/>
              </a:rPr>
              <a:t>Support areas of strength or progress, or </a:t>
            </a:r>
          </a:p>
          <a:p>
            <a:pPr lvl="2">
              <a:lnSpc>
                <a:spcPct val="120000"/>
              </a:lnSpc>
              <a:buFontTx/>
              <a:buBlip>
                <a:blip r:embed="rId2"/>
              </a:buBlip>
            </a:pPr>
            <a:r>
              <a:rPr lang="en-AU" sz="2000" b="1" dirty="0" smtClean="0">
                <a:solidFill>
                  <a:srgbClr val="0000CC"/>
                </a:solidFill>
                <a:latin typeface="Arial Rounded MT Bold" pitchFamily="34" charset="0"/>
              </a:rPr>
              <a:t> Improve  areas of weak performance, or </a:t>
            </a:r>
          </a:p>
          <a:p>
            <a:pPr lvl="2">
              <a:lnSpc>
                <a:spcPct val="120000"/>
              </a:lnSpc>
              <a:buFontTx/>
              <a:buBlip>
                <a:blip r:embed="rId2"/>
              </a:buBlip>
            </a:pPr>
            <a:r>
              <a:rPr lang="en-AU" sz="2000" b="1" dirty="0" smtClean="0">
                <a:solidFill>
                  <a:srgbClr val="0000CC"/>
                </a:solidFill>
                <a:latin typeface="Arial Rounded MT Bold" pitchFamily="34" charset="0"/>
              </a:rPr>
              <a:t> Leave some disciplines/schools focused on teaching</a:t>
            </a:r>
          </a:p>
          <a:p>
            <a:pPr lvl="2">
              <a:lnSpc>
                <a:spcPct val="20000"/>
              </a:lnSpc>
              <a:buFontTx/>
              <a:buNone/>
            </a:pPr>
            <a:endParaRPr lang="en-AU" sz="2000" b="1" dirty="0" smtClean="0">
              <a:solidFill>
                <a:srgbClr val="0000CC"/>
              </a:solidFill>
              <a:latin typeface="Arial Rounded MT Bold" pitchFamily="34" charset="0"/>
            </a:endParaRPr>
          </a:p>
          <a:p>
            <a:pPr lvl="1">
              <a:lnSpc>
                <a:spcPts val="400"/>
              </a:lnSpc>
              <a:buFontTx/>
              <a:buBlip>
                <a:blip r:embed="rId2"/>
              </a:buBlip>
            </a:pPr>
            <a:endParaRPr lang="en-AU" sz="2000" b="1" dirty="0" smtClean="0">
              <a:latin typeface="Arial Rounded MT Bold" pitchFamily="34" charset="0"/>
            </a:endParaRPr>
          </a:p>
          <a:p>
            <a:pPr lvl="1">
              <a:lnSpc>
                <a:spcPct val="90000"/>
              </a:lnSpc>
              <a:buFontTx/>
              <a:buBlip>
                <a:blip r:embed="rId2"/>
              </a:buBlip>
            </a:pPr>
            <a:r>
              <a:rPr lang="en-AU" sz="2000" b="1" dirty="0" smtClean="0">
                <a:latin typeface="Arial Rounded MT Bold" pitchFamily="34" charset="0"/>
              </a:rPr>
              <a:t>Decide what to focus on to improve or support: For example —</a:t>
            </a:r>
          </a:p>
          <a:p>
            <a:pPr lvl="2">
              <a:lnSpc>
                <a:spcPct val="120000"/>
              </a:lnSpc>
              <a:buFontTx/>
              <a:buBlip>
                <a:blip r:embed="rId2"/>
              </a:buBlip>
            </a:pPr>
            <a:r>
              <a:rPr lang="en-AU" sz="2000" b="1" dirty="0" smtClean="0">
                <a:solidFill>
                  <a:srgbClr val="0000CC"/>
                </a:solidFill>
                <a:latin typeface="Arial Rounded MT Bold" pitchFamily="34" charset="0"/>
              </a:rPr>
              <a:t>Quantity &amp;/or quality publications </a:t>
            </a:r>
          </a:p>
          <a:p>
            <a:pPr lvl="2">
              <a:lnSpc>
                <a:spcPct val="120000"/>
              </a:lnSpc>
              <a:buFontTx/>
              <a:buBlip>
                <a:blip r:embed="rId2"/>
              </a:buBlip>
            </a:pPr>
            <a:r>
              <a:rPr lang="en-AU" sz="2000" b="1" dirty="0" smtClean="0">
                <a:solidFill>
                  <a:srgbClr val="0000CC"/>
                </a:solidFill>
                <a:latin typeface="Arial Rounded MT Bold" pitchFamily="34" charset="0"/>
              </a:rPr>
              <a:t>Research income and which type of grants</a:t>
            </a:r>
          </a:p>
          <a:p>
            <a:pPr lvl="2">
              <a:lnSpc>
                <a:spcPct val="120000"/>
              </a:lnSpc>
              <a:buFontTx/>
              <a:buBlip>
                <a:blip r:embed="rId2"/>
              </a:buBlip>
            </a:pPr>
            <a:r>
              <a:rPr lang="en-AU" sz="2000" b="1" dirty="0" smtClean="0">
                <a:solidFill>
                  <a:srgbClr val="0000CC"/>
                </a:solidFill>
                <a:latin typeface="Arial Rounded MT Bold" pitchFamily="34" charset="0"/>
              </a:rPr>
              <a:t>% of staff with PhDs </a:t>
            </a:r>
          </a:p>
          <a:p>
            <a:pPr lvl="2">
              <a:lnSpc>
                <a:spcPct val="120000"/>
              </a:lnSpc>
              <a:buFontTx/>
              <a:buBlip>
                <a:blip r:embed="rId2"/>
              </a:buBlip>
            </a:pPr>
            <a:r>
              <a:rPr lang="en-AU" sz="2000" b="1" dirty="0" smtClean="0">
                <a:solidFill>
                  <a:srgbClr val="0000CC"/>
                </a:solidFill>
                <a:latin typeface="Arial Rounded MT Bold" pitchFamily="34" charset="0"/>
              </a:rPr>
              <a:t>% of research active staff </a:t>
            </a:r>
          </a:p>
          <a:p>
            <a:pPr lvl="2">
              <a:lnSpc>
                <a:spcPct val="120000"/>
              </a:lnSpc>
              <a:buFontTx/>
              <a:buBlip>
                <a:blip r:embed="rId2"/>
              </a:buBlip>
            </a:pPr>
            <a:r>
              <a:rPr lang="en-AU" sz="2000" b="1" dirty="0" smtClean="0">
                <a:solidFill>
                  <a:srgbClr val="0000CC"/>
                </a:solidFill>
                <a:latin typeface="Arial Rounded MT Bold" pitchFamily="34" charset="0"/>
              </a:rPr>
              <a:t>Others</a:t>
            </a:r>
          </a:p>
        </p:txBody>
      </p:sp>
      <p:sp>
        <p:nvSpPr>
          <p:cNvPr id="6147" name="Rectangle 4"/>
          <p:cNvSpPr>
            <a:spLocks noChangeArrowheads="1"/>
          </p:cNvSpPr>
          <p:nvPr/>
        </p:nvSpPr>
        <p:spPr bwMode="auto">
          <a:xfrm>
            <a:off x="611188" y="0"/>
            <a:ext cx="7921625" cy="64611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p>
            <a:pPr algn="ctr"/>
            <a:r>
              <a:rPr lang="en-AU" sz="3600" b="1" dirty="0">
                <a:solidFill>
                  <a:srgbClr val="0000CC"/>
                </a:solidFill>
                <a:cs typeface="Arial" charset="0"/>
              </a:rPr>
              <a:t>Measuring Research Performance</a:t>
            </a:r>
          </a:p>
        </p:txBody>
      </p:sp>
      <p:sp>
        <p:nvSpPr>
          <p:cNvPr id="6148" name="Slide Number Placeholder 11"/>
          <p:cNvSpPr txBox="1">
            <a:spLocks/>
          </p:cNvSpPr>
          <p:nvPr/>
        </p:nvSpPr>
        <p:spPr bwMode="auto">
          <a:xfrm>
            <a:off x="8286750" y="6215063"/>
            <a:ext cx="614363" cy="4762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a:solidFill>
                  <a:schemeClr val="tx1"/>
                </a:solidFill>
                <a:latin typeface="Arial" charset="0"/>
                <a:ea typeface="ＭＳ Ｐゴシック" pitchFamily="34" charset="-128"/>
              </a:defRPr>
            </a:lvl1pPr>
            <a:lvl2pPr marL="742950" indent="-285750">
              <a:defRPr sz="2400">
                <a:solidFill>
                  <a:schemeClr val="tx1"/>
                </a:solidFill>
                <a:latin typeface="Arial" charset="0"/>
                <a:ea typeface="ＭＳ Ｐゴシック" pitchFamily="34" charset="-128"/>
              </a:defRPr>
            </a:lvl2pPr>
            <a:lvl3pPr marL="1143000" indent="-228600">
              <a:defRPr sz="2400">
                <a:solidFill>
                  <a:schemeClr val="tx1"/>
                </a:solidFill>
                <a:latin typeface="Arial" charset="0"/>
                <a:ea typeface="ＭＳ Ｐゴシック" pitchFamily="34" charset="-128"/>
              </a:defRPr>
            </a:lvl3pPr>
            <a:lvl4pPr marL="1600200" indent="-228600">
              <a:defRPr sz="2400">
                <a:solidFill>
                  <a:schemeClr val="tx1"/>
                </a:solidFill>
                <a:latin typeface="Arial" charset="0"/>
                <a:ea typeface="ＭＳ Ｐゴシック" pitchFamily="34" charset="-128"/>
              </a:defRPr>
            </a:lvl4pPr>
            <a:lvl5pPr marL="2057400" indent="-228600">
              <a:defRPr sz="2400">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charset="0"/>
                <a:ea typeface="ＭＳ Ｐゴシック" pitchFamily="34" charset="-128"/>
              </a:defRPr>
            </a:lvl9pPr>
          </a:lstStyle>
          <a:p>
            <a:fld id="{E164C3CE-103F-488F-A982-7A0D2920E11D}" type="slidenum">
              <a:rPr lang="en-AU"/>
              <a:pPr/>
              <a:t>3</a:t>
            </a:fld>
            <a:endParaRPr lang="en-AU" dirty="0"/>
          </a:p>
        </p:txBody>
      </p:sp>
    </p:spTree>
    <p:extLst>
      <p:ext uri="{BB962C8B-B14F-4D97-AF65-F5344CB8AC3E}">
        <p14:creationId xmlns:p14="http://schemas.microsoft.com/office/powerpoint/2010/main" xmlns="" val="327738821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3"/>
          <p:cNvSpPr>
            <a:spLocks noGrp="1" noChangeArrowheads="1"/>
          </p:cNvSpPr>
          <p:nvPr>
            <p:ph type="body" idx="4294967295"/>
          </p:nvPr>
        </p:nvSpPr>
        <p:spPr>
          <a:xfrm>
            <a:off x="566582" y="668687"/>
            <a:ext cx="8254033" cy="5151592"/>
          </a:xfrm>
        </p:spPr>
        <p:txBody>
          <a:bodyPr/>
          <a:lstStyle/>
          <a:p>
            <a:pPr>
              <a:lnSpc>
                <a:spcPct val="90000"/>
              </a:lnSpc>
              <a:buFontTx/>
              <a:buBlip>
                <a:blip r:embed="rId2"/>
              </a:buBlip>
            </a:pPr>
            <a:r>
              <a:rPr lang="en-AU" sz="2300" b="1" dirty="0" smtClean="0">
                <a:latin typeface="Arial Rounded MT Bold" pitchFamily="34" charset="0"/>
              </a:rPr>
              <a:t>What do you measure?</a:t>
            </a:r>
          </a:p>
          <a:p>
            <a:pPr lvl="1">
              <a:buFontTx/>
              <a:buBlip>
                <a:blip r:embed="rId2"/>
              </a:buBlip>
            </a:pPr>
            <a:r>
              <a:rPr lang="en-AU" sz="2000" dirty="0" smtClean="0">
                <a:latin typeface="Arial Rounded MT Bold" pitchFamily="34" charset="0"/>
              </a:rPr>
              <a:t>Total publications (include A1, B1, C1, E1); quality eg A*/A; also per FTE </a:t>
            </a:r>
          </a:p>
          <a:p>
            <a:pPr lvl="1">
              <a:buFontTx/>
              <a:buBlip>
                <a:blip r:embed="rId2"/>
              </a:buBlip>
            </a:pPr>
            <a:r>
              <a:rPr lang="en-AU" sz="2000" dirty="0" smtClean="0">
                <a:latin typeface="Arial Rounded MT Bold" pitchFamily="34" charset="0"/>
              </a:rPr>
              <a:t>Total research grant income or per FTE (Cats 1-4; </a:t>
            </a:r>
            <a:r>
              <a:rPr lang="en-AU" sz="2000" i="1" dirty="0">
                <a:latin typeface="Arial Rounded MT Bold" pitchFamily="34" charset="0"/>
              </a:rPr>
              <a:t>all count in ERA</a:t>
            </a:r>
            <a:r>
              <a:rPr lang="en-AU" sz="2000" dirty="0">
                <a:latin typeface="Arial Rounded MT Bold" pitchFamily="34" charset="0"/>
              </a:rPr>
              <a:t> </a:t>
            </a:r>
            <a:r>
              <a:rPr lang="en-AU" sz="2000" dirty="0" smtClean="0">
                <a:latin typeface="Arial Rounded MT Bold" pitchFamily="34" charset="0"/>
              </a:rPr>
              <a:t>)  </a:t>
            </a:r>
          </a:p>
          <a:p>
            <a:pPr lvl="1">
              <a:lnSpc>
                <a:spcPct val="150000"/>
              </a:lnSpc>
              <a:buFontTx/>
              <a:buBlip>
                <a:blip r:embed="rId2"/>
              </a:buBlip>
            </a:pPr>
            <a:r>
              <a:rPr lang="en-AU" sz="2000" dirty="0" smtClean="0">
                <a:latin typeface="Arial Rounded MT Bold" pitchFamily="34" charset="0"/>
              </a:rPr>
              <a:t>HDR load and time enrolled (and completions)</a:t>
            </a:r>
          </a:p>
          <a:p>
            <a:pPr lvl="1">
              <a:lnSpc>
                <a:spcPct val="150000"/>
              </a:lnSpc>
              <a:buFontTx/>
              <a:buBlip>
                <a:blip r:embed="rId2"/>
              </a:buBlip>
            </a:pPr>
            <a:r>
              <a:rPr lang="en-AU" sz="2000" dirty="0" smtClean="0">
                <a:latin typeface="Arial Rounded MT Bold" pitchFamily="34" charset="0"/>
              </a:rPr>
              <a:t>Research-active staff, non-research active</a:t>
            </a:r>
          </a:p>
          <a:p>
            <a:pPr>
              <a:buFontTx/>
              <a:buBlip>
                <a:blip r:embed="rId2"/>
              </a:buBlip>
            </a:pPr>
            <a:r>
              <a:rPr lang="en-AU" sz="2300" dirty="0" smtClean="0">
                <a:latin typeface="Arial Rounded MT Bold" pitchFamily="34" charset="0"/>
              </a:rPr>
              <a:t>Benchmark measures: </a:t>
            </a:r>
          </a:p>
          <a:p>
            <a:pPr lvl="1">
              <a:buFontTx/>
              <a:buBlip>
                <a:blip r:embed="rId2"/>
              </a:buBlip>
            </a:pPr>
            <a:r>
              <a:rPr lang="en-AU" sz="1900" dirty="0" smtClean="0">
                <a:latin typeface="Arial Rounded MT Bold" pitchFamily="34" charset="0"/>
              </a:rPr>
              <a:t>Always over time eg 5 year trends,</a:t>
            </a:r>
          </a:p>
          <a:p>
            <a:pPr lvl="1">
              <a:buFontTx/>
              <a:buBlip>
                <a:blip r:embed="rId2"/>
              </a:buBlip>
            </a:pPr>
            <a:r>
              <a:rPr lang="en-AU" sz="1900" dirty="0" smtClean="0">
                <a:latin typeface="Arial Rounded MT Bold" pitchFamily="34" charset="0"/>
              </a:rPr>
              <a:t>Against other schools, faculties, external benchmarks eg ANZAM</a:t>
            </a:r>
          </a:p>
          <a:p>
            <a:pPr>
              <a:buFontTx/>
              <a:buBlip>
                <a:blip r:embed="rId2"/>
              </a:buBlip>
            </a:pPr>
            <a:r>
              <a:rPr lang="en-AU" sz="2200" dirty="0" smtClean="0">
                <a:solidFill>
                  <a:srgbClr val="0000CC"/>
                </a:solidFill>
                <a:latin typeface="Arial Rounded MT Bold" pitchFamily="34" charset="0"/>
              </a:rPr>
              <a:t>What level eg institutes?, schools?, faculties?</a:t>
            </a:r>
          </a:p>
          <a:p>
            <a:pPr lvl="1">
              <a:lnSpc>
                <a:spcPct val="90000"/>
              </a:lnSpc>
              <a:buFontTx/>
              <a:buNone/>
            </a:pPr>
            <a:endParaRPr lang="en-AU" sz="2400" b="1" dirty="0" smtClean="0"/>
          </a:p>
        </p:txBody>
      </p:sp>
      <p:sp>
        <p:nvSpPr>
          <p:cNvPr id="7171" name="Rectangle 4"/>
          <p:cNvSpPr>
            <a:spLocks noChangeArrowheads="1"/>
          </p:cNvSpPr>
          <p:nvPr/>
        </p:nvSpPr>
        <p:spPr bwMode="auto">
          <a:xfrm>
            <a:off x="611188" y="0"/>
            <a:ext cx="7921625" cy="64611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p>
            <a:pPr algn="ctr"/>
            <a:r>
              <a:rPr lang="en-AU" sz="3600" b="1" dirty="0">
                <a:solidFill>
                  <a:srgbClr val="0000CC"/>
                </a:solidFill>
                <a:cs typeface="Arial" charset="0"/>
              </a:rPr>
              <a:t>Measuring Research Performance</a:t>
            </a:r>
          </a:p>
        </p:txBody>
      </p:sp>
      <p:sp>
        <p:nvSpPr>
          <p:cNvPr id="7172" name="Slide Number Placeholder 11"/>
          <p:cNvSpPr txBox="1">
            <a:spLocks/>
          </p:cNvSpPr>
          <p:nvPr/>
        </p:nvSpPr>
        <p:spPr bwMode="auto">
          <a:xfrm>
            <a:off x="8286750" y="6215063"/>
            <a:ext cx="614363" cy="4762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a:solidFill>
                  <a:schemeClr val="tx1"/>
                </a:solidFill>
                <a:latin typeface="Arial" charset="0"/>
                <a:ea typeface="ＭＳ Ｐゴシック" pitchFamily="34" charset="-128"/>
              </a:defRPr>
            </a:lvl1pPr>
            <a:lvl2pPr marL="742950" indent="-285750">
              <a:defRPr sz="2400">
                <a:solidFill>
                  <a:schemeClr val="tx1"/>
                </a:solidFill>
                <a:latin typeface="Arial" charset="0"/>
                <a:ea typeface="ＭＳ Ｐゴシック" pitchFamily="34" charset="-128"/>
              </a:defRPr>
            </a:lvl2pPr>
            <a:lvl3pPr marL="1143000" indent="-228600">
              <a:defRPr sz="2400">
                <a:solidFill>
                  <a:schemeClr val="tx1"/>
                </a:solidFill>
                <a:latin typeface="Arial" charset="0"/>
                <a:ea typeface="ＭＳ Ｐゴシック" pitchFamily="34" charset="-128"/>
              </a:defRPr>
            </a:lvl3pPr>
            <a:lvl4pPr marL="1600200" indent="-228600">
              <a:defRPr sz="2400">
                <a:solidFill>
                  <a:schemeClr val="tx1"/>
                </a:solidFill>
                <a:latin typeface="Arial" charset="0"/>
                <a:ea typeface="ＭＳ Ｐゴシック" pitchFamily="34" charset="-128"/>
              </a:defRPr>
            </a:lvl4pPr>
            <a:lvl5pPr marL="2057400" indent="-228600">
              <a:defRPr sz="2400">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charset="0"/>
                <a:ea typeface="ＭＳ Ｐゴシック" pitchFamily="34" charset="-128"/>
              </a:defRPr>
            </a:lvl9pPr>
          </a:lstStyle>
          <a:p>
            <a:fld id="{0E707E34-8D53-4814-84A3-1D82C8D7A856}" type="slidenum">
              <a:rPr lang="en-AU"/>
              <a:pPr/>
              <a:t>4</a:t>
            </a:fld>
            <a:endParaRPr lang="en-AU" dirty="0"/>
          </a:p>
        </p:txBody>
      </p:sp>
    </p:spTree>
    <p:extLst>
      <p:ext uri="{BB962C8B-B14F-4D97-AF65-F5344CB8AC3E}">
        <p14:creationId xmlns:p14="http://schemas.microsoft.com/office/powerpoint/2010/main" xmlns="" val="185247559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a:xfrm>
            <a:off x="25400" y="-100013"/>
            <a:ext cx="9144000" cy="990601"/>
          </a:xfrm>
        </p:spPr>
        <p:txBody>
          <a:bodyPr>
            <a:normAutofit/>
          </a:bodyPr>
          <a:lstStyle/>
          <a:p>
            <a:r>
              <a:rPr lang="en-US" sz="3200" b="1" dirty="0" smtClean="0">
                <a:latin typeface="Arial Rounded MT Bold" pitchFamily="34" charset="0"/>
              </a:rPr>
              <a:t>Research Performance: Publications</a:t>
            </a:r>
            <a:endParaRPr lang="en-AU" sz="3200" b="1" dirty="0" smtClean="0">
              <a:latin typeface="Arial Rounded MT Bold" pitchFamily="34" charset="0"/>
            </a:endParaRPr>
          </a:p>
        </p:txBody>
      </p:sp>
      <p:sp>
        <p:nvSpPr>
          <p:cNvPr id="3" name="Content Placeholder 2"/>
          <p:cNvSpPr>
            <a:spLocks noGrp="1"/>
          </p:cNvSpPr>
          <p:nvPr>
            <p:ph idx="1"/>
          </p:nvPr>
        </p:nvSpPr>
        <p:spPr>
          <a:xfrm>
            <a:off x="539750" y="746396"/>
            <a:ext cx="8353425" cy="4806950"/>
          </a:xfrm>
        </p:spPr>
        <p:txBody>
          <a:bodyPr>
            <a:normAutofit fontScale="92500" lnSpcReduction="20000"/>
          </a:bodyPr>
          <a:lstStyle/>
          <a:p>
            <a:pPr>
              <a:defRPr/>
            </a:pPr>
            <a:r>
              <a:rPr lang="en-US" sz="3000" b="1" dirty="0" smtClean="0">
                <a:solidFill>
                  <a:srgbClr val="0000CC"/>
                </a:solidFill>
              </a:rPr>
              <a:t>Why publications are so important; eg</a:t>
            </a:r>
            <a:endParaRPr lang="en-US" sz="3000" b="1" dirty="0" smtClean="0"/>
          </a:p>
          <a:p>
            <a:pPr lvl="1">
              <a:defRPr/>
            </a:pPr>
            <a:r>
              <a:rPr lang="en-US" sz="2600" b="1" dirty="0" smtClean="0"/>
              <a:t>Lead to government funding eg ERA</a:t>
            </a:r>
          </a:p>
          <a:p>
            <a:pPr lvl="1">
              <a:defRPr/>
            </a:pPr>
            <a:r>
              <a:rPr lang="en-US" sz="2600" b="1" dirty="0" smtClean="0"/>
              <a:t>Quality/quantity influence other </a:t>
            </a:r>
            <a:r>
              <a:rPr lang="en-US" sz="2600" b="1" dirty="0"/>
              <a:t>successes in </a:t>
            </a:r>
            <a:r>
              <a:rPr lang="en-US" sz="2600" b="1" dirty="0" smtClean="0"/>
              <a:t>research</a:t>
            </a:r>
            <a:endParaRPr lang="en-US" sz="2600" b="1" dirty="0"/>
          </a:p>
          <a:p>
            <a:pPr lvl="2">
              <a:defRPr/>
            </a:pPr>
            <a:r>
              <a:rPr lang="en-US" b="1" dirty="0" smtClean="0"/>
              <a:t>eg ARC grants, invitations, reputation, promotion</a:t>
            </a:r>
          </a:p>
          <a:p>
            <a:pPr lvl="1">
              <a:defRPr/>
            </a:pPr>
            <a:r>
              <a:rPr lang="en-US" b="1" dirty="0" smtClean="0"/>
              <a:t>Main measure of research activity</a:t>
            </a:r>
            <a:endParaRPr lang="en-US" b="1" dirty="0" smtClean="0">
              <a:solidFill>
                <a:srgbClr val="0000CC"/>
              </a:solidFill>
            </a:endParaRPr>
          </a:p>
          <a:p>
            <a:pPr>
              <a:defRPr/>
            </a:pPr>
            <a:r>
              <a:rPr lang="en-US" sz="3000" b="1" u="sng" dirty="0">
                <a:solidFill>
                  <a:srgbClr val="0000CC"/>
                </a:solidFill>
              </a:rPr>
              <a:t>Journal ranks: a measure of quality </a:t>
            </a:r>
          </a:p>
          <a:p>
            <a:pPr lvl="1">
              <a:defRPr/>
            </a:pPr>
            <a:r>
              <a:rPr lang="en-US" sz="2600" b="1" dirty="0">
                <a:solidFill>
                  <a:srgbClr val="0000CC"/>
                </a:solidFill>
              </a:rPr>
              <a:t>Ranking of impact </a:t>
            </a:r>
            <a:r>
              <a:rPr lang="en-US" sz="2600" b="1" dirty="0" smtClean="0">
                <a:solidFill>
                  <a:srgbClr val="0000CC"/>
                </a:solidFill>
              </a:rPr>
              <a:t>factors </a:t>
            </a:r>
            <a:r>
              <a:rPr lang="en-US" sz="2600" b="1" dirty="0">
                <a:solidFill>
                  <a:srgbClr val="0000CC"/>
                </a:solidFill>
              </a:rPr>
              <a:t>eg </a:t>
            </a:r>
          </a:p>
          <a:p>
            <a:pPr lvl="2">
              <a:defRPr/>
            </a:pPr>
            <a:r>
              <a:rPr lang="en-US" b="1" dirty="0"/>
              <a:t>Web of Science </a:t>
            </a:r>
            <a:r>
              <a:rPr lang="en-US" b="1" i="1" dirty="0" smtClean="0">
                <a:hlinkClick r:id="rId2"/>
              </a:rPr>
              <a:t>Journal </a:t>
            </a:r>
            <a:r>
              <a:rPr lang="en-US" b="1" i="1" dirty="0">
                <a:hlinkClick r:id="rId2"/>
              </a:rPr>
              <a:t>Citation Reports</a:t>
            </a:r>
            <a:r>
              <a:rPr lang="en-US" b="1" i="1" dirty="0"/>
              <a:t> </a:t>
            </a:r>
            <a:endParaRPr lang="en-US" b="1" dirty="0"/>
          </a:p>
          <a:p>
            <a:pPr lvl="2">
              <a:defRPr/>
            </a:pPr>
            <a:r>
              <a:rPr lang="en-US" b="1" dirty="0"/>
              <a:t>Also other </a:t>
            </a:r>
            <a:r>
              <a:rPr lang="en-US" b="1" dirty="0" smtClean="0"/>
              <a:t>schemes eg Scopus: SJR at </a:t>
            </a:r>
            <a:r>
              <a:rPr lang="en-US" dirty="0" smtClean="0">
                <a:hlinkClick r:id="rId3"/>
              </a:rPr>
              <a:t>scimagojr.com</a:t>
            </a:r>
            <a:r>
              <a:rPr lang="en-US" dirty="0" smtClean="0"/>
              <a:t> </a:t>
            </a:r>
            <a:r>
              <a:rPr lang="en-US" sz="3000" b="1" dirty="0" smtClean="0"/>
              <a:t>&amp;/OR</a:t>
            </a:r>
            <a:endParaRPr lang="en-US" sz="3000" b="1" dirty="0"/>
          </a:p>
          <a:p>
            <a:pPr lvl="1">
              <a:defRPr/>
            </a:pPr>
            <a:r>
              <a:rPr lang="en-US" sz="2600" b="1" dirty="0">
                <a:solidFill>
                  <a:srgbClr val="0000CC"/>
                </a:solidFill>
              </a:rPr>
              <a:t>A publicly available, credible </a:t>
            </a:r>
            <a:r>
              <a:rPr lang="en-US" sz="2600" b="1" dirty="0" smtClean="0">
                <a:solidFill>
                  <a:srgbClr val="0000CC"/>
                </a:solidFill>
              </a:rPr>
              <a:t>ranking </a:t>
            </a:r>
            <a:r>
              <a:rPr lang="en-US" sz="2600" b="1" dirty="0">
                <a:solidFill>
                  <a:srgbClr val="0000CC"/>
                </a:solidFill>
              </a:rPr>
              <a:t>scheme eg </a:t>
            </a:r>
          </a:p>
          <a:p>
            <a:pPr lvl="2">
              <a:defRPr/>
            </a:pPr>
            <a:r>
              <a:rPr lang="en-US" b="1" dirty="0"/>
              <a:t>Oz Business Deans Council, </a:t>
            </a:r>
            <a:r>
              <a:rPr lang="en-US" b="1" dirty="0" smtClean="0"/>
              <a:t>others</a:t>
            </a:r>
            <a:endParaRPr lang="en-US" b="1" dirty="0"/>
          </a:p>
          <a:p>
            <a:pPr lvl="2">
              <a:defRPr/>
            </a:pPr>
            <a:r>
              <a:rPr lang="en-US" b="1" dirty="0"/>
              <a:t>A*, A, B, C, </a:t>
            </a:r>
            <a:r>
              <a:rPr lang="en-US" b="1" dirty="0" smtClean="0"/>
              <a:t>unranked</a:t>
            </a:r>
          </a:p>
          <a:p>
            <a:pPr lvl="1">
              <a:defRPr/>
            </a:pPr>
            <a:r>
              <a:rPr lang="en-US" sz="2600" b="1" dirty="0" smtClean="0">
                <a:solidFill>
                  <a:srgbClr val="0000CC"/>
                </a:solidFill>
              </a:rPr>
              <a:t>Also have ranks for Teaching journals </a:t>
            </a:r>
            <a:r>
              <a:rPr lang="en-US" sz="2600" b="1" dirty="0">
                <a:solidFill>
                  <a:srgbClr val="0000CC"/>
                </a:solidFill>
              </a:rPr>
              <a:t>eg</a:t>
            </a:r>
          </a:p>
          <a:p>
            <a:pPr marL="457200" lvl="1" indent="0">
              <a:buNone/>
              <a:defRPr/>
            </a:pPr>
            <a:r>
              <a:rPr lang="en-US" sz="1900" b="1" dirty="0"/>
              <a:t>Currie &amp; Pandher. 2013. Management education journals’ rank and tier by active scholars. </a:t>
            </a:r>
            <a:r>
              <a:rPr lang="en-US" sz="1900" b="1" i="1" dirty="0"/>
              <a:t>Academy of Management Learning and education, </a:t>
            </a:r>
            <a:r>
              <a:rPr lang="en-US" sz="1900" b="1" dirty="0"/>
              <a:t>12 (2), 194-218.</a:t>
            </a:r>
          </a:p>
          <a:p>
            <a:pPr marL="457200" lvl="1" indent="0">
              <a:buFontTx/>
              <a:buNone/>
              <a:defRPr/>
            </a:pPr>
            <a:endParaRPr lang="en-US" dirty="0" smtClean="0"/>
          </a:p>
        </p:txBody>
      </p:sp>
      <p:sp>
        <p:nvSpPr>
          <p:cNvPr id="8196" name="Slide Number Placeholder 3"/>
          <p:cNvSpPr>
            <a:spLocks noGrp="1"/>
          </p:cNvSpPr>
          <p:nvPr>
            <p:ph type="sldNum" sz="quarter" idx="12"/>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a:solidFill>
                  <a:schemeClr val="tx1"/>
                </a:solidFill>
                <a:latin typeface="Arial" charset="0"/>
                <a:ea typeface="ＭＳ Ｐゴシック" pitchFamily="34" charset="-128"/>
              </a:defRPr>
            </a:lvl1pPr>
            <a:lvl2pPr marL="742950" indent="-285750">
              <a:defRPr sz="2400">
                <a:solidFill>
                  <a:schemeClr val="tx1"/>
                </a:solidFill>
                <a:latin typeface="Arial" charset="0"/>
                <a:ea typeface="ＭＳ Ｐゴシック" pitchFamily="34" charset="-128"/>
              </a:defRPr>
            </a:lvl2pPr>
            <a:lvl3pPr marL="1143000" indent="-228600">
              <a:defRPr sz="2400">
                <a:solidFill>
                  <a:schemeClr val="tx1"/>
                </a:solidFill>
                <a:latin typeface="Arial" charset="0"/>
                <a:ea typeface="ＭＳ Ｐゴシック" pitchFamily="34" charset="-128"/>
              </a:defRPr>
            </a:lvl3pPr>
            <a:lvl4pPr marL="1600200" indent="-228600">
              <a:defRPr sz="2400">
                <a:solidFill>
                  <a:schemeClr val="tx1"/>
                </a:solidFill>
                <a:latin typeface="Arial" charset="0"/>
                <a:ea typeface="ＭＳ Ｐゴシック" pitchFamily="34" charset="-128"/>
              </a:defRPr>
            </a:lvl4pPr>
            <a:lvl5pPr marL="2057400" indent="-228600">
              <a:defRPr sz="2400">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charset="0"/>
                <a:ea typeface="ＭＳ Ｐゴシック" pitchFamily="34" charset="-128"/>
              </a:defRPr>
            </a:lvl9pPr>
          </a:lstStyle>
          <a:p>
            <a:fld id="{32C73530-4888-4370-ABC2-54A5890722C6}" type="slidenum">
              <a:rPr lang="en-US" sz="1400" smtClean="0"/>
              <a:pPr/>
              <a:t>5</a:t>
            </a:fld>
            <a:endParaRPr lang="en-US" sz="1400" dirty="0" smtClean="0"/>
          </a:p>
        </p:txBody>
      </p:sp>
    </p:spTree>
    <p:extLst>
      <p:ext uri="{BB962C8B-B14F-4D97-AF65-F5344CB8AC3E}">
        <p14:creationId xmlns:p14="http://schemas.microsoft.com/office/powerpoint/2010/main" xmlns="" val="209477382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title"/>
          </p:nvPr>
        </p:nvSpPr>
        <p:spPr>
          <a:xfrm>
            <a:off x="25400" y="-100013"/>
            <a:ext cx="9144000" cy="990601"/>
          </a:xfrm>
        </p:spPr>
        <p:txBody>
          <a:bodyPr>
            <a:normAutofit/>
          </a:bodyPr>
          <a:lstStyle/>
          <a:p>
            <a:r>
              <a:rPr lang="en-US" sz="3200" b="1" dirty="0">
                <a:latin typeface="Arial Rounded MT Bold" pitchFamily="34" charset="0"/>
              </a:rPr>
              <a:t>Research Performance: Publications</a:t>
            </a:r>
            <a:endParaRPr lang="en-AU" sz="3200" b="1" dirty="0">
              <a:latin typeface="Arial Rounded MT Bold" pitchFamily="34" charset="0"/>
            </a:endParaRPr>
          </a:p>
        </p:txBody>
      </p:sp>
      <p:sp>
        <p:nvSpPr>
          <p:cNvPr id="3" name="Content Placeholder 2"/>
          <p:cNvSpPr>
            <a:spLocks noGrp="1"/>
          </p:cNvSpPr>
          <p:nvPr>
            <p:ph idx="1"/>
          </p:nvPr>
        </p:nvSpPr>
        <p:spPr>
          <a:xfrm>
            <a:off x="439389" y="713950"/>
            <a:ext cx="8353425" cy="5113337"/>
          </a:xfrm>
        </p:spPr>
        <p:txBody>
          <a:bodyPr>
            <a:normAutofit lnSpcReduction="10000"/>
          </a:bodyPr>
          <a:lstStyle/>
          <a:p>
            <a:pPr>
              <a:defRPr/>
            </a:pPr>
            <a:r>
              <a:rPr lang="en-US" sz="2800" b="1" dirty="0" smtClean="0">
                <a:solidFill>
                  <a:srgbClr val="0000CC"/>
                </a:solidFill>
              </a:rPr>
              <a:t>Citations</a:t>
            </a:r>
            <a:endParaRPr lang="en-US" sz="2800" b="1" dirty="0">
              <a:solidFill>
                <a:srgbClr val="0000CC"/>
              </a:solidFill>
            </a:endParaRPr>
          </a:p>
          <a:p>
            <a:pPr lvl="1">
              <a:defRPr/>
            </a:pPr>
            <a:r>
              <a:rPr lang="en-US" sz="2600" b="1" dirty="0" smtClean="0"/>
              <a:t>Why important</a:t>
            </a:r>
          </a:p>
          <a:p>
            <a:pPr lvl="2">
              <a:defRPr/>
            </a:pPr>
            <a:r>
              <a:rPr lang="en-US" b="1" dirty="0" smtClean="0">
                <a:solidFill>
                  <a:srgbClr val="0000CC"/>
                </a:solidFill>
              </a:rPr>
              <a:t>Measure </a:t>
            </a:r>
            <a:r>
              <a:rPr lang="en-US" b="1" dirty="0">
                <a:solidFill>
                  <a:srgbClr val="0000CC"/>
                </a:solidFill>
              </a:rPr>
              <a:t>of </a:t>
            </a:r>
            <a:r>
              <a:rPr lang="en-US" b="1" dirty="0" smtClean="0">
                <a:solidFill>
                  <a:srgbClr val="0000CC"/>
                </a:solidFill>
              </a:rPr>
              <a:t>quality, counted for some disciplines in ERA</a:t>
            </a:r>
          </a:p>
          <a:p>
            <a:pPr lvl="2">
              <a:defRPr/>
            </a:pPr>
            <a:r>
              <a:rPr lang="en-US" b="1" dirty="0" smtClean="0">
                <a:solidFill>
                  <a:srgbClr val="0000CC"/>
                </a:solidFill>
              </a:rPr>
              <a:t>Leads to other successes</a:t>
            </a:r>
            <a:endParaRPr lang="en-US" b="1" dirty="0">
              <a:solidFill>
                <a:srgbClr val="0000CC"/>
              </a:solidFill>
            </a:endParaRPr>
          </a:p>
          <a:p>
            <a:pPr lvl="1">
              <a:defRPr/>
            </a:pPr>
            <a:r>
              <a:rPr lang="en-US" sz="2600" b="1" dirty="0"/>
              <a:t>Count no. of cites and benchmark for</a:t>
            </a:r>
            <a:r>
              <a:rPr lang="en-US" sz="2600" b="1" dirty="0" smtClean="0"/>
              <a:t>: </a:t>
            </a:r>
            <a:endParaRPr lang="en-US" sz="2600" b="1" dirty="0"/>
          </a:p>
          <a:p>
            <a:pPr marL="457200" lvl="1" indent="0">
              <a:buFontTx/>
              <a:buNone/>
              <a:defRPr/>
            </a:pPr>
            <a:r>
              <a:rPr lang="en-US" b="1" dirty="0"/>
              <a:t>	</a:t>
            </a:r>
            <a:r>
              <a:rPr lang="en-US" sz="2400" b="1" dirty="0">
                <a:solidFill>
                  <a:srgbClr val="0000CC"/>
                </a:solidFill>
              </a:rPr>
              <a:t>(1) a person’s publishing career: </a:t>
            </a:r>
            <a:r>
              <a:rPr lang="en-US" sz="2400" b="1" i="1" dirty="0">
                <a:solidFill>
                  <a:srgbClr val="0000CC"/>
                </a:solidFill>
              </a:rPr>
              <a:t>h</a:t>
            </a:r>
            <a:r>
              <a:rPr lang="en-US" sz="2400" b="1" dirty="0">
                <a:solidFill>
                  <a:srgbClr val="0000CC"/>
                </a:solidFill>
              </a:rPr>
              <a:t>-factor 	</a:t>
            </a:r>
          </a:p>
          <a:p>
            <a:pPr marL="457200" lvl="1" indent="0">
              <a:buFontTx/>
              <a:buNone/>
              <a:defRPr/>
            </a:pPr>
            <a:r>
              <a:rPr lang="en-US" sz="2400" b="1" dirty="0">
                <a:solidFill>
                  <a:srgbClr val="0000CC"/>
                </a:solidFill>
              </a:rPr>
              <a:t>	(2) an individual paper</a:t>
            </a:r>
          </a:p>
          <a:p>
            <a:pPr lvl="1">
              <a:defRPr/>
            </a:pPr>
            <a:r>
              <a:rPr lang="en-US" sz="2600" b="1" dirty="0"/>
              <a:t>At least 3 schemes: </a:t>
            </a:r>
          </a:p>
          <a:p>
            <a:pPr lvl="2">
              <a:defRPr/>
            </a:pPr>
            <a:r>
              <a:rPr lang="en-US" b="1" dirty="0"/>
              <a:t>Web of Science/ISI, </a:t>
            </a:r>
          </a:p>
          <a:p>
            <a:pPr lvl="2">
              <a:defRPr/>
            </a:pPr>
            <a:r>
              <a:rPr lang="en-US" b="1" dirty="0"/>
              <a:t>Scopus, </a:t>
            </a:r>
          </a:p>
          <a:p>
            <a:pPr lvl="2">
              <a:defRPr/>
            </a:pPr>
            <a:r>
              <a:rPr lang="en-US" b="1" dirty="0"/>
              <a:t>Google scholar/Publish or Perish </a:t>
            </a:r>
            <a:r>
              <a:rPr lang="en-US" sz="1800" b="1" dirty="0">
                <a:hlinkClick r:id="rId2"/>
              </a:rPr>
              <a:t>harzing.com/pop.htm</a:t>
            </a:r>
            <a:endParaRPr lang="en-US" sz="1800" b="1" dirty="0"/>
          </a:p>
          <a:p>
            <a:pPr marL="914400" lvl="2" indent="0">
              <a:buFontTx/>
              <a:buNone/>
              <a:defRPr/>
            </a:pPr>
            <a:r>
              <a:rPr lang="en-US" sz="1600" dirty="0"/>
              <a:t>(</a:t>
            </a:r>
            <a:r>
              <a:rPr lang="en-US" sz="1600" dirty="0" err="1"/>
              <a:t>Harzing</a:t>
            </a:r>
            <a:r>
              <a:rPr lang="en-US" sz="1600" dirty="0"/>
              <a:t>, Anne-</a:t>
            </a:r>
            <a:r>
              <a:rPr lang="en-US" sz="1600" dirty="0" err="1"/>
              <a:t>Wil</a:t>
            </a:r>
            <a:r>
              <a:rPr lang="en-US" sz="1600" dirty="0"/>
              <a:t>. (2010) </a:t>
            </a:r>
            <a:r>
              <a:rPr lang="en-US" sz="1600" i="1" dirty="0"/>
              <a:t>The Publish or Perish Book:  your guide to effective and responsible citation analysis.  </a:t>
            </a:r>
            <a:r>
              <a:rPr lang="en-US" sz="1600" dirty="0" err="1"/>
              <a:t>Tarma</a:t>
            </a:r>
            <a:r>
              <a:rPr lang="en-US" sz="1600" dirty="0"/>
              <a:t> Software Research Pty Ltd, Melbourne, Australia). </a:t>
            </a:r>
          </a:p>
          <a:p>
            <a:pPr>
              <a:defRPr/>
            </a:pPr>
            <a:endParaRPr lang="en-AU" sz="1600" dirty="0"/>
          </a:p>
        </p:txBody>
      </p:sp>
      <p:sp>
        <p:nvSpPr>
          <p:cNvPr id="9220" name="Slide Number Placeholder 3"/>
          <p:cNvSpPr>
            <a:spLocks noGrp="1"/>
          </p:cNvSpPr>
          <p:nvPr>
            <p:ph type="sldNum" sz="quarter" idx="12"/>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a:solidFill>
                  <a:schemeClr val="tx1"/>
                </a:solidFill>
                <a:latin typeface="Arial" charset="0"/>
                <a:ea typeface="ＭＳ Ｐゴシック" pitchFamily="34" charset="-128"/>
              </a:defRPr>
            </a:lvl1pPr>
            <a:lvl2pPr marL="742950" indent="-285750">
              <a:defRPr sz="2400">
                <a:solidFill>
                  <a:schemeClr val="tx1"/>
                </a:solidFill>
                <a:latin typeface="Arial" charset="0"/>
                <a:ea typeface="ＭＳ Ｐゴシック" pitchFamily="34" charset="-128"/>
              </a:defRPr>
            </a:lvl2pPr>
            <a:lvl3pPr marL="1143000" indent="-228600">
              <a:defRPr sz="2400">
                <a:solidFill>
                  <a:schemeClr val="tx1"/>
                </a:solidFill>
                <a:latin typeface="Arial" charset="0"/>
                <a:ea typeface="ＭＳ Ｐゴシック" pitchFamily="34" charset="-128"/>
              </a:defRPr>
            </a:lvl3pPr>
            <a:lvl4pPr marL="1600200" indent="-228600">
              <a:defRPr sz="2400">
                <a:solidFill>
                  <a:schemeClr val="tx1"/>
                </a:solidFill>
                <a:latin typeface="Arial" charset="0"/>
                <a:ea typeface="ＭＳ Ｐゴシック" pitchFamily="34" charset="-128"/>
              </a:defRPr>
            </a:lvl4pPr>
            <a:lvl5pPr marL="2057400" indent="-228600">
              <a:defRPr sz="2400">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charset="0"/>
                <a:ea typeface="ＭＳ Ｐゴシック" pitchFamily="34" charset="-128"/>
              </a:defRPr>
            </a:lvl9pPr>
          </a:lstStyle>
          <a:p>
            <a:fld id="{39F09823-730D-425A-B785-56314863C7C8}" type="slidenum">
              <a:rPr lang="en-US" sz="1400" smtClean="0"/>
              <a:pPr/>
              <a:t>6</a:t>
            </a:fld>
            <a:endParaRPr lang="en-US" sz="1400" dirty="0" smtClean="0"/>
          </a:p>
        </p:txBody>
      </p:sp>
    </p:spTree>
    <p:extLst>
      <p:ext uri="{BB962C8B-B14F-4D97-AF65-F5344CB8AC3E}">
        <p14:creationId xmlns:p14="http://schemas.microsoft.com/office/powerpoint/2010/main" xmlns="" val="272825955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a:xfrm>
            <a:off x="25400" y="-100013"/>
            <a:ext cx="9144000" cy="990601"/>
          </a:xfrm>
        </p:spPr>
        <p:txBody>
          <a:bodyPr>
            <a:normAutofit/>
          </a:bodyPr>
          <a:lstStyle/>
          <a:p>
            <a:r>
              <a:rPr lang="en-US" sz="3200" b="1" dirty="0">
                <a:latin typeface="Arial Rounded MT Bold" pitchFamily="34" charset="0"/>
              </a:rPr>
              <a:t>Research Performance: Publications</a:t>
            </a:r>
            <a:endParaRPr lang="en-AU" sz="3200" b="1" dirty="0">
              <a:latin typeface="Arial Rounded MT Bold" pitchFamily="34" charset="0"/>
            </a:endParaRPr>
          </a:p>
        </p:txBody>
      </p:sp>
      <p:sp>
        <p:nvSpPr>
          <p:cNvPr id="3" name="Content Placeholder 2"/>
          <p:cNvSpPr>
            <a:spLocks noGrp="1"/>
          </p:cNvSpPr>
          <p:nvPr>
            <p:ph idx="1"/>
          </p:nvPr>
        </p:nvSpPr>
        <p:spPr>
          <a:xfrm>
            <a:off x="323850" y="765175"/>
            <a:ext cx="8640763" cy="5111750"/>
          </a:xfrm>
        </p:spPr>
        <p:txBody>
          <a:bodyPr>
            <a:normAutofit fontScale="85000" lnSpcReduction="20000"/>
          </a:bodyPr>
          <a:lstStyle/>
          <a:p>
            <a:pPr marL="457200" lvl="1" indent="0">
              <a:buFontTx/>
              <a:buNone/>
              <a:defRPr/>
            </a:pPr>
            <a:r>
              <a:rPr lang="en-US" b="1" dirty="0" smtClean="0"/>
              <a:t> </a:t>
            </a:r>
          </a:p>
          <a:p>
            <a:pPr marL="457200">
              <a:buFontTx/>
              <a:buBlip>
                <a:blip r:embed="rId2"/>
              </a:buBlip>
              <a:defRPr/>
            </a:pPr>
            <a:r>
              <a:rPr lang="en-US" b="1" dirty="0" smtClean="0">
                <a:solidFill>
                  <a:srgbClr val="0000CC"/>
                </a:solidFill>
              </a:rPr>
              <a:t>How to increase a paper’s citations </a:t>
            </a:r>
          </a:p>
          <a:p>
            <a:pPr marL="114300" indent="0">
              <a:buNone/>
              <a:defRPr/>
            </a:pPr>
            <a:r>
              <a:rPr lang="en-US" b="1" dirty="0" smtClean="0">
                <a:solidFill>
                  <a:srgbClr val="0000CC"/>
                </a:solidFill>
              </a:rPr>
              <a:t>Publish:</a:t>
            </a:r>
          </a:p>
          <a:p>
            <a:pPr lvl="1">
              <a:defRPr/>
            </a:pPr>
            <a:r>
              <a:rPr lang="en-US" b="1" dirty="0" smtClean="0"/>
              <a:t>In journals with large readership nos. (eg international)</a:t>
            </a:r>
          </a:p>
          <a:p>
            <a:pPr lvl="1">
              <a:defRPr/>
            </a:pPr>
            <a:r>
              <a:rPr lang="en-US" b="1" dirty="0" smtClean="0"/>
              <a:t>In a top journal by quality measures i.e., hi impact factors </a:t>
            </a:r>
          </a:p>
          <a:p>
            <a:pPr lvl="1">
              <a:defRPr/>
            </a:pPr>
            <a:r>
              <a:rPr lang="en-US" b="1" dirty="0" smtClean="0"/>
              <a:t>A new contribution, a quality </a:t>
            </a:r>
            <a:r>
              <a:rPr lang="en-US" b="1" dirty="0"/>
              <a:t>research </a:t>
            </a:r>
            <a:r>
              <a:rPr lang="en-US" b="1" dirty="0" smtClean="0"/>
              <a:t>design, top theory</a:t>
            </a:r>
          </a:p>
          <a:p>
            <a:pPr lvl="1">
              <a:defRPr/>
            </a:pPr>
            <a:r>
              <a:rPr lang="en-US" b="1" dirty="0" smtClean="0"/>
              <a:t>On a hot topic or one of broad interest with lots of scholars</a:t>
            </a:r>
          </a:p>
          <a:p>
            <a:pPr lvl="1">
              <a:defRPr/>
            </a:pPr>
            <a:r>
              <a:rPr lang="en-US" b="1" dirty="0" smtClean="0"/>
              <a:t>As part of a research program over time; where your name is known</a:t>
            </a:r>
          </a:p>
          <a:p>
            <a:pPr lvl="1">
              <a:defRPr/>
            </a:pPr>
            <a:r>
              <a:rPr lang="en-US" b="1" dirty="0" smtClean="0"/>
              <a:t>Using a direct title representing the topic</a:t>
            </a:r>
          </a:p>
          <a:p>
            <a:pPr lvl="1">
              <a:defRPr/>
            </a:pPr>
            <a:r>
              <a:rPr lang="en-AU" b="1" dirty="0"/>
              <a:t>In a journal that </a:t>
            </a:r>
            <a:r>
              <a:rPr lang="en-AU" b="1" dirty="0" smtClean="0"/>
              <a:t>researchers in the field get or </a:t>
            </a:r>
            <a:r>
              <a:rPr lang="en-AU" b="1" dirty="0"/>
              <a:t>is easy </a:t>
            </a:r>
            <a:r>
              <a:rPr lang="en-AU" b="1" dirty="0" smtClean="0"/>
              <a:t>to access</a:t>
            </a:r>
          </a:p>
          <a:p>
            <a:pPr lvl="1">
              <a:defRPr/>
            </a:pPr>
            <a:r>
              <a:rPr lang="en-AU" b="1" dirty="0" smtClean="0"/>
              <a:t>etc.</a:t>
            </a:r>
            <a:endParaRPr lang="en-US" b="1" dirty="0"/>
          </a:p>
          <a:p>
            <a:pPr marL="0" indent="0">
              <a:buFontTx/>
              <a:buNone/>
              <a:defRPr/>
            </a:pPr>
            <a:endParaRPr lang="en-AU" sz="2000" b="1" dirty="0"/>
          </a:p>
          <a:p>
            <a:pPr marL="0" indent="0">
              <a:buFontTx/>
              <a:buNone/>
              <a:defRPr/>
            </a:pPr>
            <a:r>
              <a:rPr lang="en-AU" dirty="0" smtClean="0"/>
              <a:t> </a:t>
            </a:r>
            <a:endParaRPr lang="en-AU" dirty="0"/>
          </a:p>
          <a:p>
            <a:pPr>
              <a:defRPr/>
            </a:pPr>
            <a:endParaRPr lang="en-AU" dirty="0"/>
          </a:p>
        </p:txBody>
      </p:sp>
      <p:sp>
        <p:nvSpPr>
          <p:cNvPr id="10244" name="Slide Number Placeholder 3"/>
          <p:cNvSpPr>
            <a:spLocks noGrp="1"/>
          </p:cNvSpPr>
          <p:nvPr>
            <p:ph type="sldNum" sz="quarter" idx="12"/>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a:solidFill>
                  <a:schemeClr val="tx1"/>
                </a:solidFill>
                <a:latin typeface="Arial" charset="0"/>
                <a:ea typeface="ＭＳ Ｐゴシック" pitchFamily="34" charset="-128"/>
              </a:defRPr>
            </a:lvl1pPr>
            <a:lvl2pPr marL="742950" indent="-285750">
              <a:defRPr sz="2400">
                <a:solidFill>
                  <a:schemeClr val="tx1"/>
                </a:solidFill>
                <a:latin typeface="Arial" charset="0"/>
                <a:ea typeface="ＭＳ Ｐゴシック" pitchFamily="34" charset="-128"/>
              </a:defRPr>
            </a:lvl2pPr>
            <a:lvl3pPr marL="1143000" indent="-228600">
              <a:defRPr sz="2400">
                <a:solidFill>
                  <a:schemeClr val="tx1"/>
                </a:solidFill>
                <a:latin typeface="Arial" charset="0"/>
                <a:ea typeface="ＭＳ Ｐゴシック" pitchFamily="34" charset="-128"/>
              </a:defRPr>
            </a:lvl3pPr>
            <a:lvl4pPr marL="1600200" indent="-228600">
              <a:defRPr sz="2400">
                <a:solidFill>
                  <a:schemeClr val="tx1"/>
                </a:solidFill>
                <a:latin typeface="Arial" charset="0"/>
                <a:ea typeface="ＭＳ Ｐゴシック" pitchFamily="34" charset="-128"/>
              </a:defRPr>
            </a:lvl4pPr>
            <a:lvl5pPr marL="2057400" indent="-228600">
              <a:defRPr sz="2400">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charset="0"/>
                <a:ea typeface="ＭＳ Ｐゴシック" pitchFamily="34" charset="-128"/>
              </a:defRPr>
            </a:lvl9pPr>
          </a:lstStyle>
          <a:p>
            <a:fld id="{67B04349-22FC-4C3F-A93C-F6F9982A5DC9}" type="slidenum">
              <a:rPr lang="en-US" sz="1400" smtClean="0"/>
              <a:pPr/>
              <a:t>7</a:t>
            </a:fld>
            <a:endParaRPr lang="en-US" sz="1400" dirty="0" smtClean="0"/>
          </a:p>
        </p:txBody>
      </p:sp>
    </p:spTree>
    <p:extLst>
      <p:ext uri="{BB962C8B-B14F-4D97-AF65-F5344CB8AC3E}">
        <p14:creationId xmlns:p14="http://schemas.microsoft.com/office/powerpoint/2010/main" xmlns="" val="288679046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p:cNvSpPr>
            <a:spLocks noGrp="1"/>
          </p:cNvSpPr>
          <p:nvPr>
            <p:ph type="title"/>
          </p:nvPr>
        </p:nvSpPr>
        <p:spPr>
          <a:xfrm>
            <a:off x="457200" y="0"/>
            <a:ext cx="8229600" cy="908824"/>
          </a:xfrm>
        </p:spPr>
        <p:txBody>
          <a:bodyPr>
            <a:normAutofit fontScale="90000"/>
          </a:bodyPr>
          <a:lstStyle/>
          <a:p>
            <a:r>
              <a:rPr lang="en-US" sz="3200" b="1" dirty="0">
                <a:latin typeface="Arial Rounded MT Bold" pitchFamily="34" charset="0"/>
              </a:rPr>
              <a:t>Research Performance: External Income</a:t>
            </a:r>
            <a:endParaRPr lang="en-AU" sz="3200" b="1" dirty="0">
              <a:latin typeface="Arial Rounded MT Bold" pitchFamily="34" charset="0"/>
            </a:endParaRPr>
          </a:p>
        </p:txBody>
      </p:sp>
      <p:sp>
        <p:nvSpPr>
          <p:cNvPr id="11267" name="Content Placeholder 2"/>
          <p:cNvSpPr>
            <a:spLocks noGrp="1"/>
          </p:cNvSpPr>
          <p:nvPr>
            <p:ph idx="1"/>
          </p:nvPr>
        </p:nvSpPr>
        <p:spPr>
          <a:xfrm>
            <a:off x="626365" y="892097"/>
            <a:ext cx="8272307" cy="5012474"/>
          </a:xfrm>
        </p:spPr>
        <p:txBody>
          <a:bodyPr>
            <a:normAutofit fontScale="85000" lnSpcReduction="10000"/>
          </a:bodyPr>
          <a:lstStyle/>
          <a:p>
            <a:pPr>
              <a:lnSpc>
                <a:spcPts val="2120"/>
              </a:lnSpc>
              <a:buFontTx/>
              <a:buBlip>
                <a:blip r:embed="rId2"/>
              </a:buBlip>
              <a:defRPr/>
            </a:pPr>
            <a:r>
              <a:rPr lang="en-US" sz="3100" b="1" dirty="0" smtClean="0">
                <a:solidFill>
                  <a:srgbClr val="0000CC"/>
                </a:solidFill>
              </a:rPr>
              <a:t>Category 1 grants (eg ARC, NHMRC) </a:t>
            </a:r>
          </a:p>
          <a:p>
            <a:pPr marL="0" indent="0">
              <a:lnSpc>
                <a:spcPts val="2120"/>
              </a:lnSpc>
              <a:buNone/>
              <a:defRPr/>
            </a:pPr>
            <a:r>
              <a:rPr lang="en-US" sz="3100" b="1" dirty="0" smtClean="0">
                <a:solidFill>
                  <a:srgbClr val="0000CC"/>
                </a:solidFill>
              </a:rPr>
              <a:t>    To help attain:</a:t>
            </a:r>
          </a:p>
          <a:p>
            <a:pPr lvl="1">
              <a:buFontTx/>
              <a:buBlip>
                <a:blip r:embed="rId2"/>
              </a:buBlip>
              <a:defRPr/>
            </a:pPr>
            <a:r>
              <a:rPr lang="en-US" sz="2600" b="1" dirty="0" smtClean="0"/>
              <a:t>Improve track record/ROPE: publication quality/quantity </a:t>
            </a:r>
          </a:p>
          <a:p>
            <a:pPr lvl="1">
              <a:buFontTx/>
              <a:buBlip>
                <a:blip r:embed="rId2"/>
              </a:buBlip>
              <a:defRPr/>
            </a:pPr>
            <a:r>
              <a:rPr lang="en-US" sz="2600" b="1" dirty="0" smtClean="0"/>
              <a:t>Provide training on writing/strategy, workshop drafts </a:t>
            </a:r>
          </a:p>
          <a:p>
            <a:pPr lvl="1">
              <a:buFontTx/>
              <a:buBlip>
                <a:blip r:embed="rId2"/>
              </a:buBlip>
              <a:defRPr/>
            </a:pPr>
            <a:r>
              <a:rPr lang="en-US" sz="2600" b="1" dirty="0" smtClean="0"/>
              <a:t>Give expert ‘stranger’ feedback on drafts </a:t>
            </a:r>
          </a:p>
          <a:p>
            <a:pPr lvl="1">
              <a:buFontTx/>
              <a:buBlip>
                <a:blip r:embed="rId2"/>
              </a:buBlip>
              <a:defRPr/>
            </a:pPr>
            <a:r>
              <a:rPr lang="en-US" sz="2600" b="1" dirty="0" smtClean="0"/>
              <a:t>Develop team applications </a:t>
            </a:r>
          </a:p>
          <a:p>
            <a:pPr lvl="1">
              <a:buFontTx/>
              <a:buBlip>
                <a:blip r:embed="rId2"/>
              </a:buBlip>
              <a:defRPr/>
            </a:pPr>
            <a:r>
              <a:rPr lang="en-US" sz="2600" b="1" dirty="0" smtClean="0"/>
              <a:t>Apply strategy (eg success rates) eg </a:t>
            </a:r>
            <a:r>
              <a:rPr lang="en-US" sz="2400" b="1" dirty="0" smtClean="0"/>
              <a:t>Linkage 45% </a:t>
            </a:r>
            <a:r>
              <a:rPr lang="en-US" sz="2400" b="1" dirty="0" err="1" smtClean="0"/>
              <a:t>vs</a:t>
            </a:r>
            <a:r>
              <a:rPr lang="en-US" sz="2400" b="1" dirty="0" smtClean="0"/>
              <a:t> Discovery 22%</a:t>
            </a:r>
          </a:p>
          <a:p>
            <a:pPr marL="0" indent="0">
              <a:lnSpc>
                <a:spcPts val="1120"/>
              </a:lnSpc>
              <a:buNone/>
              <a:defRPr/>
            </a:pPr>
            <a:endParaRPr lang="en-US" sz="3100" b="1" dirty="0" smtClean="0">
              <a:solidFill>
                <a:srgbClr val="0000CC"/>
              </a:solidFill>
            </a:endParaRPr>
          </a:p>
          <a:p>
            <a:pPr>
              <a:buFontTx/>
              <a:buBlip>
                <a:blip r:embed="rId2"/>
              </a:buBlip>
              <a:defRPr/>
            </a:pPr>
            <a:r>
              <a:rPr lang="en-US" sz="3100" b="1" dirty="0" smtClean="0">
                <a:solidFill>
                  <a:srgbClr val="0000CC"/>
                </a:solidFill>
              </a:rPr>
              <a:t>Cat</a:t>
            </a:r>
            <a:r>
              <a:rPr lang="en-US" sz="3100" b="1" dirty="0">
                <a:solidFill>
                  <a:srgbClr val="0000CC"/>
                </a:solidFill>
              </a:rPr>
              <a:t>. 2 (other public sector) and 3 (industry/for profit companies) </a:t>
            </a:r>
            <a:r>
              <a:rPr lang="en-US" sz="3100" b="1" dirty="0" smtClean="0">
                <a:solidFill>
                  <a:srgbClr val="0000CC"/>
                </a:solidFill>
              </a:rPr>
              <a:t>grants </a:t>
            </a:r>
          </a:p>
          <a:p>
            <a:pPr lvl="1">
              <a:buBlip>
                <a:blip r:embed="rId2"/>
              </a:buBlip>
              <a:defRPr/>
            </a:pPr>
            <a:r>
              <a:rPr lang="en-US" sz="2600" b="1" dirty="0"/>
              <a:t>May not be </a:t>
            </a:r>
            <a:r>
              <a:rPr lang="en-US" sz="2600" b="1" dirty="0" smtClean="0"/>
              <a:t>competitive</a:t>
            </a:r>
            <a:endParaRPr lang="en-US" sz="2600" b="1" dirty="0"/>
          </a:p>
          <a:p>
            <a:pPr lvl="1">
              <a:buBlip>
                <a:blip r:embed="rId2"/>
              </a:buBlip>
              <a:defRPr/>
            </a:pPr>
            <a:r>
              <a:rPr lang="en-US" sz="2600" b="1" dirty="0" smtClean="0"/>
              <a:t>Can </a:t>
            </a:r>
            <a:r>
              <a:rPr lang="en-US" sz="2600" b="1" dirty="0"/>
              <a:t>be nontraditional research income if </a:t>
            </a:r>
            <a:r>
              <a:rPr lang="en-US" sz="2600" b="1" dirty="0" smtClean="0"/>
              <a:t>Research Office assesses </a:t>
            </a:r>
            <a:r>
              <a:rPr lang="en-US" sz="2600" b="1" dirty="0"/>
              <a:t>as </a:t>
            </a:r>
            <a:r>
              <a:rPr lang="en-US" sz="2600" b="1" dirty="0" smtClean="0"/>
              <a:t>it as research </a:t>
            </a:r>
            <a:r>
              <a:rPr lang="en-US" sz="2600" b="1" dirty="0"/>
              <a:t>in full or </a:t>
            </a:r>
            <a:r>
              <a:rPr lang="en-US" sz="2600" b="1" dirty="0" smtClean="0"/>
              <a:t>part</a:t>
            </a:r>
          </a:p>
          <a:p>
            <a:pPr lvl="2">
              <a:buBlip>
                <a:blip r:embed="rId2"/>
              </a:buBlip>
              <a:defRPr/>
            </a:pPr>
            <a:r>
              <a:rPr lang="en-US" sz="2200" b="1" dirty="0"/>
              <a:t>Ensure reported for HERDC, train prof &amp; academic </a:t>
            </a:r>
            <a:r>
              <a:rPr lang="en-US" sz="2200" b="1" dirty="0" smtClean="0"/>
              <a:t>staff to ensure submitted</a:t>
            </a:r>
            <a:endParaRPr lang="en-US" sz="2600" b="1" dirty="0" smtClean="0"/>
          </a:p>
        </p:txBody>
      </p:sp>
      <p:sp>
        <p:nvSpPr>
          <p:cNvPr id="11268" name="Slide Number Placeholder 3"/>
          <p:cNvSpPr>
            <a:spLocks noGrp="1"/>
          </p:cNvSpPr>
          <p:nvPr>
            <p:ph type="sldNum" sz="quarter" idx="12"/>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a:solidFill>
                  <a:schemeClr val="tx1"/>
                </a:solidFill>
                <a:latin typeface="Arial" charset="0"/>
                <a:ea typeface="ＭＳ Ｐゴシック" pitchFamily="34" charset="-128"/>
              </a:defRPr>
            </a:lvl1pPr>
            <a:lvl2pPr marL="742950" indent="-285750">
              <a:defRPr sz="2400">
                <a:solidFill>
                  <a:schemeClr val="tx1"/>
                </a:solidFill>
                <a:latin typeface="Arial" charset="0"/>
                <a:ea typeface="ＭＳ Ｐゴシック" pitchFamily="34" charset="-128"/>
              </a:defRPr>
            </a:lvl2pPr>
            <a:lvl3pPr marL="1143000" indent="-228600">
              <a:defRPr sz="2400">
                <a:solidFill>
                  <a:schemeClr val="tx1"/>
                </a:solidFill>
                <a:latin typeface="Arial" charset="0"/>
                <a:ea typeface="ＭＳ Ｐゴシック" pitchFamily="34" charset="-128"/>
              </a:defRPr>
            </a:lvl3pPr>
            <a:lvl4pPr marL="1600200" indent="-228600">
              <a:defRPr sz="2400">
                <a:solidFill>
                  <a:schemeClr val="tx1"/>
                </a:solidFill>
                <a:latin typeface="Arial" charset="0"/>
                <a:ea typeface="ＭＳ Ｐゴシック" pitchFamily="34" charset="-128"/>
              </a:defRPr>
            </a:lvl4pPr>
            <a:lvl5pPr marL="2057400" indent="-228600">
              <a:defRPr sz="2400">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charset="0"/>
                <a:ea typeface="ＭＳ Ｐゴシック" pitchFamily="34" charset="-128"/>
              </a:defRPr>
            </a:lvl9pPr>
          </a:lstStyle>
          <a:p>
            <a:fld id="{688816CA-B6A1-4C16-B3BD-2BD03AE2E00A}" type="slidenum">
              <a:rPr lang="en-US" sz="1400" smtClean="0"/>
              <a:pPr/>
              <a:t>8</a:t>
            </a:fld>
            <a:endParaRPr lang="en-US" sz="1400" dirty="0" smtClean="0"/>
          </a:p>
        </p:txBody>
      </p:sp>
    </p:spTree>
    <p:extLst>
      <p:ext uri="{BB962C8B-B14F-4D97-AF65-F5344CB8AC3E}">
        <p14:creationId xmlns:p14="http://schemas.microsoft.com/office/powerpoint/2010/main" xmlns="" val="130927088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p:cNvSpPr>
            <a:spLocks noGrp="1"/>
          </p:cNvSpPr>
          <p:nvPr>
            <p:ph type="title"/>
          </p:nvPr>
        </p:nvSpPr>
        <p:spPr>
          <a:xfrm>
            <a:off x="0" y="40462"/>
            <a:ext cx="9054790" cy="706670"/>
          </a:xfrm>
        </p:spPr>
        <p:txBody>
          <a:bodyPr>
            <a:noAutofit/>
          </a:bodyPr>
          <a:lstStyle/>
          <a:p>
            <a:pPr marL="0" indent="0">
              <a:defRPr/>
            </a:pPr>
            <a:r>
              <a:rPr lang="en-US" sz="2900" b="1" dirty="0">
                <a:latin typeface="Arial Rounded MT Bold" pitchFamily="34" charset="0"/>
              </a:rPr>
              <a:t>Research Performance: </a:t>
            </a:r>
            <a:r>
              <a:rPr lang="en-US" sz="2900" b="1" dirty="0" smtClean="0">
                <a:latin typeface="Arial Rounded MT Bold" pitchFamily="34" charset="0"/>
              </a:rPr>
              <a:t>Cont’d </a:t>
            </a:r>
            <a:r>
              <a:rPr lang="en-US" sz="2900" b="1" dirty="0">
                <a:latin typeface="Arial Rounded MT Bold" pitchFamily="34" charset="0"/>
              </a:rPr>
              <a:t>Cat. 2 &amp; 3 </a:t>
            </a:r>
            <a:r>
              <a:rPr lang="en-US" sz="2900" b="1" dirty="0" smtClean="0">
                <a:latin typeface="Arial Rounded MT Bold" pitchFamily="34" charset="0"/>
              </a:rPr>
              <a:t>grants</a:t>
            </a:r>
            <a:endParaRPr lang="en-US" sz="2900" b="1" dirty="0">
              <a:latin typeface="Arial Rounded MT Bold" pitchFamily="34" charset="0"/>
            </a:endParaRPr>
          </a:p>
        </p:txBody>
      </p:sp>
      <p:sp>
        <p:nvSpPr>
          <p:cNvPr id="11267" name="Content Placeholder 2"/>
          <p:cNvSpPr>
            <a:spLocks noGrp="1"/>
          </p:cNvSpPr>
          <p:nvPr>
            <p:ph idx="1"/>
          </p:nvPr>
        </p:nvSpPr>
        <p:spPr>
          <a:xfrm>
            <a:off x="655289" y="747404"/>
            <a:ext cx="8031511" cy="5062382"/>
          </a:xfrm>
        </p:spPr>
        <p:txBody>
          <a:bodyPr>
            <a:normAutofit fontScale="92500" lnSpcReduction="10000"/>
          </a:bodyPr>
          <a:lstStyle/>
          <a:p>
            <a:pPr>
              <a:buBlip>
                <a:blip r:embed="rId2"/>
              </a:buBlip>
              <a:defRPr/>
            </a:pPr>
            <a:r>
              <a:rPr lang="en-US" sz="2800" b="1" dirty="0" smtClean="0">
                <a:solidFill>
                  <a:srgbClr val="0000CC"/>
                </a:solidFill>
              </a:rPr>
              <a:t>Cat</a:t>
            </a:r>
            <a:r>
              <a:rPr lang="en-US" sz="2800" b="1" dirty="0">
                <a:solidFill>
                  <a:srgbClr val="0000CC"/>
                </a:solidFill>
              </a:rPr>
              <a:t>. 2 (other public sector) and 3 (</a:t>
            </a:r>
            <a:r>
              <a:rPr lang="en-US" sz="2800" b="1" dirty="0" smtClean="0">
                <a:solidFill>
                  <a:srgbClr val="0000CC"/>
                </a:solidFill>
              </a:rPr>
              <a:t>industry/for </a:t>
            </a:r>
            <a:r>
              <a:rPr lang="en-US" sz="2800" b="1" dirty="0">
                <a:solidFill>
                  <a:srgbClr val="0000CC"/>
                </a:solidFill>
              </a:rPr>
              <a:t>profit companies) </a:t>
            </a:r>
            <a:r>
              <a:rPr lang="en-US" sz="2800" b="1" dirty="0" smtClean="0">
                <a:solidFill>
                  <a:srgbClr val="0000CC"/>
                </a:solidFill>
              </a:rPr>
              <a:t>grants</a:t>
            </a:r>
          </a:p>
          <a:p>
            <a:pPr marL="914400" lvl="2" indent="0">
              <a:buNone/>
              <a:defRPr/>
            </a:pPr>
            <a:r>
              <a:rPr lang="en-US" b="1" dirty="0" smtClean="0"/>
              <a:t>eg consulting projects; government non-research fellowships (eg ALA); at times PhD scholarships</a:t>
            </a:r>
          </a:p>
          <a:p>
            <a:pPr lvl="2">
              <a:buFontTx/>
              <a:buBlip>
                <a:blip r:embed="rId2"/>
              </a:buBlip>
              <a:defRPr/>
            </a:pPr>
            <a:r>
              <a:rPr lang="en-US" b="1" dirty="0" smtClean="0"/>
              <a:t>Contract research</a:t>
            </a:r>
            <a:endParaRPr lang="en-US" b="1" dirty="0"/>
          </a:p>
          <a:p>
            <a:pPr lvl="2">
              <a:buFontTx/>
              <a:buBlip>
                <a:blip r:embed="rId2"/>
              </a:buBlip>
              <a:defRPr/>
            </a:pPr>
            <a:r>
              <a:rPr lang="en-US" b="1" dirty="0"/>
              <a:t>Consulting that involves </a:t>
            </a:r>
            <a:r>
              <a:rPr lang="en-US" b="1" dirty="0" smtClean="0"/>
              <a:t>research (</a:t>
            </a:r>
            <a:r>
              <a:rPr lang="en-US" b="1" dirty="0"/>
              <a:t>clearly </a:t>
            </a:r>
            <a:r>
              <a:rPr lang="en-US" b="1" dirty="0" smtClean="0"/>
              <a:t>identified)</a:t>
            </a:r>
            <a:endParaRPr lang="en-US" b="1" dirty="0"/>
          </a:p>
          <a:p>
            <a:pPr lvl="2">
              <a:buFontTx/>
              <a:buBlip>
                <a:blip r:embed="rId2"/>
              </a:buBlip>
              <a:defRPr/>
            </a:pPr>
            <a:r>
              <a:rPr lang="en-US" b="1" dirty="0"/>
              <a:t>Grants from professional </a:t>
            </a:r>
            <a:r>
              <a:rPr lang="en-US" b="1" dirty="0" smtClean="0"/>
              <a:t>associations</a:t>
            </a:r>
          </a:p>
          <a:p>
            <a:pPr marL="0" indent="0">
              <a:buNone/>
              <a:defRPr/>
            </a:pPr>
            <a:r>
              <a:rPr lang="en-US" sz="2800" b="1" dirty="0" smtClean="0">
                <a:solidFill>
                  <a:srgbClr val="0000CC"/>
                </a:solidFill>
              </a:rPr>
              <a:t>    For </a:t>
            </a:r>
            <a:r>
              <a:rPr lang="en-US" sz="2800" b="1" dirty="0">
                <a:solidFill>
                  <a:srgbClr val="0000CC"/>
                </a:solidFill>
              </a:rPr>
              <a:t>example:</a:t>
            </a:r>
          </a:p>
          <a:p>
            <a:pPr lvl="1">
              <a:buFontTx/>
              <a:buBlip>
                <a:blip r:embed="rId2"/>
              </a:buBlip>
              <a:defRPr/>
            </a:pPr>
            <a:r>
              <a:rPr lang="en-US" sz="2200" b="1" dirty="0"/>
              <a:t>Cat 2: </a:t>
            </a:r>
            <a:r>
              <a:rPr lang="en-US" sz="2200" b="1" dirty="0" smtClean="0"/>
              <a:t>Australian Prudential Regulation Authority, Endeavour Awards, AUSAID tenders and grants eg  Australian </a:t>
            </a:r>
            <a:r>
              <a:rPr lang="en-US" sz="2200" b="1" dirty="0"/>
              <a:t>Leadership Award </a:t>
            </a:r>
            <a:r>
              <a:rPr lang="en-US" sz="2200" b="1" dirty="0" smtClean="0"/>
              <a:t>Fellowships;</a:t>
            </a:r>
          </a:p>
          <a:p>
            <a:pPr lvl="1">
              <a:buFontTx/>
              <a:buBlip>
                <a:blip r:embed="rId2"/>
              </a:buBlip>
              <a:defRPr/>
            </a:pPr>
            <a:r>
              <a:rPr lang="en-US" sz="2200" b="1" dirty="0" smtClean="0"/>
              <a:t>Cat</a:t>
            </a:r>
            <a:r>
              <a:rPr lang="en-US" sz="2200" b="1" dirty="0"/>
              <a:t>. </a:t>
            </a:r>
            <a:r>
              <a:rPr lang="en-US" sz="2200" b="1" dirty="0" smtClean="0"/>
              <a:t>3: ICAA, Fullbright scholarships, Ian Potter, for-profit companies if part or all of consulting can be assessed as research</a:t>
            </a:r>
          </a:p>
          <a:p>
            <a:pPr lvl="1">
              <a:buFontTx/>
              <a:buBlip>
                <a:blip r:embed="rId2"/>
              </a:buBlip>
              <a:defRPr/>
            </a:pPr>
            <a:r>
              <a:rPr lang="en-US" sz="2200" b="1" dirty="0" smtClean="0"/>
              <a:t>Others eg private companies if part is research</a:t>
            </a:r>
            <a:endParaRPr lang="en-US" sz="2200" b="1" dirty="0"/>
          </a:p>
        </p:txBody>
      </p:sp>
      <p:sp>
        <p:nvSpPr>
          <p:cNvPr id="12292" name="Slide Number Placeholder 3"/>
          <p:cNvSpPr>
            <a:spLocks noGrp="1"/>
          </p:cNvSpPr>
          <p:nvPr>
            <p:ph type="sldNum" sz="quarter" idx="12"/>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a:solidFill>
                  <a:schemeClr val="tx1"/>
                </a:solidFill>
                <a:latin typeface="Arial" charset="0"/>
                <a:ea typeface="ＭＳ Ｐゴシック" pitchFamily="34" charset="-128"/>
              </a:defRPr>
            </a:lvl1pPr>
            <a:lvl2pPr marL="742950" indent="-285750">
              <a:defRPr sz="2400">
                <a:solidFill>
                  <a:schemeClr val="tx1"/>
                </a:solidFill>
                <a:latin typeface="Arial" charset="0"/>
                <a:ea typeface="ＭＳ Ｐゴシック" pitchFamily="34" charset="-128"/>
              </a:defRPr>
            </a:lvl2pPr>
            <a:lvl3pPr marL="1143000" indent="-228600">
              <a:defRPr sz="2400">
                <a:solidFill>
                  <a:schemeClr val="tx1"/>
                </a:solidFill>
                <a:latin typeface="Arial" charset="0"/>
                <a:ea typeface="ＭＳ Ｐゴシック" pitchFamily="34" charset="-128"/>
              </a:defRPr>
            </a:lvl3pPr>
            <a:lvl4pPr marL="1600200" indent="-228600">
              <a:defRPr sz="2400">
                <a:solidFill>
                  <a:schemeClr val="tx1"/>
                </a:solidFill>
                <a:latin typeface="Arial" charset="0"/>
                <a:ea typeface="ＭＳ Ｐゴシック" pitchFamily="34" charset="-128"/>
              </a:defRPr>
            </a:lvl4pPr>
            <a:lvl5pPr marL="2057400" indent="-228600">
              <a:defRPr sz="2400">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charset="0"/>
                <a:ea typeface="ＭＳ Ｐゴシック" pitchFamily="34" charset="-128"/>
              </a:defRPr>
            </a:lvl9pPr>
          </a:lstStyle>
          <a:p>
            <a:fld id="{644E47CB-95E1-4F7F-9213-290A30405125}" type="slidenum">
              <a:rPr lang="en-US" sz="1400" smtClean="0"/>
              <a:pPr/>
              <a:t>9</a:t>
            </a:fld>
            <a:endParaRPr lang="en-US" sz="1400" dirty="0" smtClean="0"/>
          </a:p>
        </p:txBody>
      </p:sp>
    </p:spTree>
    <p:extLst>
      <p:ext uri="{BB962C8B-B14F-4D97-AF65-F5344CB8AC3E}">
        <p14:creationId xmlns:p14="http://schemas.microsoft.com/office/powerpoint/2010/main" xmlns="" val="304833587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385</TotalTime>
  <Words>2745</Words>
  <Application>Microsoft Office PowerPoint</Application>
  <PresentationFormat>On-screen Show (4:3)</PresentationFormat>
  <Paragraphs>364</Paragraphs>
  <Slides>24</Slides>
  <Notes>3</Notes>
  <HiddenSlides>0</HiddenSlides>
  <MMClips>0</MMClips>
  <ScaleCrop>false</ScaleCrop>
  <HeadingPairs>
    <vt:vector size="4" baseType="variant">
      <vt:variant>
        <vt:lpstr>Theme</vt:lpstr>
      </vt:variant>
      <vt:variant>
        <vt:i4>1</vt:i4>
      </vt:variant>
      <vt:variant>
        <vt:lpstr>Slide Titles</vt:lpstr>
      </vt:variant>
      <vt:variant>
        <vt:i4>24</vt:i4>
      </vt:variant>
    </vt:vector>
  </HeadingPairs>
  <TitlesOfParts>
    <vt:vector size="25" baseType="lpstr">
      <vt:lpstr>Office Theme</vt:lpstr>
      <vt:lpstr>Managing the raising of research productivity</vt:lpstr>
      <vt:lpstr> Agenda </vt:lpstr>
      <vt:lpstr>Slide 3</vt:lpstr>
      <vt:lpstr>Slide 4</vt:lpstr>
      <vt:lpstr>Research Performance: Publications</vt:lpstr>
      <vt:lpstr>Research Performance: Publications</vt:lpstr>
      <vt:lpstr>Research Performance: Publications</vt:lpstr>
      <vt:lpstr>Research Performance: External Income</vt:lpstr>
      <vt:lpstr>Research Performance: Cont’d Cat. 2 &amp; 3 grants</vt:lpstr>
      <vt:lpstr>Research Performance: Cont’d Cat. 2 &amp; 3 grants</vt:lpstr>
      <vt:lpstr>Research Performance: External Income</vt:lpstr>
      <vt:lpstr>Slide 12</vt:lpstr>
      <vt:lpstr>Slide 13</vt:lpstr>
      <vt:lpstr>Slide 14</vt:lpstr>
      <vt:lpstr>Supporting Areas of Research Strength </vt:lpstr>
      <vt:lpstr> Associated Systems to Improve Research </vt:lpstr>
      <vt:lpstr> Associated Systems to Improve Research </vt:lpstr>
      <vt:lpstr> Associated Systems to Improve Research </vt:lpstr>
      <vt:lpstr> Associated Systems to Improve Research </vt:lpstr>
      <vt:lpstr>Associated Systems: Compensation</vt:lpstr>
      <vt:lpstr>Associated Systems: Developing a Staff Profile</vt:lpstr>
      <vt:lpstr>Developing a Research Culture</vt:lpstr>
      <vt:lpstr>Conclusion: Strategy</vt:lpstr>
      <vt:lpstr>Conclusion: Strategy</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David Day</dc:creator>
  <cp:lastModifiedBy>Anne Anderson</cp:lastModifiedBy>
  <cp:revision>73</cp:revision>
  <dcterms:created xsi:type="dcterms:W3CDTF">2011-07-05T03:58:59Z</dcterms:created>
  <dcterms:modified xsi:type="dcterms:W3CDTF">2013-12-09T23:55:08Z</dcterms:modified>
</cp:coreProperties>
</file>