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0" r:id="rId2"/>
    <p:sldMasterId id="2147483652" r:id="rId3"/>
    <p:sldMasterId id="2147483654" r:id="rId4"/>
    <p:sldMasterId id="2147483656" r:id="rId5"/>
  </p:sldMasterIdLst>
  <p:notesMasterIdLst>
    <p:notesMasterId r:id="rId14"/>
  </p:notesMasterIdLst>
  <p:handoutMasterIdLst>
    <p:handoutMasterId r:id="rId15"/>
  </p:handoutMasterIdLst>
  <p:sldIdLst>
    <p:sldId id="256" r:id="rId6"/>
    <p:sldId id="293" r:id="rId7"/>
    <p:sldId id="323" r:id="rId8"/>
    <p:sldId id="322" r:id="rId9"/>
    <p:sldId id="297" r:id="rId10"/>
    <p:sldId id="296" r:id="rId11"/>
    <p:sldId id="299" r:id="rId12"/>
    <p:sldId id="324" r:id="rId13"/>
  </p:sldIdLst>
  <p:sldSz cx="9144000" cy="6858000" type="screen4x3"/>
  <p:notesSz cx="6858000" cy="9144000"/>
  <p:defaultTextStyle>
    <a:defPPr>
      <a:defRPr lang="en-AU"/>
    </a:defPPr>
    <a:lvl1pPr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C92968-BE5D-4A3F-B038-3DA8F8B7E9B7}" type="datetimeFigureOut">
              <a:rPr lang="en-US" altLang="en-US"/>
              <a:pPr/>
              <a:t>6/19/2014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F838D9-65D1-4159-969A-96C592C453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734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6F6F55B2-2565-4381-801D-ACFD1C8D096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208529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395288" y="1412875"/>
            <a:ext cx="8389937" cy="23050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altLang="en-US" sz="1800" smtClean="0"/>
              <a:t>    </a:t>
            </a:r>
          </a:p>
        </p:txBody>
      </p:sp>
      <p:pic>
        <p:nvPicPr>
          <p:cNvPr id="5" name="Picture 14" descr="Monash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68300"/>
            <a:ext cx="4176712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95288" y="944563"/>
            <a:ext cx="8389937" cy="541337"/>
            <a:chOff x="249" y="595"/>
            <a:chExt cx="5285" cy="341"/>
          </a:xfrm>
        </p:grpSpPr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 rot="2700000">
              <a:off x="691" y="664"/>
              <a:ext cx="273" cy="2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Rectangle 32"/>
            <p:cNvSpPr>
              <a:spLocks noChangeArrowheads="1"/>
            </p:cNvSpPr>
            <p:nvPr/>
          </p:nvSpPr>
          <p:spPr bwMode="auto">
            <a:xfrm>
              <a:off x="249" y="595"/>
              <a:ext cx="5285" cy="30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76000" tIns="46800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defRPr/>
              </a:pPr>
              <a:r>
                <a:rPr lang="en-US" altLang="en-US" sz="1800" b="1" smtClean="0">
                  <a:solidFill>
                    <a:schemeClr val="bg1"/>
                  </a:solidFill>
                </a:rPr>
                <a:t>Business and Economics</a:t>
              </a: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71550" y="1557338"/>
            <a:ext cx="7813675" cy="1223962"/>
          </a:xfrm>
        </p:spPr>
        <p:txBody>
          <a:bodyPr tIns="45720"/>
          <a:lstStyle>
            <a:lvl1pPr>
              <a:defRPr sz="4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924175"/>
            <a:ext cx="7813675" cy="647700"/>
          </a:xfrm>
        </p:spPr>
        <p:txBody>
          <a:bodyPr tIns="45720"/>
          <a:lstStyle>
            <a:lvl1pPr marL="0" indent="0">
              <a:spcAft>
                <a:spcPct val="0"/>
              </a:spcAft>
              <a:buFont typeface="Wingdings" charset="2"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0453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31B1C-D422-4986-B12C-50F20A51114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72193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944563"/>
            <a:ext cx="2124075" cy="547211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944563"/>
            <a:ext cx="6221412" cy="5472112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6B62B5-E0EA-4E9C-B2E8-FA185D73C802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95689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395288" y="3681413"/>
            <a:ext cx="8389937" cy="280828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95288" y="1412875"/>
            <a:ext cx="8389937" cy="23050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altLang="en-US" sz="1800" smtClean="0"/>
              <a:t>    </a:t>
            </a:r>
          </a:p>
        </p:txBody>
      </p:sp>
      <p:pic>
        <p:nvPicPr>
          <p:cNvPr id="6" name="Picture 27" descr="Monash_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68300"/>
            <a:ext cx="4176712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395288" y="944563"/>
            <a:ext cx="8389937" cy="541337"/>
            <a:chOff x="249" y="595"/>
            <a:chExt cx="5285" cy="341"/>
          </a:xfrm>
        </p:grpSpPr>
        <p:sp>
          <p:nvSpPr>
            <p:cNvPr id="8" name="Rectangle 30"/>
            <p:cNvSpPr>
              <a:spLocks noChangeArrowheads="1"/>
            </p:cNvSpPr>
            <p:nvPr userDrawn="1"/>
          </p:nvSpPr>
          <p:spPr bwMode="auto">
            <a:xfrm rot="2700000">
              <a:off x="691" y="664"/>
              <a:ext cx="273" cy="2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24"/>
            <p:cNvSpPr>
              <a:spLocks noChangeArrowheads="1"/>
            </p:cNvSpPr>
            <p:nvPr/>
          </p:nvSpPr>
          <p:spPr bwMode="auto">
            <a:xfrm>
              <a:off x="249" y="595"/>
              <a:ext cx="5285" cy="30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76000" tIns="46800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  <a:defRPr/>
              </a:pPr>
              <a:r>
                <a:rPr lang="en-US" altLang="en-US" sz="1800" b="1" smtClean="0">
                  <a:solidFill>
                    <a:schemeClr val="bg1"/>
                  </a:solidFill>
                </a:rPr>
                <a:t>Business and Economics</a:t>
              </a:r>
            </a:p>
          </p:txBody>
        </p:sp>
      </p:grp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557338"/>
            <a:ext cx="7669213" cy="1470025"/>
          </a:xfrm>
        </p:spPr>
        <p:txBody>
          <a:bodyPr lIns="0" anchor="t"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652963"/>
            <a:ext cx="7686675" cy="1752600"/>
          </a:xfrm>
        </p:spPr>
        <p:txBody>
          <a:bodyPr lIns="0" anchor="b"/>
          <a:lstStyle>
            <a:lvl1pPr marL="0" indent="0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3530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B153DB-92ED-4DF4-94F7-2A90796CE82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20793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7C60B9-5F06-4AF1-B79E-979F11956B4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79641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5EDF1C-25C0-476E-B483-E8E41B004E5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03239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B7FA2-E899-4C77-9FE5-936F04AF2DA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11218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B33455-C67A-4F7F-95A0-0BE1CE6FACE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47326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1F674-2C21-49C7-BC24-DA927E61D55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034102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0088A2-D93B-46E0-A5D3-15A61F86E0D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5269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96708-81DC-40BE-A876-6582A3B8AEF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72097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94FDE-ADF3-43BF-9AB2-5941D8ABB44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40385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47FBBA-480C-4121-8298-8089E0FF723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34606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6063" y="333375"/>
            <a:ext cx="2090737" cy="57927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333375"/>
            <a:ext cx="6119813" cy="579278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935B79-2397-4BE4-A1E5-309803914C9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681049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6C26B-75E5-42E9-A1D1-61FF574A750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298005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9A675-AA84-4FD0-A33B-087CB2121F0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51042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9DCFA-63F6-4B41-B040-88E6FC8AA26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032551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66659-C74B-444F-9118-AD68E5D45F1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512025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255E0-B7ED-407B-BC5E-C275F83F21A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55004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04966-41F8-4069-A594-3FB41660C1B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096684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7E80C-9149-44E9-AE3D-A6645D8CD79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7258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B897EB-24A0-414E-9264-D2AFF1B5884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91793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1C3F5E-67D7-4226-8FC5-9A34992DD8B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757721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59AB7-956A-448E-B590-EF84E23236A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10081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20083-6DC8-457F-B1AA-72B8A36F963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333739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92263"/>
            <a:ext cx="2057400" cy="45339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92263"/>
            <a:ext cx="6019800" cy="4533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C2243A-4F1A-4D8D-BD1B-4E8A680D061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902520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841CD-340E-4C59-A604-5CF72130E66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503801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EAE87A-A59E-4103-96C4-0BAB14FFF58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957848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2AD68-5CEA-43B9-A968-10C0151B5A9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112880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663700"/>
            <a:ext cx="4117975" cy="4681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663700"/>
            <a:ext cx="4119562" cy="4681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51DF8-6052-427A-9FBB-811B8041067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793016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4A31E-BAFE-47D8-BE9F-986D6C3A83C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611326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BA8F5-46EC-4FF5-A41C-C9A1BE69A28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1231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663700"/>
            <a:ext cx="4144962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2650" y="1663700"/>
            <a:ext cx="414496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A64A77-B847-458E-A73C-B7F203BE41D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779495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91630C-38CE-43D8-A7A5-A28C84A8067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91804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686715-2877-4537-B617-1D2B4DDB7BA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638209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2A7C37-6549-44A1-AB66-A5AF3C65A22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22728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BFA835-6D20-4860-ACC4-E326EAC48DB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989858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8138" y="944563"/>
            <a:ext cx="2097087" cy="540067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944563"/>
            <a:ext cx="6140450" cy="540067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74DB8B-1680-4B73-BB85-12BF3D223C3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5807210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236F6E-0E75-4DAC-9934-F8C03182A31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018455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4AA36-E77D-451E-958B-1D7654A28FE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327292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52491-64BA-4885-B6E8-C382EC9A07D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697712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663700"/>
            <a:ext cx="4117975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663700"/>
            <a:ext cx="4119562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28DF05-F01F-4B6E-B073-D30831D6F16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374072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1F960-3D54-41F7-A0A0-DAFA7990228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03595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C8685C-AA84-4B0B-8D10-C22264FF302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0920256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BA777-A58E-4FDA-A664-56AF3FA6B9D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002825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48CF3F-C863-45BA-BC85-C155CDEC7A32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997264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F30CA-BCD9-42B5-8A0A-9265014AB67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7370732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ED74B8-BBDB-49A1-A338-136637D0E27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576433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F47D4-26F7-4033-B805-0F44EE084A3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3080293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8138" y="944563"/>
            <a:ext cx="2097087" cy="547211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944563"/>
            <a:ext cx="6140450" cy="5472112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351C66-3C62-470F-9722-12414353861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81751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E3FD7-87B4-4420-9B2E-515FB352D01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3767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138BCA-4F4E-44E1-9325-066950685F0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6128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88F19-A967-4D29-9456-8BADCD05C4A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1850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AE43A-FFE0-4B1C-B93C-EDC3E4089562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343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944563"/>
            <a:ext cx="820896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663700"/>
            <a:ext cx="84423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2"/>
            <a:r>
              <a:rPr lang="en-AU" altLang="en-US" smtClean="0"/>
              <a:t>Fourth level</a:t>
            </a:r>
          </a:p>
          <a:p>
            <a:pPr lvl="3"/>
            <a:r>
              <a:rPr lang="en-AU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45363" y="6542088"/>
            <a:ext cx="11969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0338" y="6542088"/>
            <a:ext cx="45370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 b="1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5688" y="6542088"/>
            <a:ext cx="1444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900" b="1">
                <a:solidFill>
                  <a:schemeClr val="tx2"/>
                </a:solidFill>
              </a:defRPr>
            </a:lvl1pPr>
          </a:lstStyle>
          <a:p>
            <a:fld id="{B6FDC0E2-F809-4051-BF08-A5B7286BDDA7}" type="slidenum">
              <a:rPr lang="en-AU" altLang="en-US"/>
              <a:pPr/>
              <a:t>‹#›</a:t>
            </a:fld>
            <a:endParaRPr lang="en-AU" altLang="en-US"/>
          </a:p>
        </p:txBody>
      </p:sp>
      <p:pic>
        <p:nvPicPr>
          <p:cNvPr id="1031" name="Picture 13" descr="Monash_logo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489700"/>
            <a:ext cx="1800225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18"/>
          <p:cNvSpPr>
            <a:spLocks noChangeShapeType="1"/>
          </p:cNvSpPr>
          <p:nvPr/>
        </p:nvSpPr>
        <p:spPr bwMode="auto">
          <a:xfrm>
            <a:off x="8624888" y="6546850"/>
            <a:ext cx="0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grpSp>
        <p:nvGrpSpPr>
          <p:cNvPr id="1033" name="Group 29"/>
          <p:cNvGrpSpPr>
            <a:grpSpLocks/>
          </p:cNvGrpSpPr>
          <p:nvPr/>
        </p:nvGrpSpPr>
        <p:grpSpPr bwMode="auto">
          <a:xfrm>
            <a:off x="395288" y="368300"/>
            <a:ext cx="8389937" cy="417513"/>
            <a:chOff x="249" y="232"/>
            <a:chExt cx="5285" cy="263"/>
          </a:xfrm>
        </p:grpSpPr>
        <p:sp>
          <p:nvSpPr>
            <p:cNvPr id="1034" name="Rectangle 16"/>
            <p:cNvSpPr>
              <a:spLocks noChangeArrowheads="1"/>
            </p:cNvSpPr>
            <p:nvPr/>
          </p:nvSpPr>
          <p:spPr bwMode="auto">
            <a:xfrm>
              <a:off x="249" y="232"/>
              <a:ext cx="5285" cy="20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5" name="Rectangle 28"/>
            <p:cNvSpPr>
              <a:spLocks noChangeArrowheads="1"/>
            </p:cNvSpPr>
            <p:nvPr userDrawn="1"/>
          </p:nvSpPr>
          <p:spPr bwMode="auto">
            <a:xfrm rot="2700000">
              <a:off x="408" y="314"/>
              <a:ext cx="182" cy="18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39" r:id="rId2"/>
    <p:sldLayoutId id="2147484340" r:id="rId3"/>
    <p:sldLayoutId id="2147484341" r:id="rId4"/>
    <p:sldLayoutId id="2147484342" r:id="rId5"/>
    <p:sldLayoutId id="2147484343" r:id="rId6"/>
    <p:sldLayoutId id="2147484344" r:id="rId7"/>
    <p:sldLayoutId id="2147484345" r:id="rId8"/>
    <p:sldLayoutId id="2147484346" r:id="rId9"/>
    <p:sldLayoutId id="2147484347" r:id="rId10"/>
    <p:sldLayoutId id="2147484348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ts val="120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1700" indent="-309563" algn="l" rtl="0" eaLnBrk="0" fontAlgn="base" hangingPunct="0">
        <a:spcBef>
          <a:spcPct val="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436688" indent="-33178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9335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3415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5pPr>
      <a:lvl6pPr marL="2798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6pPr>
      <a:lvl7pPr marL="3255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7pPr>
      <a:lvl8pPr marL="3713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8pPr>
      <a:lvl9pPr marL="41703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fld id="{C3183EF5-0894-4899-B1B8-5542FB7990C8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3"/>
          <p:cNvSpPr>
            <a:spLocks noChangeArrowheads="1"/>
          </p:cNvSpPr>
          <p:nvPr/>
        </p:nvSpPr>
        <p:spPr bwMode="auto">
          <a:xfrm>
            <a:off x="395288" y="692150"/>
            <a:ext cx="8389937" cy="56530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592263"/>
            <a:ext cx="79565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grpSp>
        <p:nvGrpSpPr>
          <p:cNvPr id="25604" name="Group 7"/>
          <p:cNvGrpSpPr>
            <a:grpSpLocks/>
          </p:cNvGrpSpPr>
          <p:nvPr/>
        </p:nvGrpSpPr>
        <p:grpSpPr bwMode="auto">
          <a:xfrm>
            <a:off x="395288" y="368300"/>
            <a:ext cx="8389937" cy="417513"/>
            <a:chOff x="249" y="232"/>
            <a:chExt cx="5285" cy="263"/>
          </a:xfrm>
        </p:grpSpPr>
        <p:sp>
          <p:nvSpPr>
            <p:cNvPr id="25610" name="Rectangle 8"/>
            <p:cNvSpPr>
              <a:spLocks noChangeArrowheads="1"/>
            </p:cNvSpPr>
            <p:nvPr/>
          </p:nvSpPr>
          <p:spPr bwMode="auto">
            <a:xfrm>
              <a:off x="249" y="232"/>
              <a:ext cx="5285" cy="20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11" name="Rectangle 9"/>
            <p:cNvSpPr>
              <a:spLocks noChangeArrowheads="1"/>
            </p:cNvSpPr>
            <p:nvPr userDrawn="1"/>
          </p:nvSpPr>
          <p:spPr bwMode="auto">
            <a:xfrm rot="2700000">
              <a:off x="408" y="314"/>
              <a:ext cx="182" cy="18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9320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45363" y="6542088"/>
            <a:ext cx="11969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9320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0338" y="6542088"/>
            <a:ext cx="45370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 b="1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9320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5688" y="6542088"/>
            <a:ext cx="1444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900" b="1">
                <a:solidFill>
                  <a:schemeClr val="tx2"/>
                </a:solidFill>
              </a:defRPr>
            </a:lvl1pPr>
          </a:lstStyle>
          <a:p>
            <a:fld id="{1EC177E5-7B65-4676-B577-711AE4616C77}" type="slidenum">
              <a:rPr lang="en-AU" altLang="en-US"/>
              <a:pPr/>
              <a:t>‹#›</a:t>
            </a:fld>
            <a:endParaRPr lang="en-AU" altLang="en-US"/>
          </a:p>
        </p:txBody>
      </p:sp>
      <p:pic>
        <p:nvPicPr>
          <p:cNvPr id="25608" name="Picture 20" descr="Monash_logo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489700"/>
            <a:ext cx="1800225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Line 21"/>
          <p:cNvSpPr>
            <a:spLocks noChangeShapeType="1"/>
          </p:cNvSpPr>
          <p:nvPr/>
        </p:nvSpPr>
        <p:spPr bwMode="auto">
          <a:xfrm>
            <a:off x="8624888" y="6546850"/>
            <a:ext cx="0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9" r:id="rId1"/>
    <p:sldLayoutId id="2147484360" r:id="rId2"/>
    <p:sldLayoutId id="2147484361" r:id="rId3"/>
    <p:sldLayoutId id="2147484362" r:id="rId4"/>
    <p:sldLayoutId id="2147484363" r:id="rId5"/>
    <p:sldLayoutId id="2147484364" r:id="rId6"/>
    <p:sldLayoutId id="2147484365" r:id="rId7"/>
    <p:sldLayoutId id="2147484366" r:id="rId8"/>
    <p:sldLayoutId id="2147484367" r:id="rId9"/>
    <p:sldLayoutId id="2147484368" r:id="rId10"/>
    <p:sldLayoutId id="214748436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2"/>
          <p:cNvSpPr>
            <a:spLocks noChangeArrowheads="1"/>
          </p:cNvSpPr>
          <p:nvPr/>
        </p:nvSpPr>
        <p:spPr bwMode="auto">
          <a:xfrm>
            <a:off x="0" y="0"/>
            <a:ext cx="9144000" cy="63452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944563"/>
            <a:ext cx="810101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663700"/>
            <a:ext cx="8389937" cy="468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2"/>
            <a:r>
              <a:rPr lang="en-AU" altLang="en-US" smtClean="0"/>
              <a:t>Fourth level</a:t>
            </a:r>
          </a:p>
          <a:p>
            <a:pPr lvl="3"/>
            <a:r>
              <a:rPr lang="en-AU" altLang="en-US" smtClean="0"/>
              <a:t>Fifth level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45363" y="6542088"/>
            <a:ext cx="11969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0338" y="6542088"/>
            <a:ext cx="45370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 b="1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5688" y="6542088"/>
            <a:ext cx="1444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900" b="1">
                <a:solidFill>
                  <a:schemeClr val="tx2"/>
                </a:solidFill>
              </a:defRPr>
            </a:lvl1pPr>
          </a:lstStyle>
          <a:p>
            <a:fld id="{07A678A1-2F6C-47D9-8A47-6FBC1F39A01F}" type="slidenum">
              <a:rPr lang="en-AU" altLang="en-US"/>
              <a:pPr/>
              <a:t>‹#›</a:t>
            </a:fld>
            <a:endParaRPr lang="en-AU" altLang="en-US"/>
          </a:p>
        </p:txBody>
      </p:sp>
      <p:pic>
        <p:nvPicPr>
          <p:cNvPr id="37896" name="Picture 7" descr="Monash_logo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489700"/>
            <a:ext cx="1800225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8624888" y="6546850"/>
            <a:ext cx="0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grpSp>
        <p:nvGrpSpPr>
          <p:cNvPr id="37898" name="Group 9"/>
          <p:cNvGrpSpPr>
            <a:grpSpLocks/>
          </p:cNvGrpSpPr>
          <p:nvPr/>
        </p:nvGrpSpPr>
        <p:grpSpPr bwMode="auto">
          <a:xfrm>
            <a:off x="395288" y="368300"/>
            <a:ext cx="8389937" cy="417513"/>
            <a:chOff x="249" y="232"/>
            <a:chExt cx="5285" cy="263"/>
          </a:xfrm>
        </p:grpSpPr>
        <p:sp>
          <p:nvSpPr>
            <p:cNvPr id="37899" name="Rectangle 10"/>
            <p:cNvSpPr>
              <a:spLocks noChangeArrowheads="1"/>
            </p:cNvSpPr>
            <p:nvPr/>
          </p:nvSpPr>
          <p:spPr bwMode="auto">
            <a:xfrm>
              <a:off x="249" y="232"/>
              <a:ext cx="5285" cy="2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900" name="Rectangle 11"/>
            <p:cNvSpPr>
              <a:spLocks noChangeArrowheads="1"/>
            </p:cNvSpPr>
            <p:nvPr userDrawn="1"/>
          </p:nvSpPr>
          <p:spPr bwMode="auto">
            <a:xfrm rot="2700000">
              <a:off x="408" y="314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0" r:id="rId1"/>
    <p:sldLayoutId id="2147484371" r:id="rId2"/>
    <p:sldLayoutId id="2147484372" r:id="rId3"/>
    <p:sldLayoutId id="2147484373" r:id="rId4"/>
    <p:sldLayoutId id="2147484374" r:id="rId5"/>
    <p:sldLayoutId id="2147484375" r:id="rId6"/>
    <p:sldLayoutId id="2147484376" r:id="rId7"/>
    <p:sldLayoutId id="2147484377" r:id="rId8"/>
    <p:sldLayoutId id="2147484378" r:id="rId9"/>
    <p:sldLayoutId id="2147484379" r:id="rId10"/>
    <p:sldLayoutId id="214748438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ts val="120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ea typeface="ＭＳ Ｐゴシック" charset="0"/>
          <a:cs typeface="+mn-cs"/>
        </a:defRPr>
      </a:lvl1pPr>
      <a:lvl2pPr marL="901700" indent="-309563" algn="l" rtl="0" eaLnBrk="0" fontAlgn="base" hangingPunct="0">
        <a:lnSpc>
          <a:spcPts val="2400"/>
        </a:lnSpc>
        <a:spcBef>
          <a:spcPct val="0"/>
        </a:spcBef>
        <a:spcAft>
          <a:spcPts val="1200"/>
        </a:spcAft>
        <a:buChar char="–"/>
        <a:defRPr sz="2000">
          <a:solidFill>
            <a:schemeClr val="bg1"/>
          </a:solidFill>
          <a:latin typeface="+mn-lt"/>
          <a:ea typeface="+mn-ea"/>
          <a:cs typeface="+mn-cs"/>
        </a:defRPr>
      </a:lvl2pPr>
      <a:lvl3pPr marL="1436688" indent="-33178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3pPr>
      <a:lvl4pPr marL="19335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  <a:cs typeface="+mn-cs"/>
        </a:defRPr>
      </a:lvl4pPr>
      <a:lvl5pPr marL="23415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5pPr>
      <a:lvl6pPr marL="2798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6pPr>
      <a:lvl7pPr marL="3255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7pPr>
      <a:lvl8pPr marL="3713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8pPr>
      <a:lvl9pPr marL="41703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4"/>
          <p:cNvSpPr>
            <a:spLocks noChangeArrowheads="1"/>
          </p:cNvSpPr>
          <p:nvPr/>
        </p:nvSpPr>
        <p:spPr bwMode="auto">
          <a:xfrm>
            <a:off x="0" y="0"/>
            <a:ext cx="9144000" cy="63452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944563"/>
            <a:ext cx="810101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663700"/>
            <a:ext cx="8389937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2"/>
            <a:r>
              <a:rPr lang="en-AU" altLang="en-US" smtClean="0"/>
              <a:t>Fourth level</a:t>
            </a:r>
          </a:p>
          <a:p>
            <a:pPr lvl="3"/>
            <a:r>
              <a:rPr lang="en-AU" altLang="en-US" smtClean="0"/>
              <a:t>Fifth level</a:t>
            </a:r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45363" y="6542088"/>
            <a:ext cx="11969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28th February 2011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0338" y="6542088"/>
            <a:ext cx="45370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 b="1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n-AU"/>
              <a:t>Presentation title</a:t>
            </a:r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5688" y="6542088"/>
            <a:ext cx="1444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900" b="1">
                <a:solidFill>
                  <a:schemeClr val="tx2"/>
                </a:solidFill>
              </a:defRPr>
            </a:lvl1pPr>
          </a:lstStyle>
          <a:p>
            <a:fld id="{3CCC5F32-AE05-41B4-B2E8-7EA354CA1B18}" type="slidenum">
              <a:rPr lang="en-AU" altLang="en-US"/>
              <a:pPr/>
              <a:t>‹#›</a:t>
            </a:fld>
            <a:endParaRPr lang="en-AU" altLang="en-US"/>
          </a:p>
        </p:txBody>
      </p:sp>
      <p:pic>
        <p:nvPicPr>
          <p:cNvPr id="50184" name="Picture 8" descr="Monash_logo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489700"/>
            <a:ext cx="1800225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8624888" y="6546850"/>
            <a:ext cx="0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grpSp>
        <p:nvGrpSpPr>
          <p:cNvPr id="50186" name="Group 10"/>
          <p:cNvGrpSpPr>
            <a:grpSpLocks/>
          </p:cNvGrpSpPr>
          <p:nvPr/>
        </p:nvGrpSpPr>
        <p:grpSpPr bwMode="auto">
          <a:xfrm>
            <a:off x="395288" y="368300"/>
            <a:ext cx="8389937" cy="417513"/>
            <a:chOff x="249" y="232"/>
            <a:chExt cx="5285" cy="263"/>
          </a:xfrm>
        </p:grpSpPr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249" y="232"/>
              <a:ext cx="5285" cy="2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188" name="Rectangle 12"/>
            <p:cNvSpPr>
              <a:spLocks noChangeArrowheads="1"/>
            </p:cNvSpPr>
            <p:nvPr userDrawn="1"/>
          </p:nvSpPr>
          <p:spPr bwMode="auto">
            <a:xfrm rot="2700000">
              <a:off x="408" y="314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265113" indent="-265113" algn="l" rtl="0" eaLnBrk="0" fontAlgn="base" hangingPunct="0">
        <a:lnSpc>
          <a:spcPts val="2400"/>
        </a:lnSpc>
        <a:spcBef>
          <a:spcPct val="0"/>
        </a:spcBef>
        <a:spcAft>
          <a:spcPts val="120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ea typeface="ＭＳ Ｐゴシック" charset="0"/>
          <a:cs typeface="+mn-cs"/>
        </a:defRPr>
      </a:lvl1pPr>
      <a:lvl2pPr marL="901700" indent="-309563" algn="l" rtl="0" eaLnBrk="0" fontAlgn="base" hangingPunct="0">
        <a:lnSpc>
          <a:spcPts val="2400"/>
        </a:lnSpc>
        <a:spcBef>
          <a:spcPct val="0"/>
        </a:spcBef>
        <a:spcAft>
          <a:spcPts val="1000"/>
        </a:spcAft>
        <a:buChar char="–"/>
        <a:defRPr sz="2000">
          <a:solidFill>
            <a:schemeClr val="bg1"/>
          </a:solidFill>
          <a:latin typeface="+mn-lt"/>
          <a:ea typeface="+mn-ea"/>
          <a:cs typeface="+mn-cs"/>
        </a:defRPr>
      </a:lvl2pPr>
      <a:lvl3pPr marL="1436688" indent="-33178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3pPr>
      <a:lvl4pPr marL="19335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  <a:cs typeface="+mn-cs"/>
        </a:defRPr>
      </a:lvl4pPr>
      <a:lvl5pPr marL="23415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5pPr>
      <a:lvl6pPr marL="2798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6pPr>
      <a:lvl7pPr marL="3255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7pPr>
      <a:lvl8pPr marL="3713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8pPr>
      <a:lvl9pPr marL="41703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Helvetica" charset="0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altLang="en-US" smtClean="0">
                <a:latin typeface="Calibri" pitchFamily="34" charset="0"/>
                <a:ea typeface="ＭＳ Ｐゴシック" pitchFamily="34" charset="-128"/>
              </a:rPr>
              <a:t>Coursework in the PhD degree</a:t>
            </a:r>
            <a:br>
              <a:rPr lang="en-AU" altLang="en-US" smtClean="0">
                <a:latin typeface="Calibri" pitchFamily="34" charset="0"/>
                <a:ea typeface="ＭＳ Ｐゴシック" pitchFamily="34" charset="-128"/>
              </a:rPr>
            </a:br>
            <a:endParaRPr lang="en-AU" altLang="en-US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4514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AU" altLang="en-US" smtClean="0">
                <a:latin typeface="Calibri" pitchFamily="34" charset="0"/>
                <a:ea typeface="ＭＳ Ｐゴシック" pitchFamily="34" charset="-128"/>
              </a:rPr>
              <a:t>Ingrid Nielsen</a:t>
            </a:r>
          </a:p>
        </p:txBody>
      </p:sp>
      <p:pic>
        <p:nvPicPr>
          <p:cNvPr id="6451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3641725"/>
            <a:ext cx="8497888" cy="321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5755A82-A18D-446C-8BCA-932354C10315}" type="slidenum">
              <a:rPr lang="en-AU" altLang="en-US" sz="900">
                <a:solidFill>
                  <a:schemeClr val="tx2"/>
                </a:solidFill>
              </a:rPr>
              <a:pPr eaLnBrk="1" hangingPunct="1"/>
              <a:t>2</a:t>
            </a:fld>
            <a:endParaRPr lang="en-AU" altLang="en-US" sz="900">
              <a:solidFill>
                <a:schemeClr val="tx2"/>
              </a:solidFill>
            </a:endParaRPr>
          </a:p>
        </p:txBody>
      </p:sp>
      <p:sp>
        <p:nvSpPr>
          <p:cNvPr id="655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z="2400" smtClean="0">
                <a:latin typeface="Calibri" pitchFamily="34" charset="0"/>
                <a:ea typeface="ＭＳ Ｐゴシック" pitchFamily="34" charset="-128"/>
              </a:rPr>
              <a:t>The Monash PhD structure – “Brilliant Goes Beyond”</a:t>
            </a:r>
          </a:p>
        </p:txBody>
      </p:sp>
      <p:sp>
        <p:nvSpPr>
          <p:cNvPr id="65539" name="Content Placeholder 3"/>
          <p:cNvSpPr txBox="1">
            <a:spLocks/>
          </p:cNvSpPr>
          <p:nvPr/>
        </p:nvSpPr>
        <p:spPr bwMode="auto">
          <a:xfrm>
            <a:off x="657225" y="1660525"/>
            <a:ext cx="7947025" cy="504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buFont typeface="Arial" pitchFamily="34" charset="0"/>
              <a:buChar char="•"/>
            </a:pPr>
            <a:r>
              <a:rPr lang="en-AU" altLang="en-US" sz="2000">
                <a:latin typeface="Calibri" pitchFamily="34" charset="0"/>
              </a:rPr>
              <a:t>The first iteration of the Monash PhD represented a shift from a 100% research (thesis) model to a composite research (thesis) and research training model, where training was broadly conceptualised to encompass both coursework and more traditional training activities.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n-AU" altLang="en-US" sz="2000">
                <a:latin typeface="Calibri" pitchFamily="34" charset="0"/>
              </a:rPr>
              <a:t>The fundamental driver of the original shift and its subsequent development has been a commitment to develop both the research </a:t>
            </a:r>
            <a:r>
              <a:rPr lang="en-AU" altLang="en-US" sz="2000" b="1" i="1">
                <a:latin typeface="Calibri" pitchFamily="34" charset="0"/>
              </a:rPr>
              <a:t>and</a:t>
            </a:r>
            <a:r>
              <a:rPr lang="en-AU" altLang="en-US" sz="2000">
                <a:latin typeface="Calibri" pitchFamily="34" charset="0"/>
              </a:rPr>
              <a:t> the researcher.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n-AU" altLang="en-US" sz="2000">
                <a:latin typeface="Calibri" pitchFamily="34" charset="0"/>
              </a:rPr>
              <a:t>The degree subsumes discipline-based </a:t>
            </a:r>
            <a:r>
              <a:rPr lang="ja-JP" altLang="en-AU" sz="2000">
                <a:latin typeface="Calibri" pitchFamily="34" charset="0"/>
              </a:rPr>
              <a:t>“</a:t>
            </a:r>
            <a:r>
              <a:rPr lang="en-AU" altLang="ja-JP" sz="2000">
                <a:latin typeface="Calibri" pitchFamily="34" charset="0"/>
              </a:rPr>
              <a:t>Programs</a:t>
            </a:r>
            <a:r>
              <a:rPr lang="ja-JP" altLang="en-AU" sz="2000">
                <a:latin typeface="Calibri" pitchFamily="34" charset="0"/>
              </a:rPr>
              <a:t>”</a:t>
            </a:r>
            <a:r>
              <a:rPr lang="en-AU" altLang="ja-JP" sz="2000">
                <a:latin typeface="Calibri" pitchFamily="34" charset="0"/>
              </a:rPr>
              <a:t>, where the thesis model and the research training composition are specific to the discipline and reflect world</a:t>
            </a:r>
            <a:r>
              <a:rPr lang="ja-JP" altLang="en-AU" sz="2000">
                <a:latin typeface="Calibri" pitchFamily="34" charset="0"/>
              </a:rPr>
              <a:t>’</a:t>
            </a:r>
            <a:r>
              <a:rPr lang="en-AU" altLang="ja-JP" sz="2000">
                <a:latin typeface="Calibri" pitchFamily="34" charset="0"/>
              </a:rPr>
              <a:t>s best practice in the given discipline area.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n-AU" altLang="en-US" sz="2000">
                <a:latin typeface="Calibri" pitchFamily="34" charset="0"/>
              </a:rPr>
              <a:t>The starting point for Program development was hence a thorough review of the international doctoral space, but with a particular emphasis on current practice among our key competitors.</a:t>
            </a:r>
            <a:br>
              <a:rPr lang="en-AU" altLang="en-US" sz="2000">
                <a:latin typeface="Calibri" pitchFamily="34" charset="0"/>
              </a:rPr>
            </a:br>
            <a:endParaRPr lang="en-AU" altLang="en-US" sz="2000">
              <a:latin typeface="Calibri" pitchFamily="34" charset="0"/>
            </a:endParaRPr>
          </a:p>
          <a:p>
            <a:pPr algn="l" eaLnBrk="1" hangingPunct="1">
              <a:buFont typeface="Arial" pitchFamily="34" charset="0"/>
              <a:buChar char="•"/>
            </a:pPr>
            <a:endParaRPr lang="en-AU" altLang="en-US" sz="2000">
              <a:latin typeface="Calibri" pitchFamily="34" charset="0"/>
            </a:endParaRPr>
          </a:p>
          <a:p>
            <a:pPr algn="l"/>
            <a:endParaRPr lang="en-AU" altLang="en-US" sz="1100">
              <a:latin typeface="Calibri" pitchFamily="34" charset="0"/>
            </a:endParaRPr>
          </a:p>
          <a:p>
            <a:pPr algn="l"/>
            <a:endParaRPr lang="en-AU" altLang="en-US" sz="1100">
              <a:latin typeface="Calibri" pitchFamily="34" charset="0"/>
            </a:endParaRPr>
          </a:p>
          <a:p>
            <a:pPr eaLnBrk="1" hangingPunct="1"/>
            <a:endParaRPr lang="en-AU" altLang="en-US" sz="1100"/>
          </a:p>
          <a:p>
            <a:pPr eaLnBrk="1" hangingPunct="1"/>
            <a:endParaRPr lang="en-AU" altLang="en-US" sz="1100"/>
          </a:p>
          <a:p>
            <a:pPr eaLnBrk="1" hangingPunct="1"/>
            <a:r>
              <a:rPr lang="en-AU" altLang="en-US" sz="1100"/>
              <a:t> </a:t>
            </a:r>
          </a:p>
        </p:txBody>
      </p:sp>
      <p:sp>
        <p:nvSpPr>
          <p:cNvPr id="65540" name="Rectangle 2"/>
          <p:cNvSpPr>
            <a:spLocks noChangeArrowheads="1"/>
          </p:cNvSpPr>
          <p:nvPr/>
        </p:nvSpPr>
        <p:spPr bwMode="auto">
          <a:xfrm>
            <a:off x="647700" y="1628775"/>
            <a:ext cx="7885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buFont typeface="Arial" pitchFamily="34" charset="0"/>
              <a:buChar char="•"/>
            </a:pPr>
            <a:endParaRPr lang="en-US" altLang="en-US" sz="2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8F68B2E-99FC-4EA9-AD7C-4210378AE730}" type="slidenum">
              <a:rPr lang="en-AU" altLang="en-US" sz="900">
                <a:solidFill>
                  <a:schemeClr val="tx2"/>
                </a:solidFill>
              </a:rPr>
              <a:pPr eaLnBrk="1" hangingPunct="1"/>
              <a:t>3</a:t>
            </a:fld>
            <a:endParaRPr lang="en-AU" altLang="en-US" sz="900">
              <a:solidFill>
                <a:schemeClr val="tx2"/>
              </a:solidFill>
            </a:endParaRPr>
          </a:p>
        </p:txBody>
      </p:sp>
      <p:sp>
        <p:nvSpPr>
          <p:cNvPr id="665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z="2400" smtClean="0">
                <a:latin typeface="Calibri" pitchFamily="34" charset="0"/>
                <a:ea typeface="ＭＳ Ｐゴシック" pitchFamily="34" charset="-128"/>
              </a:rPr>
              <a:t>The Monash PhD  – degree components</a:t>
            </a:r>
            <a:br>
              <a:rPr lang="en-AU" altLang="en-US" sz="2400" smtClean="0">
                <a:latin typeface="Calibri" pitchFamily="34" charset="0"/>
                <a:ea typeface="ＭＳ Ｐゴシック" pitchFamily="34" charset="-128"/>
              </a:rPr>
            </a:br>
            <a:r>
              <a:rPr lang="en-AU" altLang="en-US" sz="2400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en-AU" altLang="en-US" sz="2400" smtClean="0">
                <a:latin typeface="Calibri" pitchFamily="34" charset="0"/>
                <a:ea typeface="ＭＳ Ｐゴシック" pitchFamily="34" charset="-128"/>
              </a:rPr>
            </a:br>
            <a:endParaRPr lang="en-AU" altLang="en-US" sz="2400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5364" name="Content Placeholder 3"/>
          <p:cNvSpPr txBox="1">
            <a:spLocks/>
          </p:cNvSpPr>
          <p:nvPr/>
        </p:nvSpPr>
        <p:spPr bwMode="auto">
          <a:xfrm>
            <a:off x="647700" y="1341438"/>
            <a:ext cx="7947025" cy="529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62000" indent="-28575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Research thesis (100,000 words)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Empirical study/studies following scientific method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Thesis by publication</a:t>
            </a:r>
            <a:endParaRPr lang="en-AU" altLang="ja-JP" sz="1400" dirty="0" smtClean="0">
              <a:latin typeface="Calibri"/>
              <a:cs typeface="Calibri"/>
            </a:endParaRPr>
          </a:p>
          <a:p>
            <a:pPr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Coursework options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6000 level units (core and elective)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Genuine 5000 level units with 6000 level assessment (core and elective)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Enabling units</a:t>
            </a:r>
          </a:p>
          <a:p>
            <a:pPr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Training options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Academic Practice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Professional Skills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Project Management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Research Practice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Responsible Research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Specialist Training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Technical Training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AU" sz="1400" dirty="0" smtClean="0">
                <a:latin typeface="Calibri"/>
                <a:cs typeface="Calibri"/>
              </a:rPr>
              <a:t>Communicating and Disseminating Research</a:t>
            </a:r>
          </a:p>
          <a:p>
            <a:pPr marL="0" lvl="1" indent="0" algn="just">
              <a:defRPr/>
            </a:pPr>
            <a:endParaRPr lang="en-AU" sz="1800" dirty="0" smtClean="0">
              <a:latin typeface="Calibri"/>
              <a:cs typeface="Calibri"/>
            </a:endParaRPr>
          </a:p>
        </p:txBody>
      </p:sp>
      <p:sp>
        <p:nvSpPr>
          <p:cNvPr id="66564" name="Rectangle 2"/>
          <p:cNvSpPr>
            <a:spLocks noChangeArrowheads="1"/>
          </p:cNvSpPr>
          <p:nvPr/>
        </p:nvSpPr>
        <p:spPr bwMode="auto">
          <a:xfrm>
            <a:off x="647700" y="1628775"/>
            <a:ext cx="7885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buFont typeface="Arial" pitchFamily="34" charset="0"/>
              <a:buChar char="•"/>
            </a:pPr>
            <a:endParaRPr lang="en-US" altLang="en-US" sz="2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F5E8F5F-4634-407C-982A-DF551E506CEF}" type="slidenum">
              <a:rPr lang="en-AU" altLang="en-US" sz="900">
                <a:solidFill>
                  <a:schemeClr val="tx2"/>
                </a:solidFill>
              </a:rPr>
              <a:pPr eaLnBrk="1" hangingPunct="1"/>
              <a:t>4</a:t>
            </a:fld>
            <a:endParaRPr lang="en-AU" altLang="en-US" sz="900">
              <a:solidFill>
                <a:schemeClr val="tx2"/>
              </a:solidFill>
            </a:endParaRPr>
          </a:p>
        </p:txBody>
      </p:sp>
      <p:sp>
        <p:nvSpPr>
          <p:cNvPr id="675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z="2400" smtClean="0">
                <a:latin typeface="Calibri" pitchFamily="34" charset="0"/>
                <a:ea typeface="ＭＳ Ｐゴシック" pitchFamily="34" charset="-128"/>
              </a:rPr>
              <a:t>Monash PhD structure – original arrangement</a:t>
            </a:r>
          </a:p>
        </p:txBody>
      </p:sp>
      <p:sp>
        <p:nvSpPr>
          <p:cNvPr id="67587" name="Content Placeholder 3"/>
          <p:cNvSpPr txBox="1">
            <a:spLocks/>
          </p:cNvSpPr>
          <p:nvPr/>
        </p:nvSpPr>
        <p:spPr bwMode="auto">
          <a:xfrm>
            <a:off x="657225" y="1660525"/>
            <a:ext cx="7947025" cy="504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200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>
              <a:lnSpc>
                <a:spcPct val="105000"/>
              </a:lnSpc>
              <a:buFontTx/>
              <a:buChar char="•"/>
            </a:pPr>
            <a:r>
              <a:rPr lang="en-AU" altLang="en-US" sz="2000">
                <a:latin typeface="Calibri" pitchFamily="34" charset="0"/>
              </a:rPr>
              <a:t>The original arrangement was an integrated coursework and training structure where each coursework credit point was deemed to be equivalent to 8 hours of research skills training, with students across all disciplines required to complete the equivalent of 192 hours.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1x6cp unit + 144 skills training hours (including 9.5 mandatory skills training hours)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 b="1">
                <a:latin typeface="Calibri" pitchFamily="34" charset="0"/>
              </a:rPr>
              <a:t>2x6cp units + 96 skills training hours (including 9.5 mandatory skills training hours)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3x6cp units + 48 skills training hours (including 9.5 mandatory skills training hours)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4x6cp units (plus 9.5 mandatory skills training hours)</a:t>
            </a:r>
          </a:p>
          <a:p>
            <a:pPr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 sz="2000" b="1">
                <a:latin typeface="Calibri" pitchFamily="34" charset="0"/>
              </a:rPr>
              <a:t>‘Bean counting’ approach led to: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Development of (some) skills training activities that added little to no value to the PhD experience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Artificial inflation of training hours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High administration costs of tracking student progress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A surveillance culture</a:t>
            </a:r>
          </a:p>
          <a:p>
            <a:endParaRPr lang="en-AU" altLang="en-US" sz="1100">
              <a:latin typeface="Calibri" pitchFamily="34" charset="0"/>
            </a:endParaRPr>
          </a:p>
          <a:p>
            <a:endParaRPr lang="en-AU" altLang="en-US" sz="1100">
              <a:latin typeface="Calibri" pitchFamily="34" charset="0"/>
            </a:endParaRPr>
          </a:p>
          <a:p>
            <a:pPr eaLnBrk="1" hangingPunct="1"/>
            <a:endParaRPr lang="en-AU" altLang="en-US" sz="1100"/>
          </a:p>
          <a:p>
            <a:pPr eaLnBrk="1" hangingPunct="1"/>
            <a:endParaRPr lang="en-AU" altLang="en-US" sz="1100"/>
          </a:p>
          <a:p>
            <a:pPr eaLnBrk="1" hangingPunct="1"/>
            <a:r>
              <a:rPr lang="en-AU" altLang="en-US" sz="1100"/>
              <a:t> </a:t>
            </a:r>
          </a:p>
        </p:txBody>
      </p:sp>
      <p:sp>
        <p:nvSpPr>
          <p:cNvPr id="67588" name="Rectangle 2"/>
          <p:cNvSpPr>
            <a:spLocks noChangeArrowheads="1"/>
          </p:cNvSpPr>
          <p:nvPr/>
        </p:nvSpPr>
        <p:spPr bwMode="auto">
          <a:xfrm>
            <a:off x="647700" y="1628775"/>
            <a:ext cx="7885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buFont typeface="Arial" pitchFamily="34" charset="0"/>
              <a:buChar char="•"/>
            </a:pPr>
            <a:endParaRPr lang="en-US" altLang="en-US" sz="2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89011EC-B6C3-41F3-A743-E213A3625B2B}" type="slidenum">
              <a:rPr lang="en-AU" altLang="en-US" sz="900">
                <a:solidFill>
                  <a:schemeClr val="tx2"/>
                </a:solidFill>
              </a:rPr>
              <a:pPr eaLnBrk="1" hangingPunct="1"/>
              <a:t>5</a:t>
            </a:fld>
            <a:endParaRPr lang="en-AU" altLang="en-US" sz="900">
              <a:solidFill>
                <a:schemeClr val="tx2"/>
              </a:solidFill>
            </a:endParaRPr>
          </a:p>
        </p:txBody>
      </p:sp>
      <p:sp>
        <p:nvSpPr>
          <p:cNvPr id="686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z="2400" smtClean="0">
                <a:latin typeface="Calibri" pitchFamily="34" charset="0"/>
                <a:ea typeface="ＭＳ Ｐゴシック" pitchFamily="34" charset="-128"/>
              </a:rPr>
              <a:t>Monash PhD structure – new arrangement</a:t>
            </a:r>
          </a:p>
        </p:txBody>
      </p:sp>
      <p:sp>
        <p:nvSpPr>
          <p:cNvPr id="68611" name="Content Placeholder 3"/>
          <p:cNvSpPr txBox="1">
            <a:spLocks/>
          </p:cNvSpPr>
          <p:nvPr/>
        </p:nvSpPr>
        <p:spPr bwMode="auto">
          <a:xfrm>
            <a:off x="647700" y="1484313"/>
            <a:ext cx="7910513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1915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en-US" altLang="en-US" sz="2000">
                <a:latin typeface="Calibri" pitchFamily="34" charset="0"/>
              </a:rPr>
              <a:t>The new Monash PhD is an umbrella under which candidates can pursue one of either: </a:t>
            </a:r>
          </a:p>
          <a:p>
            <a:pPr lvl="1" algn="l">
              <a:buFont typeface="Arial" pitchFamily="34" charset="0"/>
              <a:buChar char="•"/>
            </a:pPr>
            <a:r>
              <a:rPr lang="en-US" altLang="en-US" sz="1600">
                <a:latin typeface="Calibri" pitchFamily="34" charset="0"/>
              </a:rPr>
              <a:t>Skills training (professional and academic development through University-led “Skills Essentials” programs (minimum of two weeks equivalent) and Faculty-led training (minimum of one week equivalent) throughout their candidature; </a:t>
            </a:r>
          </a:p>
          <a:p>
            <a:pPr lvl="1" algn="l">
              <a:buFont typeface="Arial" pitchFamily="34" charset="0"/>
              <a:buChar char="•"/>
            </a:pPr>
            <a:r>
              <a:rPr lang="en-US" altLang="en-US" sz="1600">
                <a:latin typeface="Calibri" pitchFamily="34" charset="0"/>
              </a:rPr>
              <a:t> coursework (according to existing regulations); or </a:t>
            </a:r>
          </a:p>
          <a:p>
            <a:pPr lvl="1" algn="l">
              <a:buFont typeface="Arial" pitchFamily="34" charset="0"/>
              <a:buChar char="•"/>
            </a:pPr>
            <a:r>
              <a:rPr lang="en-US" altLang="en-US" sz="1600">
                <a:latin typeface="Calibri" pitchFamily="34" charset="0"/>
              </a:rPr>
              <a:t>training activities through specially established and funded Graduate Research Interdisciplinary Programs. </a:t>
            </a:r>
          </a:p>
          <a:p>
            <a:pPr algn="l">
              <a:buFont typeface="Arial" pitchFamily="34" charset="0"/>
              <a:buChar char="•"/>
            </a:pPr>
            <a:r>
              <a:rPr lang="en-AU" altLang="en-US" sz="2000">
                <a:latin typeface="Calibri" pitchFamily="34" charset="0"/>
              </a:rPr>
              <a:t>Under this new arrangement, the Faculty of Business and Economics and </a:t>
            </a:r>
            <a:r>
              <a:rPr lang="en-AU" altLang="en-US" sz="2000" i="1">
                <a:latin typeface="Calibri" pitchFamily="34" charset="0"/>
              </a:rPr>
              <a:t>inter alia </a:t>
            </a:r>
            <a:r>
              <a:rPr lang="en-AU" altLang="en-US" sz="2000">
                <a:latin typeface="Calibri" pitchFamily="34" charset="0"/>
              </a:rPr>
              <a:t> the Department of Management has adopted the coursework approach</a:t>
            </a:r>
          </a:p>
          <a:p>
            <a:pPr lvl="1" algn="l">
              <a:buFont typeface="Arial" pitchFamily="34" charset="0"/>
              <a:buChar char="•"/>
            </a:pPr>
            <a:r>
              <a:rPr lang="en-AU" altLang="en-US" sz="1600">
                <a:latin typeface="Calibri" pitchFamily="34" charset="0"/>
                <a:ea typeface="Arial" pitchFamily="34" charset="0"/>
              </a:rPr>
              <a:t>Philosophy of Research</a:t>
            </a:r>
          </a:p>
          <a:p>
            <a:pPr lvl="1" algn="l">
              <a:buFont typeface="Arial" pitchFamily="34" charset="0"/>
              <a:buChar char="•"/>
            </a:pPr>
            <a:r>
              <a:rPr lang="en-AU" altLang="en-US" sz="1600">
                <a:latin typeface="Calibri" pitchFamily="34" charset="0"/>
                <a:ea typeface="Arial" pitchFamily="34" charset="0"/>
              </a:rPr>
              <a:t>Advanced Quantitative Methods </a:t>
            </a:r>
            <a:r>
              <a:rPr lang="en-AU" altLang="en-US" sz="1600" i="1">
                <a:latin typeface="Calibri" pitchFamily="34" charset="0"/>
                <a:ea typeface="Arial" pitchFamily="34" charset="0"/>
              </a:rPr>
              <a:t>or</a:t>
            </a:r>
            <a:r>
              <a:rPr lang="en-AU" altLang="en-US" sz="1600">
                <a:latin typeface="Calibri" pitchFamily="34" charset="0"/>
                <a:ea typeface="Arial" pitchFamily="34" charset="0"/>
              </a:rPr>
              <a:t> Advanced Qualitative Methods</a:t>
            </a:r>
          </a:p>
          <a:p>
            <a:pPr lvl="1" algn="l">
              <a:buFont typeface="Arial" pitchFamily="34" charset="0"/>
              <a:buChar char="•"/>
            </a:pPr>
            <a:r>
              <a:rPr lang="en-AU" altLang="en-US" sz="1600">
                <a:latin typeface="Calibri" pitchFamily="34" charset="0"/>
                <a:ea typeface="Arial" pitchFamily="34" charset="0"/>
              </a:rPr>
              <a:t>Research Integrity training (centrally mandated)</a:t>
            </a:r>
          </a:p>
          <a:p>
            <a:pPr lvl="1" algn="l">
              <a:buFont typeface="Arial" pitchFamily="34" charset="0"/>
              <a:buChar char="•"/>
            </a:pPr>
            <a:r>
              <a:rPr lang="en-AU" altLang="en-US" sz="1600">
                <a:latin typeface="Calibri" pitchFamily="34" charset="0"/>
                <a:ea typeface="Arial" pitchFamily="34" charset="0"/>
              </a:rPr>
              <a:t>Some further locally mandated (or not) training</a:t>
            </a:r>
          </a:p>
          <a:p>
            <a:pPr eaLnBrk="1" hangingPunct="1"/>
            <a:r>
              <a:rPr lang="en-AU" altLang="en-US" sz="1100"/>
              <a:t> </a:t>
            </a:r>
          </a:p>
        </p:txBody>
      </p:sp>
      <p:sp>
        <p:nvSpPr>
          <p:cNvPr id="68612" name="Rectangle 2"/>
          <p:cNvSpPr>
            <a:spLocks noChangeArrowheads="1"/>
          </p:cNvSpPr>
          <p:nvPr/>
        </p:nvSpPr>
        <p:spPr bwMode="auto">
          <a:xfrm>
            <a:off x="647700" y="1628775"/>
            <a:ext cx="7885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buFont typeface="Arial" pitchFamily="34" charset="0"/>
              <a:buChar char="•"/>
            </a:pPr>
            <a:endParaRPr lang="en-US" altLang="en-US" sz="2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9CC1775-66AF-468A-B44B-890E0D6A29BE}" type="slidenum">
              <a:rPr lang="en-AU" altLang="en-US" sz="900">
                <a:solidFill>
                  <a:schemeClr val="tx2"/>
                </a:solidFill>
              </a:rPr>
              <a:pPr eaLnBrk="1" hangingPunct="1"/>
              <a:t>6</a:t>
            </a:fld>
            <a:endParaRPr lang="en-AU" altLang="en-US" sz="900">
              <a:solidFill>
                <a:schemeClr val="tx2"/>
              </a:solidFill>
            </a:endParaRPr>
          </a:p>
        </p:txBody>
      </p:sp>
      <p:sp>
        <p:nvSpPr>
          <p:cNvPr id="696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z="2400" smtClean="0">
                <a:latin typeface="Calibri" pitchFamily="34" charset="0"/>
                <a:ea typeface="ＭＳ Ｐゴシック" pitchFamily="34" charset="-128"/>
              </a:rPr>
              <a:t>Monash PhD structure – new arrangement</a:t>
            </a:r>
          </a:p>
        </p:txBody>
      </p:sp>
      <p:sp>
        <p:nvSpPr>
          <p:cNvPr id="69635" name="Content Placeholder 3"/>
          <p:cNvSpPr txBox="1">
            <a:spLocks/>
          </p:cNvSpPr>
          <p:nvPr/>
        </p:nvSpPr>
        <p:spPr bwMode="auto">
          <a:xfrm>
            <a:off x="647700" y="1341438"/>
            <a:ext cx="7910513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1915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192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 sz="1800" b="1">
                <a:latin typeface="Calibri" pitchFamily="34" charset="0"/>
              </a:rPr>
              <a:t>All on-shore students enrolling in the approved Management PhD Program from 2014: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complete all coursework units pre-confirmation, to a standard of no less than 70%;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Complete the following Faculty-mandated training, pre-confirmation:</a:t>
            </a:r>
          </a:p>
          <a:p>
            <a:pPr lvl="2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 online research integrity training</a:t>
            </a:r>
          </a:p>
          <a:p>
            <a:pPr lvl="2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induction activities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(It is likely that the University will in future also mandate OHS training to meet legislative compliance requirements)</a:t>
            </a:r>
          </a:p>
          <a:p>
            <a:pPr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 sz="1800" b="1">
                <a:latin typeface="Calibri" pitchFamily="34" charset="0"/>
              </a:rPr>
              <a:t>Coursework </a:t>
            </a:r>
            <a:r>
              <a:rPr lang="en-AU" altLang="en-US" sz="1800" b="1" u="sng">
                <a:latin typeface="Calibri" pitchFamily="34" charset="0"/>
              </a:rPr>
              <a:t>must</a:t>
            </a:r>
            <a:r>
              <a:rPr lang="en-AU" altLang="en-US" sz="1800" b="1">
                <a:latin typeface="Calibri" pitchFamily="34" charset="0"/>
              </a:rPr>
              <a:t> comply with AQF requirements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Research is the defining characteristic</a:t>
            </a:r>
          </a:p>
          <a:p>
            <a:pPr lvl="2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“Research in the program of learning will be for at least two years and typically two thirds or more of the qualification…coursework may support but not replace the research outcomes”</a:t>
            </a:r>
          </a:p>
          <a:p>
            <a:pPr lvl="1"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>
                <a:latin typeface="Calibri" pitchFamily="34" charset="0"/>
              </a:rPr>
              <a:t>Learning outcomes at Level 10</a:t>
            </a:r>
          </a:p>
          <a:p>
            <a:pPr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 sz="1800" b="1">
                <a:latin typeface="Calibri" pitchFamily="34" charset="0"/>
              </a:rPr>
              <a:t>Coursework </a:t>
            </a:r>
            <a:r>
              <a:rPr lang="en-AU" altLang="en-US" sz="1800" b="1" u="sng">
                <a:latin typeface="Calibri" pitchFamily="34" charset="0"/>
              </a:rPr>
              <a:t>must</a:t>
            </a:r>
            <a:r>
              <a:rPr lang="en-AU" altLang="en-US" sz="1800" b="1">
                <a:latin typeface="Calibri" pitchFamily="34" charset="0"/>
              </a:rPr>
              <a:t> comply with Monash governance requirements</a:t>
            </a:r>
          </a:p>
          <a:p>
            <a:pPr algn="l" eaLnBrk="1" hangingPunct="1">
              <a:lnSpc>
                <a:spcPct val="105000"/>
              </a:lnSpc>
            </a:pPr>
            <a:endParaRPr lang="en-AU" altLang="en-US" sz="2000" b="1">
              <a:latin typeface="Calibri" pitchFamily="34" charset="0"/>
            </a:endParaRPr>
          </a:p>
          <a:p>
            <a:endParaRPr lang="en-AU" altLang="en-US" sz="1100">
              <a:latin typeface="Calibri" pitchFamily="34" charset="0"/>
            </a:endParaRPr>
          </a:p>
          <a:p>
            <a:endParaRPr lang="en-AU" altLang="en-US" sz="1100">
              <a:latin typeface="Calibri" pitchFamily="34" charset="0"/>
            </a:endParaRPr>
          </a:p>
          <a:p>
            <a:pPr eaLnBrk="1" hangingPunct="1"/>
            <a:endParaRPr lang="en-AU" altLang="en-US" sz="1100"/>
          </a:p>
          <a:p>
            <a:pPr eaLnBrk="1" hangingPunct="1"/>
            <a:endParaRPr lang="en-AU" altLang="en-US" sz="1100"/>
          </a:p>
          <a:p>
            <a:pPr eaLnBrk="1" hangingPunct="1"/>
            <a:r>
              <a:rPr lang="en-AU" altLang="en-US" sz="1100"/>
              <a:t> </a:t>
            </a:r>
          </a:p>
        </p:txBody>
      </p:sp>
      <p:sp>
        <p:nvSpPr>
          <p:cNvPr id="69636" name="Rectangle 2"/>
          <p:cNvSpPr>
            <a:spLocks noChangeArrowheads="1"/>
          </p:cNvSpPr>
          <p:nvPr/>
        </p:nvSpPr>
        <p:spPr bwMode="auto">
          <a:xfrm>
            <a:off x="647700" y="1628775"/>
            <a:ext cx="7885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buFont typeface="Arial" pitchFamily="34" charset="0"/>
              <a:buChar char="•"/>
            </a:pPr>
            <a:endParaRPr lang="en-US" altLang="en-US" sz="2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59DAB5E-7B98-42C8-8A8C-07AB0F88D4E1}" type="slidenum">
              <a:rPr lang="en-AU" altLang="en-US" sz="900">
                <a:solidFill>
                  <a:schemeClr val="tx2"/>
                </a:solidFill>
              </a:rPr>
              <a:pPr eaLnBrk="1" hangingPunct="1"/>
              <a:t>7</a:t>
            </a:fld>
            <a:endParaRPr lang="en-AU" altLang="en-US" sz="900">
              <a:solidFill>
                <a:schemeClr val="tx2"/>
              </a:solidFill>
            </a:endParaRPr>
          </a:p>
        </p:txBody>
      </p:sp>
      <p:sp>
        <p:nvSpPr>
          <p:cNvPr id="706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z="2400" smtClean="0">
                <a:latin typeface="Calibri" pitchFamily="34" charset="0"/>
                <a:ea typeface="ＭＳ Ｐゴシック" pitchFamily="34" charset="-128"/>
              </a:rPr>
              <a:t>Monash PhD structure – new arrangement</a:t>
            </a:r>
          </a:p>
        </p:txBody>
      </p:sp>
      <p:sp>
        <p:nvSpPr>
          <p:cNvPr id="70659" name="Content Placeholder 3"/>
          <p:cNvSpPr txBox="1">
            <a:spLocks/>
          </p:cNvSpPr>
          <p:nvPr/>
        </p:nvSpPr>
        <p:spPr bwMode="auto">
          <a:xfrm>
            <a:off x="647700" y="1484313"/>
            <a:ext cx="7910513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 sz="1800">
                <a:latin typeface="Calibri" pitchFamily="34" charset="0"/>
              </a:rPr>
              <a:t>Any additional training over and above the Faculty mandated training is at the discretion of the Program Director in consultation with the supervisory team.</a:t>
            </a:r>
          </a:p>
          <a:p>
            <a:pPr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 sz="1800">
                <a:latin typeface="Calibri" pitchFamily="34" charset="0"/>
              </a:rPr>
              <a:t>This approach allows for the Department to tailor any additional training as they see appropriate to individuals or cohorts.</a:t>
            </a:r>
          </a:p>
          <a:p>
            <a:pPr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 sz="1800">
                <a:latin typeface="Calibri" pitchFamily="34" charset="0"/>
              </a:rPr>
              <a:t>Candidates will not be formally enrolled in any training activities and as such this will not appear on the academic transcript.</a:t>
            </a:r>
          </a:p>
          <a:p>
            <a:pPr algn="l" eaLnBrk="1" hangingPunct="1">
              <a:lnSpc>
                <a:spcPct val="105000"/>
              </a:lnSpc>
              <a:buFontTx/>
              <a:buChar char="•"/>
            </a:pPr>
            <a:r>
              <a:rPr lang="en-AU" altLang="en-US" sz="1800">
                <a:latin typeface="Calibri" pitchFamily="34" charset="0"/>
              </a:rPr>
              <a:t>Any training activities will be captured in an e-portfolio, allowing candidates to record activities and to print a statement to provide to milestones panels or prospective employers. </a:t>
            </a:r>
            <a:endParaRPr lang="en-AU" altLang="en-US" sz="2000" b="1">
              <a:latin typeface="Calibri" pitchFamily="34" charset="0"/>
            </a:endParaRPr>
          </a:p>
          <a:p>
            <a:endParaRPr lang="en-AU" altLang="en-US" sz="1100">
              <a:latin typeface="Calibri" pitchFamily="34" charset="0"/>
            </a:endParaRPr>
          </a:p>
          <a:p>
            <a:endParaRPr lang="en-AU" altLang="en-US" sz="1100">
              <a:latin typeface="Calibri" pitchFamily="34" charset="0"/>
            </a:endParaRPr>
          </a:p>
          <a:p>
            <a:pPr eaLnBrk="1" hangingPunct="1"/>
            <a:endParaRPr lang="en-AU" altLang="en-US" sz="1100"/>
          </a:p>
          <a:p>
            <a:pPr eaLnBrk="1" hangingPunct="1"/>
            <a:endParaRPr lang="en-AU" altLang="en-US" sz="1100"/>
          </a:p>
          <a:p>
            <a:pPr eaLnBrk="1" hangingPunct="1"/>
            <a:r>
              <a:rPr lang="en-AU" altLang="en-US" sz="1100"/>
              <a:t> </a:t>
            </a:r>
          </a:p>
        </p:txBody>
      </p:sp>
      <p:sp>
        <p:nvSpPr>
          <p:cNvPr id="70660" name="Rectangle 2"/>
          <p:cNvSpPr>
            <a:spLocks noChangeArrowheads="1"/>
          </p:cNvSpPr>
          <p:nvPr/>
        </p:nvSpPr>
        <p:spPr bwMode="auto">
          <a:xfrm>
            <a:off x="647700" y="1628775"/>
            <a:ext cx="7885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buFont typeface="Arial" pitchFamily="34" charset="0"/>
              <a:buChar char="•"/>
            </a:pPr>
            <a:endParaRPr lang="en-US" altLang="en-US" sz="2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CBA8808-7937-40AE-9A81-E568083D1EC8}" type="slidenum">
              <a:rPr lang="en-AU" altLang="en-US" sz="900">
                <a:solidFill>
                  <a:schemeClr val="tx2"/>
                </a:solidFill>
              </a:rPr>
              <a:pPr eaLnBrk="1" hangingPunct="1"/>
              <a:t>8</a:t>
            </a:fld>
            <a:endParaRPr lang="en-AU" altLang="en-US" sz="900">
              <a:solidFill>
                <a:schemeClr val="tx2"/>
              </a:solidFill>
            </a:endParaRPr>
          </a:p>
        </p:txBody>
      </p:sp>
      <p:sp>
        <p:nvSpPr>
          <p:cNvPr id="716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z="2400" smtClean="0">
                <a:latin typeface="Calibri" pitchFamily="34" charset="0"/>
                <a:ea typeface="ＭＳ Ｐゴシック" pitchFamily="34" charset="-128"/>
              </a:rPr>
              <a:t>Developing a coursework PhD – key considerations</a:t>
            </a:r>
          </a:p>
        </p:txBody>
      </p:sp>
      <p:sp>
        <p:nvSpPr>
          <p:cNvPr id="18436" name="Content Placeholder 3"/>
          <p:cNvSpPr txBox="1">
            <a:spLocks/>
          </p:cNvSpPr>
          <p:nvPr/>
        </p:nvSpPr>
        <p:spPr bwMode="auto">
          <a:xfrm>
            <a:off x="647700" y="1484313"/>
            <a:ext cx="7910513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>
              <a:lnSpc>
                <a:spcPct val="105000"/>
              </a:lnSpc>
              <a:buFontTx/>
              <a:buChar char="•"/>
              <a:defRPr/>
            </a:pPr>
            <a:r>
              <a:rPr lang="en-AU" sz="1800" dirty="0" smtClean="0">
                <a:latin typeface="Calibri" charset="0"/>
              </a:rPr>
              <a:t>Who are your key competitors?</a:t>
            </a:r>
          </a:p>
          <a:p>
            <a:pPr algn="l">
              <a:lnSpc>
                <a:spcPct val="105000"/>
              </a:lnSpc>
              <a:buFontTx/>
              <a:buChar char="•"/>
              <a:defRPr/>
            </a:pPr>
            <a:r>
              <a:rPr lang="en-AU" sz="1800" dirty="0" smtClean="0">
                <a:latin typeface="Calibri" charset="0"/>
              </a:rPr>
              <a:t>How do you want to differentiate yourself?</a:t>
            </a:r>
          </a:p>
          <a:p>
            <a:pPr algn="l">
              <a:lnSpc>
                <a:spcPct val="105000"/>
              </a:lnSpc>
              <a:buFontTx/>
              <a:buChar char="•"/>
              <a:defRPr/>
            </a:pPr>
            <a:r>
              <a:rPr lang="en-AU" sz="1800" dirty="0" smtClean="0">
                <a:latin typeface="Calibri" charset="0"/>
              </a:rPr>
              <a:t>What do you want your graduates to be trained in: research/management/both?</a:t>
            </a:r>
          </a:p>
          <a:p>
            <a:pPr algn="l">
              <a:lnSpc>
                <a:spcPct val="105000"/>
              </a:lnSpc>
              <a:buFontTx/>
              <a:buChar char="•"/>
              <a:defRPr/>
            </a:pPr>
            <a:r>
              <a:rPr lang="en-AU" sz="1800" dirty="0" smtClean="0">
                <a:latin typeface="Calibri" charset="0"/>
              </a:rPr>
              <a:t>Staff capability and capacity</a:t>
            </a:r>
          </a:p>
          <a:p>
            <a:pPr algn="l">
              <a:lnSpc>
                <a:spcPct val="105000"/>
              </a:lnSpc>
              <a:buFontTx/>
              <a:buChar char="•"/>
              <a:defRPr/>
            </a:pPr>
            <a:r>
              <a:rPr lang="en-AU" sz="1800" dirty="0" smtClean="0">
                <a:latin typeface="Calibri" charset="0"/>
              </a:rPr>
              <a:t>Timetabling (against start dates, scholarship start dates, census dates, delivery mode, progression </a:t>
            </a:r>
            <a:r>
              <a:rPr lang="en-AU" sz="1800" dirty="0" err="1" smtClean="0">
                <a:latin typeface="Calibri" charset="0"/>
              </a:rPr>
              <a:t>vis</a:t>
            </a:r>
            <a:r>
              <a:rPr lang="en-AU" sz="1800" dirty="0" smtClean="0">
                <a:latin typeface="Calibri" charset="0"/>
              </a:rPr>
              <a:t> a </a:t>
            </a:r>
            <a:r>
              <a:rPr lang="en-AU" sz="1800" dirty="0" err="1" smtClean="0">
                <a:latin typeface="Calibri" charset="0"/>
              </a:rPr>
              <a:t>vis</a:t>
            </a:r>
            <a:r>
              <a:rPr lang="en-AU" sz="1800" dirty="0" smtClean="0">
                <a:latin typeface="Calibri" charset="0"/>
              </a:rPr>
              <a:t> confirmation </a:t>
            </a:r>
            <a:r>
              <a:rPr lang="en-AU" sz="1800" dirty="0" err="1" smtClean="0">
                <a:latin typeface="Calibri" charset="0"/>
              </a:rPr>
              <a:t>etc</a:t>
            </a:r>
            <a:r>
              <a:rPr lang="en-AU" sz="1800" dirty="0" smtClean="0">
                <a:latin typeface="Calibri" charset="0"/>
              </a:rPr>
              <a:t>)</a:t>
            </a:r>
          </a:p>
          <a:p>
            <a:pPr marL="0" indent="0" algn="l">
              <a:lnSpc>
                <a:spcPct val="105000"/>
              </a:lnSpc>
              <a:defRPr/>
            </a:pPr>
            <a:endParaRPr lang="en-AU" sz="1800" dirty="0" smtClean="0">
              <a:latin typeface="Calibri" charset="0"/>
            </a:endParaRPr>
          </a:p>
          <a:p>
            <a:pPr algn="l">
              <a:lnSpc>
                <a:spcPct val="105000"/>
              </a:lnSpc>
              <a:buFontTx/>
              <a:buChar char="•"/>
              <a:defRPr/>
            </a:pPr>
            <a:endParaRPr lang="en-AU" dirty="0" smtClean="0">
              <a:latin typeface="Calibri" charset="0"/>
            </a:endParaRPr>
          </a:p>
          <a:p>
            <a:pPr eaLnBrk="0" hangingPunct="0">
              <a:defRPr/>
            </a:pPr>
            <a:endParaRPr lang="en-AU" sz="1100" dirty="0" smtClean="0">
              <a:latin typeface="Calibri" charset="0"/>
            </a:endParaRPr>
          </a:p>
          <a:p>
            <a:pPr eaLnBrk="0" hangingPunct="0">
              <a:defRPr/>
            </a:pPr>
            <a:endParaRPr lang="en-AU" sz="1100" dirty="0" smtClean="0">
              <a:latin typeface="Calibri" charset="0"/>
            </a:endParaRPr>
          </a:p>
          <a:p>
            <a:pPr>
              <a:defRPr/>
            </a:pPr>
            <a:endParaRPr lang="en-AU" sz="1100" dirty="0" smtClean="0"/>
          </a:p>
          <a:p>
            <a:pPr>
              <a:defRPr/>
            </a:pPr>
            <a:endParaRPr lang="en-AU" sz="1100" dirty="0" smtClean="0"/>
          </a:p>
          <a:p>
            <a:pPr>
              <a:defRPr/>
            </a:pPr>
            <a:r>
              <a:rPr lang="en-AU" sz="1100" dirty="0" smtClean="0"/>
              <a:t> </a:t>
            </a:r>
          </a:p>
        </p:txBody>
      </p:sp>
      <p:sp>
        <p:nvSpPr>
          <p:cNvPr id="71684" name="Rectangle 2"/>
          <p:cNvSpPr>
            <a:spLocks noChangeArrowheads="1"/>
          </p:cNvSpPr>
          <p:nvPr/>
        </p:nvSpPr>
        <p:spPr bwMode="auto">
          <a:xfrm>
            <a:off x="647700" y="1628775"/>
            <a:ext cx="7885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 eaLnBrk="1" hangingPunct="1">
              <a:buFont typeface="Arial" pitchFamily="34" charset="0"/>
              <a:buChar char="•"/>
            </a:pPr>
            <a:endParaRPr lang="en-US" altLang="en-US" sz="2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nash_ppt_economics_v2">
  <a:themeElements>
    <a:clrScheme name="Master with image 1">
      <a:dk1>
        <a:srgbClr val="393938"/>
      </a:dk1>
      <a:lt1>
        <a:srgbClr val="FFFFFF"/>
      </a:lt1>
      <a:dk2>
        <a:srgbClr val="393938"/>
      </a:dk2>
      <a:lt2>
        <a:srgbClr val="343333"/>
      </a:lt2>
      <a:accent1>
        <a:srgbClr val="00889C"/>
      </a:accent1>
      <a:accent2>
        <a:srgbClr val="939598"/>
      </a:accent2>
      <a:accent3>
        <a:srgbClr val="FFFFFF"/>
      </a:accent3>
      <a:accent4>
        <a:srgbClr val="2F2F2E"/>
      </a:accent4>
      <a:accent5>
        <a:srgbClr val="AAC3CB"/>
      </a:accent5>
      <a:accent6>
        <a:srgbClr val="858789"/>
      </a:accent6>
      <a:hlink>
        <a:srgbClr val="911C11"/>
      </a:hlink>
      <a:folHlink>
        <a:srgbClr val="00528B"/>
      </a:folHlink>
    </a:clrScheme>
    <a:fontScheme name="Master with imag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Master with image 1">
        <a:dk1>
          <a:srgbClr val="393938"/>
        </a:dk1>
        <a:lt1>
          <a:srgbClr val="FFFFFF"/>
        </a:lt1>
        <a:dk2>
          <a:srgbClr val="393938"/>
        </a:dk2>
        <a:lt2>
          <a:srgbClr val="343333"/>
        </a:lt2>
        <a:accent1>
          <a:srgbClr val="00889C"/>
        </a:accent1>
        <a:accent2>
          <a:srgbClr val="939598"/>
        </a:accent2>
        <a:accent3>
          <a:srgbClr val="FFFFFF"/>
        </a:accent3>
        <a:accent4>
          <a:srgbClr val="2F2F2E"/>
        </a:accent4>
        <a:accent5>
          <a:srgbClr val="AAC3CB"/>
        </a:accent5>
        <a:accent6>
          <a:srgbClr val="858789"/>
        </a:accent6>
        <a:hlink>
          <a:srgbClr val="911C11"/>
        </a:hlink>
        <a:folHlink>
          <a:srgbClr val="005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ster without image">
  <a:themeElements>
    <a:clrScheme name="Master without image 1">
      <a:dk1>
        <a:srgbClr val="393938"/>
      </a:dk1>
      <a:lt1>
        <a:srgbClr val="FFFFFF"/>
      </a:lt1>
      <a:dk2>
        <a:srgbClr val="393938"/>
      </a:dk2>
      <a:lt2>
        <a:srgbClr val="343333"/>
      </a:lt2>
      <a:accent1>
        <a:srgbClr val="00889C"/>
      </a:accent1>
      <a:accent2>
        <a:srgbClr val="939598"/>
      </a:accent2>
      <a:accent3>
        <a:srgbClr val="FFFFFF"/>
      </a:accent3>
      <a:accent4>
        <a:srgbClr val="2F2F2E"/>
      </a:accent4>
      <a:accent5>
        <a:srgbClr val="AAC3CB"/>
      </a:accent5>
      <a:accent6>
        <a:srgbClr val="858789"/>
      </a:accent6>
      <a:hlink>
        <a:srgbClr val="911C11"/>
      </a:hlink>
      <a:folHlink>
        <a:srgbClr val="00528B"/>
      </a:folHlink>
    </a:clrScheme>
    <a:fontScheme name="Master without imag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Master without image 1">
        <a:dk1>
          <a:srgbClr val="393938"/>
        </a:dk1>
        <a:lt1>
          <a:srgbClr val="FFFFFF"/>
        </a:lt1>
        <a:dk2>
          <a:srgbClr val="393938"/>
        </a:dk2>
        <a:lt2>
          <a:srgbClr val="343333"/>
        </a:lt2>
        <a:accent1>
          <a:srgbClr val="00889C"/>
        </a:accent1>
        <a:accent2>
          <a:srgbClr val="939598"/>
        </a:accent2>
        <a:accent3>
          <a:srgbClr val="FFFFFF"/>
        </a:accent3>
        <a:accent4>
          <a:srgbClr val="2F2F2E"/>
        </a:accent4>
        <a:accent5>
          <a:srgbClr val="AAC3CB"/>
        </a:accent5>
        <a:accent6>
          <a:srgbClr val="858789"/>
        </a:accent6>
        <a:hlink>
          <a:srgbClr val="911C11"/>
        </a:hlink>
        <a:folHlink>
          <a:srgbClr val="005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vider slide grey">
  <a:themeElements>
    <a:clrScheme name="Divider slide grey 3">
      <a:dk1>
        <a:srgbClr val="393938"/>
      </a:dk1>
      <a:lt1>
        <a:srgbClr val="FFFFFF"/>
      </a:lt1>
      <a:dk2>
        <a:srgbClr val="393938"/>
      </a:dk2>
      <a:lt2>
        <a:srgbClr val="343333"/>
      </a:lt2>
      <a:accent1>
        <a:srgbClr val="00889C"/>
      </a:accent1>
      <a:accent2>
        <a:srgbClr val="939598"/>
      </a:accent2>
      <a:accent3>
        <a:srgbClr val="FFFFFF"/>
      </a:accent3>
      <a:accent4>
        <a:srgbClr val="2F2F2E"/>
      </a:accent4>
      <a:accent5>
        <a:srgbClr val="AAC3CB"/>
      </a:accent5>
      <a:accent6>
        <a:srgbClr val="858789"/>
      </a:accent6>
      <a:hlink>
        <a:srgbClr val="911C11"/>
      </a:hlink>
      <a:folHlink>
        <a:srgbClr val="00528B"/>
      </a:folHlink>
    </a:clrScheme>
    <a:fontScheme name="Divider slide grey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Divider slide grey 1">
        <a:dk1>
          <a:srgbClr val="393938"/>
        </a:dk1>
        <a:lt1>
          <a:srgbClr val="FFFFFF"/>
        </a:lt1>
        <a:dk2>
          <a:srgbClr val="393938"/>
        </a:dk2>
        <a:lt2>
          <a:srgbClr val="343333"/>
        </a:lt2>
        <a:accent1>
          <a:srgbClr val="00528B"/>
        </a:accent1>
        <a:accent2>
          <a:srgbClr val="939598"/>
        </a:accent2>
        <a:accent3>
          <a:srgbClr val="FFFFFF"/>
        </a:accent3>
        <a:accent4>
          <a:srgbClr val="2F2F2E"/>
        </a:accent4>
        <a:accent5>
          <a:srgbClr val="AAB3C4"/>
        </a:accent5>
        <a:accent6>
          <a:srgbClr val="858789"/>
        </a:accent6>
        <a:hlink>
          <a:srgbClr val="911C11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grey 2">
        <a:dk1>
          <a:srgbClr val="393938"/>
        </a:dk1>
        <a:lt1>
          <a:srgbClr val="FFFFFF"/>
        </a:lt1>
        <a:dk2>
          <a:srgbClr val="393938"/>
        </a:dk2>
        <a:lt2>
          <a:srgbClr val="343333"/>
        </a:lt2>
        <a:accent1>
          <a:srgbClr val="00889C"/>
        </a:accent1>
        <a:accent2>
          <a:srgbClr val="939598"/>
        </a:accent2>
        <a:accent3>
          <a:srgbClr val="FFFFFF"/>
        </a:accent3>
        <a:accent4>
          <a:srgbClr val="2F2F2E"/>
        </a:accent4>
        <a:accent5>
          <a:srgbClr val="AAC3CB"/>
        </a:accent5>
        <a:accent6>
          <a:srgbClr val="858789"/>
        </a:accent6>
        <a:hlink>
          <a:srgbClr val="911C11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grey 3">
        <a:dk1>
          <a:srgbClr val="393938"/>
        </a:dk1>
        <a:lt1>
          <a:srgbClr val="FFFFFF"/>
        </a:lt1>
        <a:dk2>
          <a:srgbClr val="393938"/>
        </a:dk2>
        <a:lt2>
          <a:srgbClr val="343333"/>
        </a:lt2>
        <a:accent1>
          <a:srgbClr val="00889C"/>
        </a:accent1>
        <a:accent2>
          <a:srgbClr val="939598"/>
        </a:accent2>
        <a:accent3>
          <a:srgbClr val="FFFFFF"/>
        </a:accent3>
        <a:accent4>
          <a:srgbClr val="2F2F2E"/>
        </a:accent4>
        <a:accent5>
          <a:srgbClr val="AAC3CB"/>
        </a:accent5>
        <a:accent6>
          <a:srgbClr val="858789"/>
        </a:accent6>
        <a:hlink>
          <a:srgbClr val="911C11"/>
        </a:hlink>
        <a:folHlink>
          <a:srgbClr val="005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ue background half line space">
  <a:themeElements>
    <a:clrScheme name="Blue background half line space 1">
      <a:dk1>
        <a:srgbClr val="393938"/>
      </a:dk1>
      <a:lt1>
        <a:srgbClr val="FFFFFF"/>
      </a:lt1>
      <a:dk2>
        <a:srgbClr val="393938"/>
      </a:dk2>
      <a:lt2>
        <a:srgbClr val="343333"/>
      </a:lt2>
      <a:accent1>
        <a:srgbClr val="00889C"/>
      </a:accent1>
      <a:accent2>
        <a:srgbClr val="939598"/>
      </a:accent2>
      <a:accent3>
        <a:srgbClr val="FFFFFF"/>
      </a:accent3>
      <a:accent4>
        <a:srgbClr val="2F2F2E"/>
      </a:accent4>
      <a:accent5>
        <a:srgbClr val="AAC3CB"/>
      </a:accent5>
      <a:accent6>
        <a:srgbClr val="858789"/>
      </a:accent6>
      <a:hlink>
        <a:srgbClr val="911C11"/>
      </a:hlink>
      <a:folHlink>
        <a:srgbClr val="00528B"/>
      </a:folHlink>
    </a:clrScheme>
    <a:fontScheme name="Blue background half line spa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Blue background half line space 1">
        <a:dk1>
          <a:srgbClr val="393938"/>
        </a:dk1>
        <a:lt1>
          <a:srgbClr val="FFFFFF"/>
        </a:lt1>
        <a:dk2>
          <a:srgbClr val="393938"/>
        </a:dk2>
        <a:lt2>
          <a:srgbClr val="343333"/>
        </a:lt2>
        <a:accent1>
          <a:srgbClr val="00889C"/>
        </a:accent1>
        <a:accent2>
          <a:srgbClr val="939598"/>
        </a:accent2>
        <a:accent3>
          <a:srgbClr val="FFFFFF"/>
        </a:accent3>
        <a:accent4>
          <a:srgbClr val="2F2F2E"/>
        </a:accent4>
        <a:accent5>
          <a:srgbClr val="AAC3CB"/>
        </a:accent5>
        <a:accent6>
          <a:srgbClr val="858789"/>
        </a:accent6>
        <a:hlink>
          <a:srgbClr val="911C11"/>
        </a:hlink>
        <a:folHlink>
          <a:srgbClr val="005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Grey background half line space">
  <a:themeElements>
    <a:clrScheme name="Grey background half line space 3">
      <a:dk1>
        <a:srgbClr val="393938"/>
      </a:dk1>
      <a:lt1>
        <a:srgbClr val="FFFFFF"/>
      </a:lt1>
      <a:dk2>
        <a:srgbClr val="393938"/>
      </a:dk2>
      <a:lt2>
        <a:srgbClr val="343333"/>
      </a:lt2>
      <a:accent1>
        <a:srgbClr val="00889C"/>
      </a:accent1>
      <a:accent2>
        <a:srgbClr val="939598"/>
      </a:accent2>
      <a:accent3>
        <a:srgbClr val="FFFFFF"/>
      </a:accent3>
      <a:accent4>
        <a:srgbClr val="2F2F2E"/>
      </a:accent4>
      <a:accent5>
        <a:srgbClr val="AAC3CB"/>
      </a:accent5>
      <a:accent6>
        <a:srgbClr val="858789"/>
      </a:accent6>
      <a:hlink>
        <a:srgbClr val="911C11"/>
      </a:hlink>
      <a:folHlink>
        <a:srgbClr val="00528B"/>
      </a:folHlink>
    </a:clrScheme>
    <a:fontScheme name="Grey background half line spa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Grey background half line space 1">
        <a:dk1>
          <a:srgbClr val="393938"/>
        </a:dk1>
        <a:lt1>
          <a:srgbClr val="FFFFFF"/>
        </a:lt1>
        <a:dk2>
          <a:srgbClr val="393938"/>
        </a:dk2>
        <a:lt2>
          <a:srgbClr val="343333"/>
        </a:lt2>
        <a:accent1>
          <a:srgbClr val="00528B"/>
        </a:accent1>
        <a:accent2>
          <a:srgbClr val="939598"/>
        </a:accent2>
        <a:accent3>
          <a:srgbClr val="FFFFFF"/>
        </a:accent3>
        <a:accent4>
          <a:srgbClr val="2F2F2E"/>
        </a:accent4>
        <a:accent5>
          <a:srgbClr val="AAB3C4"/>
        </a:accent5>
        <a:accent6>
          <a:srgbClr val="858789"/>
        </a:accent6>
        <a:hlink>
          <a:srgbClr val="911C11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y background half line space 2">
        <a:dk1>
          <a:srgbClr val="393938"/>
        </a:dk1>
        <a:lt1>
          <a:srgbClr val="FFFFFF"/>
        </a:lt1>
        <a:dk2>
          <a:srgbClr val="393938"/>
        </a:dk2>
        <a:lt2>
          <a:srgbClr val="343333"/>
        </a:lt2>
        <a:accent1>
          <a:srgbClr val="00889C"/>
        </a:accent1>
        <a:accent2>
          <a:srgbClr val="939598"/>
        </a:accent2>
        <a:accent3>
          <a:srgbClr val="FFFFFF"/>
        </a:accent3>
        <a:accent4>
          <a:srgbClr val="2F2F2E"/>
        </a:accent4>
        <a:accent5>
          <a:srgbClr val="AAC3CB"/>
        </a:accent5>
        <a:accent6>
          <a:srgbClr val="858789"/>
        </a:accent6>
        <a:hlink>
          <a:srgbClr val="911C11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y background half line space 3">
        <a:dk1>
          <a:srgbClr val="393938"/>
        </a:dk1>
        <a:lt1>
          <a:srgbClr val="FFFFFF"/>
        </a:lt1>
        <a:dk2>
          <a:srgbClr val="393938"/>
        </a:dk2>
        <a:lt2>
          <a:srgbClr val="343333"/>
        </a:lt2>
        <a:accent1>
          <a:srgbClr val="00889C"/>
        </a:accent1>
        <a:accent2>
          <a:srgbClr val="939598"/>
        </a:accent2>
        <a:accent3>
          <a:srgbClr val="FFFFFF"/>
        </a:accent3>
        <a:accent4>
          <a:srgbClr val="2F2F2E"/>
        </a:accent4>
        <a:accent5>
          <a:srgbClr val="AAC3CB"/>
        </a:accent5>
        <a:accent6>
          <a:srgbClr val="858789"/>
        </a:accent6>
        <a:hlink>
          <a:srgbClr val="911C11"/>
        </a:hlink>
        <a:folHlink>
          <a:srgbClr val="005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8355</TotalTime>
  <Words>787</Words>
  <Application>Microsoft Office PowerPoint</Application>
  <PresentationFormat>On-screen Show (4:3)</PresentationFormat>
  <Paragraphs>105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ＭＳ Ｐゴシック</vt:lpstr>
      <vt:lpstr>Wingdings</vt:lpstr>
      <vt:lpstr>Helvetica</vt:lpstr>
      <vt:lpstr>Calibri</vt:lpstr>
      <vt:lpstr>monash_ppt_economics_v2</vt:lpstr>
      <vt:lpstr>Master without image</vt:lpstr>
      <vt:lpstr>Divider slide grey</vt:lpstr>
      <vt:lpstr>Blue background half line space</vt:lpstr>
      <vt:lpstr>Grey background half line space</vt:lpstr>
      <vt:lpstr>Coursework in the PhD degree </vt:lpstr>
      <vt:lpstr>The Monash PhD structure – “Brilliant Goes Beyond”</vt:lpstr>
      <vt:lpstr>The Monash PhD  – degree components  </vt:lpstr>
      <vt:lpstr>Monash PhD structure – original arrangement</vt:lpstr>
      <vt:lpstr>Monash PhD structure – new arrangement</vt:lpstr>
      <vt:lpstr>Monash PhD structure – new arrangement</vt:lpstr>
      <vt:lpstr>Monash PhD structure – new arrangement</vt:lpstr>
      <vt:lpstr>Developing a coursework PhD – key considerations</vt:lpstr>
    </vt:vector>
  </TitlesOfParts>
  <Company>Precedent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with an image</dc:title>
  <dc:creator>Mark North</dc:creator>
  <cp:lastModifiedBy>Anne Anderson</cp:lastModifiedBy>
  <cp:revision>121</cp:revision>
  <cp:lastPrinted>2012-05-01T10:50:18Z</cp:lastPrinted>
  <dcterms:created xsi:type="dcterms:W3CDTF">2011-05-31T08:52:33Z</dcterms:created>
  <dcterms:modified xsi:type="dcterms:W3CDTF">2014-06-19T01:59:56Z</dcterms:modified>
</cp:coreProperties>
</file>