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284" r:id="rId2"/>
    <p:sldId id="301" r:id="rId3"/>
    <p:sldId id="300" r:id="rId4"/>
    <p:sldId id="302" r:id="rId5"/>
  </p:sldIdLst>
  <p:sldSz cx="9144000" cy="6858000" type="screen4x3"/>
  <p:notesSz cx="6789738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VC BU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00"/>
    <a:srgbClr val="EE322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0" autoAdjust="0"/>
    <p:restoredTop sz="98353" autoAdjust="0"/>
  </p:normalViewPr>
  <p:slideViewPr>
    <p:cSldViewPr>
      <p:cViewPr>
        <p:scale>
          <a:sx n="72" d="100"/>
          <a:sy n="72" d="100"/>
        </p:scale>
        <p:origin x="-156" y="-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16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16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61E9E7-7337-498C-8A7D-BAD719811451}" type="datetimeFigureOut">
              <a:rPr lang="en-AU"/>
              <a:pPr>
                <a:defRPr/>
              </a:pPr>
              <a:t>19/01/2012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0838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1638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513" y="9431338"/>
            <a:ext cx="294163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75616A-9488-4E9D-A8A1-087D8A35915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87F428-9BB0-4429-AAC8-8C7C5D606335}" type="slidenum">
              <a:rPr lang="en-A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A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9144000" cy="1196975"/>
          </a:xfrm>
          <a:prstGeom prst="rect">
            <a:avLst/>
          </a:prstGeom>
          <a:solidFill>
            <a:srgbClr val="EE32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66328"/>
            <a:ext cx="8229600" cy="864096"/>
          </a:xfrm>
          <a:noFill/>
        </p:spPr>
        <p:txBody>
          <a:bodyPr>
            <a:normAutofit/>
          </a:bodyPr>
          <a:lstStyle>
            <a:lvl1pPr algn="l">
              <a:defRPr sz="32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2"/>
          <p:cNvSpPr>
            <a:spLocks noGrp="1"/>
          </p:cNvSpPr>
          <p:nvPr>
            <p:ph type="title"/>
          </p:nvPr>
        </p:nvSpPr>
        <p:spPr>
          <a:xfrm>
            <a:off x="360363" y="179388"/>
            <a:ext cx="8280400" cy="900112"/>
          </a:xfrm>
        </p:spPr>
        <p:txBody>
          <a:bodyPr/>
          <a:lstStyle/>
          <a:p>
            <a:pPr eaLnBrk="1" hangingPunct="1"/>
            <a:r>
              <a:rPr lang="en-AU" sz="4000" smtClean="0">
                <a:latin typeface="Corbel" pitchFamily="34" charset="0"/>
                <a:cs typeface="Arial" charset="0"/>
              </a:rPr>
              <a:t>25</a:t>
            </a:r>
            <a:r>
              <a:rPr lang="en-AU" sz="4000" baseline="30000" smtClean="0">
                <a:latin typeface="Corbel" pitchFamily="34" charset="0"/>
                <a:cs typeface="Arial" charset="0"/>
              </a:rPr>
              <a:t>th</a:t>
            </a:r>
            <a:r>
              <a:rPr lang="en-AU" sz="4000" smtClean="0">
                <a:latin typeface="Corbel" pitchFamily="34" charset="0"/>
                <a:cs typeface="Arial" charset="0"/>
              </a:rPr>
              <a:t> Annual ANZAM Conference</a:t>
            </a:r>
          </a:p>
        </p:txBody>
      </p:sp>
      <p:sp>
        <p:nvSpPr>
          <p:cNvPr id="4098" name="TextBox 11"/>
          <p:cNvSpPr txBox="1">
            <a:spLocks noChangeArrowheads="1"/>
          </p:cNvSpPr>
          <p:nvPr/>
        </p:nvSpPr>
        <p:spPr bwMode="auto">
          <a:xfrm>
            <a:off x="5435600" y="3141663"/>
            <a:ext cx="2808288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AU">
              <a:latin typeface="Candara" pitchFamily="34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323850" y="2060575"/>
            <a:ext cx="8569325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 sz="3600"/>
              <a:t>The Future of Management Education?</a:t>
            </a:r>
          </a:p>
          <a:p>
            <a:endParaRPr lang="en-AU" sz="3600"/>
          </a:p>
          <a:p>
            <a:r>
              <a:rPr lang="en-AU" sz="2400"/>
              <a:t>Ian Palmer</a:t>
            </a:r>
          </a:p>
          <a:p>
            <a:r>
              <a:rPr lang="en-AU" sz="2400"/>
              <a:t>RMIT University</a:t>
            </a:r>
          </a:p>
          <a:p>
            <a:endParaRPr lang="en-AU" sz="3600"/>
          </a:p>
          <a:p>
            <a:endParaRPr lang="en-AU" sz="3600"/>
          </a:p>
          <a:p>
            <a:r>
              <a:rPr lang="en-AU"/>
              <a:t>December 2011</a:t>
            </a:r>
          </a:p>
          <a:p>
            <a:endParaRPr lang="en-A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AU" sz="2800" b="1" smtClean="0">
                <a:solidFill>
                  <a:schemeClr val="hlink"/>
                </a:solidFill>
                <a:latin typeface="Candara" pitchFamily="34" charset="0"/>
              </a:rPr>
              <a:t>Question is not whether management education has a future but what its future will look like</a:t>
            </a:r>
            <a:r>
              <a:rPr lang="en-AU" sz="4000" smtClean="0">
                <a:latin typeface="Candara" pitchFamily="34" charset="0"/>
              </a:rPr>
              <a:t> 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AU" sz="2000" smtClean="0">
                <a:latin typeface="Candara" pitchFamily="34" charset="0"/>
              </a:rPr>
              <a:t>Where will management education knowledge be </a:t>
            </a:r>
            <a:r>
              <a:rPr lang="en-AU" sz="2000" b="1" i="1" smtClean="0">
                <a:solidFill>
                  <a:schemeClr val="accent1"/>
                </a:solidFill>
                <a:latin typeface="Candara" pitchFamily="34" charset="0"/>
              </a:rPr>
              <a:t>produced</a:t>
            </a:r>
            <a:r>
              <a:rPr lang="en-AU" sz="2000" smtClean="0">
                <a:latin typeface="Candara" pitchFamily="34" charset="0"/>
              </a:rPr>
              <a:t>?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Academic &amp; populist know ledges will remain – as will the tension 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Management education knowledge will become more cross-disciplinary if it is to retain applicability (more on these two points below)</a:t>
            </a:r>
          </a:p>
          <a:p>
            <a:pPr marL="1371600" lvl="2" indent="-457200">
              <a:lnSpc>
                <a:spcPct val="80000"/>
              </a:lnSpc>
            </a:pPr>
            <a:endParaRPr lang="en-AU" sz="1600" smtClean="0">
              <a:latin typeface="Candara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AU" sz="2000" smtClean="0">
                <a:latin typeface="Candara" pitchFamily="34" charset="0"/>
              </a:rPr>
              <a:t>How will management education knowledge be </a:t>
            </a:r>
            <a:r>
              <a:rPr lang="en-AU" sz="2000" b="1" i="1" smtClean="0">
                <a:solidFill>
                  <a:schemeClr val="accent1"/>
                </a:solidFill>
                <a:latin typeface="Candara" pitchFamily="34" charset="0"/>
              </a:rPr>
              <a:t>distributed</a:t>
            </a:r>
            <a:r>
              <a:rPr lang="en-AU" sz="2000" smtClean="0">
                <a:latin typeface="Candara" pitchFamily="34" charset="0"/>
              </a:rPr>
              <a:t>?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On-line &amp; partnerships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Private partners &amp; segmented markets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Off-shore</a:t>
            </a:r>
          </a:p>
          <a:p>
            <a:pPr marL="1371600" lvl="2" indent="-457200">
              <a:lnSpc>
                <a:spcPct val="80000"/>
              </a:lnSpc>
              <a:buFont typeface="Arial" charset="0"/>
              <a:buNone/>
            </a:pPr>
            <a:endParaRPr lang="en-AU" sz="1600" smtClean="0">
              <a:latin typeface="Candara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AU" sz="2000" smtClean="0">
                <a:latin typeface="Candara" pitchFamily="34" charset="0"/>
              </a:rPr>
              <a:t>Who will </a:t>
            </a:r>
            <a:r>
              <a:rPr lang="en-AU" sz="2000" b="1" i="1" smtClean="0">
                <a:solidFill>
                  <a:schemeClr val="accent1"/>
                </a:solidFill>
                <a:latin typeface="Candara" pitchFamily="34" charset="0"/>
              </a:rPr>
              <a:t>consume</a:t>
            </a:r>
            <a:r>
              <a:rPr lang="en-AU" sz="2000" smtClean="0">
                <a:latin typeface="Candara" pitchFamily="34" charset="0"/>
              </a:rPr>
              <a:t> management education?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Qualifications quest (Top 500 CEOs)</a:t>
            </a:r>
          </a:p>
          <a:p>
            <a:pPr marL="1371600" lvl="2" indent="-457200">
              <a:lnSpc>
                <a:spcPct val="80000"/>
              </a:lnSpc>
            </a:pPr>
            <a:r>
              <a:rPr lang="en-AU" sz="1600" smtClean="0">
                <a:latin typeface="Candara" pitchFamily="34" charset="0"/>
              </a:rPr>
              <a:t>Credibility versus productivity (ERA)</a:t>
            </a:r>
          </a:p>
          <a:p>
            <a:pPr marL="1371600" lvl="2" indent="-457200">
              <a:lnSpc>
                <a:spcPct val="80000"/>
              </a:lnSpc>
            </a:pPr>
            <a:endParaRPr lang="en-AU" sz="1600" smtClean="0">
              <a:latin typeface="Candara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AU" sz="2000" smtClean="0">
                <a:latin typeface="Candara" pitchFamily="34" charset="0"/>
              </a:rPr>
              <a:t>What will be the </a:t>
            </a:r>
            <a:r>
              <a:rPr lang="en-AU" sz="2000" b="1" i="1" smtClean="0">
                <a:solidFill>
                  <a:schemeClr val="accent1"/>
                </a:solidFill>
                <a:latin typeface="Candara" pitchFamily="34" charset="0"/>
              </a:rPr>
              <a:t>role(s) of the management educator</a:t>
            </a:r>
            <a:r>
              <a:rPr lang="en-AU" sz="2000" smtClean="0">
                <a:latin typeface="Candara" pitchFamily="34" charset="0"/>
              </a:rPr>
              <a:t> in the </a:t>
            </a:r>
            <a:r>
              <a:rPr lang="en-AU" sz="2000" i="1" smtClean="0">
                <a:latin typeface="Candara" pitchFamily="34" charset="0"/>
              </a:rPr>
              <a:t>production &amp; distribution </a:t>
            </a:r>
            <a:r>
              <a:rPr lang="en-AU" sz="2000" smtClean="0">
                <a:latin typeface="Candara" pitchFamily="34" charset="0"/>
              </a:rPr>
              <a:t>of management education knowledge?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19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93" name="Group 25"/>
          <p:cNvGraphicFramePr>
            <a:graphicFrameLocks noGrp="1"/>
          </p:cNvGraphicFramePr>
          <p:nvPr>
            <p:ph idx="1"/>
          </p:nvPr>
        </p:nvGraphicFramePr>
        <p:xfrm>
          <a:off x="1619250" y="2276475"/>
          <a:ext cx="6265863" cy="3200400"/>
        </p:xfrm>
        <a:graphic>
          <a:graphicData uri="http://schemas.openxmlformats.org/drawingml/2006/table">
            <a:tbl>
              <a:tblPr/>
              <a:tblGrid>
                <a:gridCol w="3132138"/>
                <a:gridCol w="3133725"/>
              </a:tblGrid>
              <a:tr h="172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Purveyor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(of what it </a:t>
                      </a:r>
                      <a:r>
                        <a:rPr kumimoji="0" lang="en-A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should be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fads &amp; fashions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audience open to being sold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Translator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(of what it </a:t>
                      </a:r>
                      <a:r>
                        <a:rPr kumimoji="0" lang="en-A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could be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options &amp; innovations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audience open to reframing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368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Reporter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(of </a:t>
                      </a:r>
                      <a:r>
                        <a:rPr kumimoji="0" lang="en-A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what 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it is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according to the textbook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audience open to being told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Analyser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(of </a:t>
                      </a:r>
                      <a:r>
                        <a:rPr kumimoji="0" lang="en-A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why</a:t>
                      </a: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 it is)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explaining or de-coding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- audience open to reflecting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850" y="166688"/>
            <a:ext cx="8229600" cy="8636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dirty="0" smtClean="0"/>
              <a:t>Four Management Educator Roles </a:t>
            </a:r>
            <a:br>
              <a:rPr lang="en-AU" dirty="0" smtClean="0"/>
            </a:br>
            <a:r>
              <a:rPr lang="en-AU" dirty="0" smtClean="0"/>
              <a:t>- now &amp; in the future?</a:t>
            </a:r>
            <a:endParaRPr lang="en-AU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692275" y="5876925"/>
            <a:ext cx="611981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116013" y="2276475"/>
            <a:ext cx="0" cy="28813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3" name="TextBox 10"/>
          <p:cNvSpPr txBox="1">
            <a:spLocks noChangeArrowheads="1"/>
          </p:cNvSpPr>
          <p:nvPr/>
        </p:nvSpPr>
        <p:spPr bwMode="auto">
          <a:xfrm>
            <a:off x="3527425" y="6227763"/>
            <a:ext cx="24495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Research base</a:t>
            </a:r>
          </a:p>
        </p:txBody>
      </p:sp>
      <p:sp>
        <p:nvSpPr>
          <p:cNvPr id="7184" name="TextBox 11"/>
          <p:cNvSpPr txBox="1">
            <a:spLocks noChangeArrowheads="1"/>
          </p:cNvSpPr>
          <p:nvPr/>
        </p:nvSpPr>
        <p:spPr bwMode="auto">
          <a:xfrm>
            <a:off x="1692275" y="6021388"/>
            <a:ext cx="13668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AU"/>
              <a:t>Shallow</a:t>
            </a:r>
          </a:p>
        </p:txBody>
      </p:sp>
      <p:sp>
        <p:nvSpPr>
          <p:cNvPr id="7185" name="TextBox 12"/>
          <p:cNvSpPr txBox="1">
            <a:spLocks noChangeArrowheads="1"/>
          </p:cNvSpPr>
          <p:nvPr/>
        </p:nvSpPr>
        <p:spPr bwMode="auto">
          <a:xfrm>
            <a:off x="6665913" y="6053138"/>
            <a:ext cx="1295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Deep</a:t>
            </a:r>
          </a:p>
        </p:txBody>
      </p:sp>
      <p:sp>
        <p:nvSpPr>
          <p:cNvPr id="7186" name="TextBox 13"/>
          <p:cNvSpPr txBox="1">
            <a:spLocks noChangeArrowheads="1"/>
          </p:cNvSpPr>
          <p:nvPr/>
        </p:nvSpPr>
        <p:spPr bwMode="auto">
          <a:xfrm rot="-5400000">
            <a:off x="-481012" y="3497263"/>
            <a:ext cx="25209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AU"/>
              <a:t>management practice</a:t>
            </a:r>
          </a:p>
        </p:txBody>
      </p:sp>
      <p:sp>
        <p:nvSpPr>
          <p:cNvPr id="7187" name="TextBox 16"/>
          <p:cNvSpPr txBox="1">
            <a:spLocks noChangeArrowheads="1"/>
          </p:cNvSpPr>
          <p:nvPr/>
        </p:nvSpPr>
        <p:spPr bwMode="auto">
          <a:xfrm>
            <a:off x="179388" y="5157788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Understand</a:t>
            </a:r>
          </a:p>
        </p:txBody>
      </p:sp>
      <p:sp>
        <p:nvSpPr>
          <p:cNvPr id="7188" name="TextBox 17"/>
          <p:cNvSpPr txBox="1">
            <a:spLocks noChangeArrowheads="1"/>
          </p:cNvSpPr>
          <p:nvPr/>
        </p:nvSpPr>
        <p:spPr bwMode="auto">
          <a:xfrm>
            <a:off x="179388" y="1908175"/>
            <a:ext cx="13684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AU"/>
              <a:t>Enhance</a:t>
            </a:r>
          </a:p>
        </p:txBody>
      </p:sp>
      <p:sp>
        <p:nvSpPr>
          <p:cNvPr id="7189" name="Text Box 23"/>
          <p:cNvSpPr txBox="1">
            <a:spLocks noChangeArrowheads="1"/>
          </p:cNvSpPr>
          <p:nvPr/>
        </p:nvSpPr>
        <p:spPr bwMode="auto">
          <a:xfrm>
            <a:off x="5975350" y="6491288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AU" sz="1600"/>
              <a:t>“it” = management practice</a:t>
            </a:r>
            <a:r>
              <a:rPr lang="en-A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AU" b="1" smtClean="0">
                <a:solidFill>
                  <a:schemeClr val="hlink"/>
                </a:solidFill>
                <a:latin typeface="Candara" pitchFamily="34" charset="0"/>
              </a:rPr>
              <a:t>Role of ANZAM</a:t>
            </a:r>
          </a:p>
        </p:txBody>
      </p:sp>
      <p:sp>
        <p:nvSpPr>
          <p:cNvPr id="8194" name="Rectangle 3"/>
          <p:cNvSpPr>
            <a:spLocks noGrp="1"/>
          </p:cNvSpPr>
          <p:nvPr>
            <p:ph type="body" idx="4294967295"/>
          </p:nvPr>
        </p:nvSpPr>
        <p:spPr>
          <a:xfrm>
            <a:off x="827088" y="1844675"/>
            <a:ext cx="7993062" cy="4281488"/>
          </a:xfrm>
        </p:spPr>
        <p:txBody>
          <a:bodyPr/>
          <a:lstStyle/>
          <a:p>
            <a:r>
              <a:rPr lang="en-AU" smtClean="0">
                <a:latin typeface="Candara" pitchFamily="34" charset="0"/>
              </a:rPr>
              <a:t>Why it dropped the “e” &amp; in the process…</a:t>
            </a:r>
          </a:p>
          <a:p>
            <a:pPr lvl="1"/>
            <a:r>
              <a:rPr lang="en-AU" smtClean="0">
                <a:latin typeface="Candara" pitchFamily="34" charset="0"/>
              </a:rPr>
              <a:t>Professionalized (practices)</a:t>
            </a:r>
          </a:p>
          <a:p>
            <a:pPr lvl="1"/>
            <a:r>
              <a:rPr lang="en-AU" smtClean="0">
                <a:latin typeface="Candara" pitchFamily="34" charset="0"/>
              </a:rPr>
              <a:t>Internationalized (other academies; networks)</a:t>
            </a:r>
          </a:p>
          <a:p>
            <a:pPr lvl="1"/>
            <a:r>
              <a:rPr lang="en-AU" smtClean="0">
                <a:latin typeface="Candara" pitchFamily="34" charset="0"/>
              </a:rPr>
              <a:t>Legitimized (e.g. co-sponsored BARDsNET)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250</Words>
  <Application>Microsoft Office PowerPoint</Application>
  <PresentationFormat>On-screen Show (4:3)</PresentationFormat>
  <Paragraphs>57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25th Annual ANZAM Conference</vt:lpstr>
      <vt:lpstr>Question is not whether management education has a future but what its future will look like </vt:lpstr>
      <vt:lpstr>Four Management Educator Roles  - now &amp; in the future?</vt:lpstr>
      <vt:lpstr>Role of ANZAM</vt:lpstr>
    </vt:vector>
  </TitlesOfParts>
  <Company>RMIT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Carmelo Ortuso</dc:creator>
  <cp:lastModifiedBy>s2713982</cp:lastModifiedBy>
  <cp:revision>165</cp:revision>
  <cp:lastPrinted>2011-12-06T07:32:48Z</cp:lastPrinted>
  <dcterms:created xsi:type="dcterms:W3CDTF">2011-09-01T02:59:55Z</dcterms:created>
  <dcterms:modified xsi:type="dcterms:W3CDTF">2012-01-19T00:40:43Z</dcterms:modified>
</cp:coreProperties>
</file>