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42"/>
  </p:notesMasterIdLst>
  <p:sldIdLst>
    <p:sldId id="256" r:id="rId2"/>
    <p:sldId id="313" r:id="rId3"/>
    <p:sldId id="314" r:id="rId4"/>
    <p:sldId id="262" r:id="rId5"/>
    <p:sldId id="263" r:id="rId6"/>
    <p:sldId id="307" r:id="rId7"/>
    <p:sldId id="261" r:id="rId8"/>
    <p:sldId id="264" r:id="rId9"/>
    <p:sldId id="315" r:id="rId10"/>
    <p:sldId id="308" r:id="rId11"/>
    <p:sldId id="292" r:id="rId12"/>
    <p:sldId id="293" r:id="rId13"/>
    <p:sldId id="298" r:id="rId14"/>
    <p:sldId id="295" r:id="rId15"/>
    <p:sldId id="297" r:id="rId16"/>
    <p:sldId id="294" r:id="rId17"/>
    <p:sldId id="296" r:id="rId18"/>
    <p:sldId id="321" r:id="rId19"/>
    <p:sldId id="303" r:id="rId20"/>
    <p:sldId id="318" r:id="rId21"/>
    <p:sldId id="266" r:id="rId22"/>
    <p:sldId id="316" r:id="rId23"/>
    <p:sldId id="317" r:id="rId24"/>
    <p:sldId id="265" r:id="rId25"/>
    <p:sldId id="267" r:id="rId26"/>
    <p:sldId id="268" r:id="rId27"/>
    <p:sldId id="320" r:id="rId28"/>
    <p:sldId id="310" r:id="rId29"/>
    <p:sldId id="311" r:id="rId30"/>
    <p:sldId id="269" r:id="rId31"/>
    <p:sldId id="270" r:id="rId32"/>
    <p:sldId id="271" r:id="rId33"/>
    <p:sldId id="272" r:id="rId34"/>
    <p:sldId id="273" r:id="rId35"/>
    <p:sldId id="274" r:id="rId36"/>
    <p:sldId id="275" r:id="rId37"/>
    <p:sldId id="290" r:id="rId38"/>
    <p:sldId id="291" r:id="rId39"/>
    <p:sldId id="319" r:id="rId40"/>
    <p:sldId id="312"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7" d="100"/>
          <a:sy n="77" d="100"/>
        </p:scale>
        <p:origin x="-624"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D9FEF-0CEC-D04C-8CF7-773DB0A0CC63}" type="datetimeFigureOut">
              <a:rPr lang="en-US" smtClean="0"/>
              <a:t>3/9/2016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BC7DA-2B92-1E46-AE03-5C744084D53C}" type="slidenum">
              <a:rPr lang="en-US" smtClean="0"/>
              <a:t>‹#›</a:t>
            </a:fld>
            <a:endParaRPr lang="en-US"/>
          </a:p>
        </p:txBody>
      </p:sp>
    </p:spTree>
    <p:extLst>
      <p:ext uri="{BB962C8B-B14F-4D97-AF65-F5344CB8AC3E}">
        <p14:creationId xmlns:p14="http://schemas.microsoft.com/office/powerpoint/2010/main" val="29742200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687">
              <a:defRPr/>
            </a:pPr>
            <a:r>
              <a:rPr lang="en-US" altLang="en-US" dirty="0"/>
              <a:t>Ployhart, Weekley, &amp; Ramsey (2009, </a:t>
            </a:r>
            <a:r>
              <a:rPr lang="en-US" altLang="en-US" i="1" dirty="0"/>
              <a:t>AMJ</a:t>
            </a:r>
            <a:r>
              <a:rPr lang="en-US" altLang="en-US" dirty="0"/>
              <a:t>)</a:t>
            </a:r>
          </a:p>
          <a:p>
            <a:pPr eaLnBrk="1" hangingPunct="1"/>
            <a:endParaRPr lang="en-US" altLang="en-US" dirty="0" smtClean="0">
              <a:latin typeface="Arial" charset="0"/>
              <a:cs typeface="Arial" charset="0"/>
            </a:endParaRPr>
          </a:p>
          <a:p>
            <a:r>
              <a:rPr lang="en-US" dirty="0"/>
              <a:t>“For every one-unit increase in unit service orientation, there was (on average) a 6 percent increase in same store sales, a $59,705.20 increase in adjusted controllable profit, and a $10,062.51 increase in sales per employee over time.”</a:t>
            </a:r>
          </a:p>
          <a:p>
            <a:endParaRPr lang="en-US" altLang="en-US" dirty="0"/>
          </a:p>
          <a:p>
            <a:r>
              <a:rPr lang="en-US" dirty="0"/>
              <a:t>“Stores with consistently higher flows of unit service orientation would “outperform” stores with lower flows. As an illustration, stores with consistent flows of higher unit service orientation (1 s.d. above the mean) increased their sales per employee by $4,000.00 more per quarter than stores with lower flows of unit service orientation (1 s.d. below the mean).”</a:t>
            </a:r>
          </a:p>
        </p:txBody>
      </p:sp>
    </p:spTree>
    <p:extLst>
      <p:ext uri="{BB962C8B-B14F-4D97-AF65-F5344CB8AC3E}">
        <p14:creationId xmlns:p14="http://schemas.microsoft.com/office/powerpoint/2010/main" val="335848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687">
              <a:defRPr/>
            </a:pPr>
            <a:r>
              <a:rPr lang="en-US" altLang="en-US" dirty="0"/>
              <a:t>Ployhart, Van Iddekinge, &amp; MacKenzie (2011, </a:t>
            </a:r>
            <a:r>
              <a:rPr lang="en-US" altLang="en-US" i="1" dirty="0"/>
              <a:t>AMJ</a:t>
            </a:r>
            <a:r>
              <a:rPr lang="en-US" altLang="en-US" dirty="0"/>
              <a:t>)</a:t>
            </a:r>
          </a:p>
          <a:p>
            <a:pPr defTabSz="881687">
              <a:defRPr/>
            </a:pPr>
            <a:endParaRPr lang="en-US" altLang="en-US" dirty="0"/>
          </a:p>
          <a:p>
            <a:r>
              <a:rPr lang="en-US" dirty="0"/>
              <a:t>Van Iddekinge et al. (2009, </a:t>
            </a:r>
            <a:r>
              <a:rPr lang="en-US" i="1" dirty="0"/>
              <a:t>JAP</a:t>
            </a:r>
            <a:r>
              <a:rPr lang="en-US" dirty="0"/>
              <a:t>: 840):  </a:t>
            </a:r>
          </a:p>
          <a:p>
            <a:r>
              <a:rPr lang="en-US" dirty="0"/>
              <a:t>“With selection and training as the predictors, the resulting predicted means for CSP were 92.52 and 84.33, respectively. This indicates that units 2 standard deviations above the mean on the two HR variables are likely to have 8% higher service performance ratings than are units 2 standard deviations below the mean on the HR variables. The predicted mean values for retention were 94.15 and 79.00, which is a difference of 15%. Finally, when service performance and retention were added to the HR variables to forecast unit profits, the predicted means were 105.65 and 94.72, respectively. This means that units 2 standard deviations above the mean on the predictors would, on average, demonstrate 11% higher profits (relative to expectations) than would units 2 standard deviations below the mean on the predictors.”</a:t>
            </a:r>
          </a:p>
        </p:txBody>
      </p:sp>
    </p:spTree>
    <p:extLst>
      <p:ext uri="{BB962C8B-B14F-4D97-AF65-F5344CB8AC3E}">
        <p14:creationId xmlns:p14="http://schemas.microsoft.com/office/powerpoint/2010/main" val="3358488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7" name="Picture 6" descr="Business_Standard.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18933" y="1053359"/>
            <a:ext cx="6125933" cy="4248043"/>
          </a:xfrm>
          <a:prstGeom prst="rect">
            <a:avLst/>
          </a:prstGeom>
        </p:spPr>
      </p:pic>
    </p:spTree>
    <p:extLst>
      <p:ext uri="{BB962C8B-B14F-4D97-AF65-F5344CB8AC3E}">
        <p14:creationId xmlns:p14="http://schemas.microsoft.com/office/powerpoint/2010/main" val="50722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Business_Linear.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7659" y="407894"/>
            <a:ext cx="3024178" cy="772459"/>
          </a:xfrm>
          <a:prstGeom prst="rect">
            <a:avLst/>
          </a:prstGeom>
        </p:spPr>
      </p:pic>
    </p:spTree>
    <p:extLst>
      <p:ext uri="{BB962C8B-B14F-4D97-AF65-F5344CB8AC3E}">
        <p14:creationId xmlns:p14="http://schemas.microsoft.com/office/powerpoint/2010/main" val="175818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descr="Business_Standard.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06600" y="1053360"/>
            <a:ext cx="5120640" cy="3550920"/>
          </a:xfrm>
          <a:prstGeom prst="rect">
            <a:avLst/>
          </a:prstGeom>
        </p:spPr>
      </p:pic>
      <p:sp>
        <p:nvSpPr>
          <p:cNvPr id="3" name="Content Placeholder 7"/>
          <p:cNvSpPr>
            <a:spLocks noGrp="1"/>
          </p:cNvSpPr>
          <p:nvPr>
            <p:ph sz="quarter" idx="11"/>
          </p:nvPr>
        </p:nvSpPr>
        <p:spPr>
          <a:xfrm>
            <a:off x="275129" y="4756949"/>
            <a:ext cx="8440246" cy="525982"/>
          </a:xfrm>
          <a:prstGeom prst="rect">
            <a:avLst/>
          </a:prstGeom>
        </p:spPr>
        <p:txBody>
          <a:bodyPr/>
          <a:lstStyle>
            <a:lvl1pPr marL="0" indent="0">
              <a:buNone/>
              <a:defRPr sz="2800" b="0" i="0" u="none">
                <a:latin typeface="Arial"/>
                <a:cs typeface="Arial"/>
              </a:defRPr>
            </a:lvl1pPr>
            <a:lvl2pPr marL="457200" indent="0">
              <a:buNone/>
              <a:defRPr/>
            </a:lvl2pPr>
          </a:lstStyle>
          <a:p>
            <a:pPr lvl="0"/>
            <a:r>
              <a:rPr lang="en-US" smtClean="0"/>
              <a:t>Click to edit Master text styles</a:t>
            </a:r>
          </a:p>
        </p:txBody>
      </p:sp>
    </p:spTree>
    <p:extLst>
      <p:ext uri="{BB962C8B-B14F-4D97-AF65-F5344CB8AC3E}">
        <p14:creationId xmlns:p14="http://schemas.microsoft.com/office/powerpoint/2010/main" val="8821327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cxnSp>
        <p:nvCxnSpPr>
          <p:cNvPr id="3" name="Straight Connector 2"/>
          <p:cNvCxnSpPr/>
          <p:nvPr userDrawn="1"/>
        </p:nvCxnSpPr>
        <p:spPr>
          <a:xfrm>
            <a:off x="275129" y="566442"/>
            <a:ext cx="8504729"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p:nvPr>
        </p:nvSpPr>
        <p:spPr>
          <a:xfrm>
            <a:off x="274638" y="7517"/>
            <a:ext cx="8440737" cy="381000"/>
          </a:xfrm>
          <a:prstGeom prst="rect">
            <a:avLst/>
          </a:prstGeom>
        </p:spPr>
        <p:txBody>
          <a:bodyPr/>
          <a:lstStyle>
            <a:lvl1pPr marL="0" indent="0">
              <a:buNone/>
              <a:defRPr sz="2800" b="1" i="0">
                <a:solidFill>
                  <a:srgbClr val="800000"/>
                </a:solidFill>
                <a:effectLst/>
                <a:latin typeface="Arial"/>
                <a:cs typeface="Arial"/>
              </a:defRPr>
            </a:lvl1pPr>
          </a:lstStyle>
          <a:p>
            <a:pPr lvl="0"/>
            <a:r>
              <a:rPr lang="en-US" smtClean="0"/>
              <a:t>Click to edit Master text styles</a:t>
            </a:r>
          </a:p>
        </p:txBody>
      </p:sp>
      <p:sp>
        <p:nvSpPr>
          <p:cNvPr id="8" name="Content Placeholder 7"/>
          <p:cNvSpPr>
            <a:spLocks noGrp="1"/>
          </p:cNvSpPr>
          <p:nvPr>
            <p:ph sz="quarter" idx="11"/>
          </p:nvPr>
        </p:nvSpPr>
        <p:spPr>
          <a:xfrm>
            <a:off x="275129" y="906309"/>
            <a:ext cx="8440246" cy="525982"/>
          </a:xfrm>
          <a:prstGeom prst="rect">
            <a:avLst/>
          </a:prstGeom>
        </p:spPr>
        <p:txBody>
          <a:bodyPr/>
          <a:lstStyle>
            <a:lvl1pPr marL="0" indent="0">
              <a:buNone/>
              <a:defRPr sz="2800" b="0" i="0" u="none">
                <a:latin typeface="Arial"/>
                <a:cs typeface="Arial"/>
              </a:defRPr>
            </a:lvl1pPr>
            <a:lvl2pPr marL="457200" indent="0">
              <a:buNone/>
              <a:defRPr/>
            </a:lvl2pPr>
          </a:lstStyle>
          <a:p>
            <a:pPr lvl="0"/>
            <a:r>
              <a:rPr lang="en-US" smtClean="0"/>
              <a:t>Click to edit Master text styles</a:t>
            </a:r>
          </a:p>
        </p:txBody>
      </p:sp>
      <p:sp>
        <p:nvSpPr>
          <p:cNvPr id="10" name="Content Placeholder 9"/>
          <p:cNvSpPr>
            <a:spLocks noGrp="1"/>
          </p:cNvSpPr>
          <p:nvPr>
            <p:ph sz="quarter" idx="12"/>
          </p:nvPr>
        </p:nvSpPr>
        <p:spPr>
          <a:xfrm>
            <a:off x="274638" y="1537488"/>
            <a:ext cx="8440737" cy="4142588"/>
          </a:xfrm>
          <a:prstGeom prst="rect">
            <a:avLst/>
          </a:prstGeom>
        </p:spPr>
        <p:txBody>
          <a:bodyPr/>
          <a:lstStyle>
            <a:lvl1pPr marL="0" indent="0">
              <a:buFont typeface="Arial" pitchFamily="34" charset="0"/>
              <a:buNone/>
              <a:defRPr sz="2400" b="0" i="0">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17836049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cxnSp>
        <p:nvCxnSpPr>
          <p:cNvPr id="3" name="Straight Connector 2"/>
          <p:cNvCxnSpPr/>
          <p:nvPr userDrawn="1"/>
        </p:nvCxnSpPr>
        <p:spPr>
          <a:xfrm>
            <a:off x="275129" y="566442"/>
            <a:ext cx="8504729"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p:nvPr>
        </p:nvSpPr>
        <p:spPr>
          <a:xfrm>
            <a:off x="274638" y="7517"/>
            <a:ext cx="8440737" cy="381000"/>
          </a:xfrm>
          <a:prstGeom prst="rect">
            <a:avLst/>
          </a:prstGeom>
        </p:spPr>
        <p:txBody>
          <a:bodyPr/>
          <a:lstStyle>
            <a:lvl1pPr marL="0" indent="0">
              <a:buNone/>
              <a:defRPr sz="2800" b="1" i="0">
                <a:solidFill>
                  <a:srgbClr val="800000"/>
                </a:solidFill>
                <a:effectLst/>
                <a:latin typeface="Arial"/>
                <a:cs typeface="Arial"/>
              </a:defRPr>
            </a:lvl1pPr>
          </a:lstStyle>
          <a:p>
            <a:pPr lvl="0"/>
            <a:r>
              <a:rPr lang="en-US" smtClean="0"/>
              <a:t>Click to edit Master text styles</a:t>
            </a:r>
          </a:p>
        </p:txBody>
      </p:sp>
      <p:sp>
        <p:nvSpPr>
          <p:cNvPr id="10" name="Content Placeholder 9"/>
          <p:cNvSpPr>
            <a:spLocks noGrp="1"/>
          </p:cNvSpPr>
          <p:nvPr>
            <p:ph sz="quarter" idx="12"/>
          </p:nvPr>
        </p:nvSpPr>
        <p:spPr>
          <a:xfrm>
            <a:off x="274638" y="906309"/>
            <a:ext cx="8440737" cy="4773767"/>
          </a:xfrm>
          <a:prstGeom prst="rect">
            <a:avLst/>
          </a:prstGeom>
        </p:spPr>
        <p:txBody>
          <a:bodyPr/>
          <a:lstStyle>
            <a:lvl1pPr marL="0" indent="0">
              <a:buFont typeface="Arial" pitchFamily="34" charset="0"/>
              <a:buNone/>
              <a:defRPr sz="2400" b="0" i="0">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203986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2700" y="381000"/>
            <a:ext cx="8243338" cy="701272"/>
          </a:xfrm>
          <a:prstGeom prst="rect">
            <a:avLst/>
          </a:prstGeom>
        </p:spPr>
        <p:txBody>
          <a:bodyPr/>
          <a:lstStyle>
            <a:lvl1pPr algn="l">
              <a:defRPr sz="3200" b="1" i="0">
                <a:solidFill>
                  <a:srgbClr val="800000"/>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692700" y="1298728"/>
            <a:ext cx="8262388" cy="4386810"/>
          </a:xfrm>
          <a:prstGeom prst="rect">
            <a:avLst/>
          </a:prstGeom>
        </p:spPr>
        <p:txBody>
          <a:bodyPr/>
          <a:lstStyle>
            <a:lvl1pPr>
              <a:lnSpc>
                <a:spcPct val="110000"/>
              </a:lnSpc>
              <a:spcBef>
                <a:spcPts val="0"/>
              </a:spcBef>
              <a:spcAft>
                <a:spcPts val="600"/>
              </a:spcAft>
              <a:buClr>
                <a:srgbClr val="800000"/>
              </a:buClr>
              <a:defRPr sz="2400" b="0" i="0">
                <a:latin typeface="Arial"/>
                <a:cs typeface="Arial"/>
              </a:defRPr>
            </a:lvl1pPr>
            <a:lvl2pPr marL="742950" indent="-285750">
              <a:lnSpc>
                <a:spcPct val="110000"/>
              </a:lnSpc>
              <a:spcBef>
                <a:spcPts val="0"/>
              </a:spcBef>
              <a:spcAft>
                <a:spcPts val="600"/>
              </a:spcAft>
              <a:buClr>
                <a:srgbClr val="800000"/>
              </a:buClr>
              <a:buFont typeface="Wingdings" charset="2"/>
              <a:buChar char="§"/>
              <a:defRPr sz="2000" b="0" i="0">
                <a:latin typeface="Arial"/>
                <a:cs typeface="Arial"/>
              </a:defRPr>
            </a:lvl2pPr>
            <a:lvl3pPr marL="1143000" indent="-228600">
              <a:lnSpc>
                <a:spcPct val="110000"/>
              </a:lnSpc>
              <a:spcBef>
                <a:spcPts val="0"/>
              </a:spcBef>
              <a:spcAft>
                <a:spcPts val="600"/>
              </a:spcAft>
              <a:buClr>
                <a:srgbClr val="800000"/>
              </a:buClr>
              <a:buFont typeface="Courier New"/>
              <a:buChar char="o"/>
              <a:defRPr sz="1800" b="0" i="0">
                <a:latin typeface="Arial"/>
                <a:cs typeface="Arial"/>
              </a:defRPr>
            </a:lvl3pPr>
            <a:lvl4pPr>
              <a:lnSpc>
                <a:spcPct val="110000"/>
              </a:lnSpc>
              <a:spcBef>
                <a:spcPts val="0"/>
              </a:spcBef>
              <a:spcAft>
                <a:spcPts val="600"/>
              </a:spcAft>
              <a:buClr>
                <a:srgbClr val="800000"/>
              </a:buClr>
              <a:defRPr sz="1600" b="0" i="0">
                <a:latin typeface="Arial"/>
                <a:cs typeface="Arial"/>
              </a:defRPr>
            </a:lvl4pPr>
            <a:lvl5pPr marL="2057400" indent="-228600">
              <a:lnSpc>
                <a:spcPct val="110000"/>
              </a:lnSpc>
              <a:spcBef>
                <a:spcPts val="0"/>
              </a:spcBef>
              <a:spcAft>
                <a:spcPts val="600"/>
              </a:spcAft>
              <a:buClr>
                <a:srgbClr val="800000"/>
              </a:buClr>
              <a:buFont typeface="Wingdings" charset="2"/>
              <a:buChar char="Ø"/>
              <a:defRPr sz="1400" b="0" i="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a:xfrm>
            <a:off x="2895600" y="6248400"/>
            <a:ext cx="2895600" cy="457200"/>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91819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lIns="65306" tIns="32653" rIns="65306" bIns="32653"/>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lIns="65306" tIns="32653" rIns="65306" bIns="32653"/>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lIns="65306" tIns="32653" rIns="65306" bIns="32653"/>
          <a:lstStyle/>
          <a:p>
            <a:fld id="{1583DF59-9861-4E97-AB11-5FD2D2EF2A52}" type="datetimeFigureOut">
              <a:rPr lang="en-GB" smtClean="0"/>
              <a:t>09/03/2016</a:t>
            </a:fld>
            <a:endParaRPr lang="en-GB" dirty="0"/>
          </a:p>
        </p:txBody>
      </p:sp>
      <p:sp>
        <p:nvSpPr>
          <p:cNvPr id="5" name="Footer Placeholder 4"/>
          <p:cNvSpPr>
            <a:spLocks noGrp="1"/>
          </p:cNvSpPr>
          <p:nvPr>
            <p:ph type="ftr" sz="quarter" idx="11"/>
          </p:nvPr>
        </p:nvSpPr>
        <p:spPr>
          <a:xfrm>
            <a:off x="3124200" y="6356351"/>
            <a:ext cx="2895600" cy="365125"/>
          </a:xfrm>
          <a:prstGeom prst="rect">
            <a:avLst/>
          </a:prstGeom>
        </p:spPr>
        <p:txBody>
          <a:bodyPr lIns="65306" tIns="32653" rIns="65306" bIns="32653"/>
          <a:lstStyle/>
          <a:p>
            <a:endParaRPr lang="en-GB"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65306" tIns="32653" rIns="65306" bIns="32653"/>
          <a:lstStyle/>
          <a:p>
            <a:fld id="{F3D46F50-B3C4-4766-A118-7F17256E955D}" type="slidenum">
              <a:rPr lang="en-GB" smtClean="0"/>
              <a:t>‹#›</a:t>
            </a:fld>
            <a:endParaRPr lang="en-GB" dirty="0"/>
          </a:p>
        </p:txBody>
      </p:sp>
    </p:spTree>
    <p:extLst>
      <p:ext uri="{BB962C8B-B14F-4D97-AF65-F5344CB8AC3E}">
        <p14:creationId xmlns:p14="http://schemas.microsoft.com/office/powerpoint/2010/main" val="1568797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94725" y="6492875"/>
            <a:ext cx="381000" cy="381000"/>
          </a:xfrm>
          <a:prstGeom prst="rect">
            <a:avLst/>
          </a:prstGeom>
        </p:spPr>
        <p:txBody>
          <a:bodyPr/>
          <a:lstStyle>
            <a:lvl1pPr>
              <a:defRPr/>
            </a:lvl1pPr>
          </a:lstStyle>
          <a:p>
            <a:fld id="{3C2FC2BB-BDCE-4D8F-9E37-1B3A86CB3D4F}" type="slidenum">
              <a:rPr lang="en-US"/>
              <a:pPr/>
              <a:t>‹#›</a:t>
            </a:fld>
            <a:endParaRPr lang="en-US"/>
          </a:p>
        </p:txBody>
      </p:sp>
      <p:sp>
        <p:nvSpPr>
          <p:cNvPr id="3" name="Footer Placeholder 2"/>
          <p:cNvSpPr>
            <a:spLocks noGrp="1"/>
          </p:cNvSpPr>
          <p:nvPr>
            <p:ph type="ftr" sz="quarter" idx="11"/>
          </p:nvPr>
        </p:nvSpPr>
        <p:spPr>
          <a:xfrm>
            <a:off x="6492875" y="6492875"/>
            <a:ext cx="1981200" cy="381000"/>
          </a:xfrm>
          <a:prstGeom prst="rect">
            <a:avLst/>
          </a:prstGeom>
        </p:spPr>
        <p:txBody>
          <a:bodyPr/>
          <a:lstStyle>
            <a:lvl1pPr>
              <a:defRPr/>
            </a:lvl1pPr>
          </a:lstStyle>
          <a:p>
            <a:endParaRPr lang="en-US"/>
          </a:p>
        </p:txBody>
      </p:sp>
      <p:sp>
        <p:nvSpPr>
          <p:cNvPr id="4" name="Date Placeholder 3"/>
          <p:cNvSpPr>
            <a:spLocks noGrp="1"/>
          </p:cNvSpPr>
          <p:nvPr>
            <p:ph type="dt" sz="half" idx="12"/>
          </p:nvPr>
        </p:nvSpPr>
        <p:spPr>
          <a:xfrm>
            <a:off x="3611563" y="6492878"/>
            <a:ext cx="2133600" cy="365125"/>
          </a:xfrm>
          <a:prstGeom prst="rect">
            <a:avLst/>
          </a:prstGeom>
        </p:spPr>
        <p:txBody>
          <a:bodyPr/>
          <a:lstStyle>
            <a:lvl1pPr>
              <a:defRPr/>
            </a:lvl1pPr>
          </a:lstStyle>
          <a:p>
            <a:endParaRPr lang="en-US"/>
          </a:p>
          <a:p>
            <a:endParaRPr lang="en-US"/>
          </a:p>
        </p:txBody>
      </p:sp>
    </p:spTree>
    <p:extLst>
      <p:ext uri="{BB962C8B-B14F-4D97-AF65-F5344CB8AC3E}">
        <p14:creationId xmlns:p14="http://schemas.microsoft.com/office/powerpoint/2010/main" val="1279542903"/>
      </p:ext>
    </p:extLst>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1223963"/>
            <a:ext cx="77724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950913" y="6248400"/>
            <a:ext cx="1905000" cy="457200"/>
          </a:xfrm>
          <a:prstGeom prst="rect">
            <a:avLst/>
          </a:prstGeom>
        </p:spPr>
        <p:txBody>
          <a:bodyPr/>
          <a:lstStyle>
            <a:lvl1pPr>
              <a:defRPr/>
            </a:lvl1pPr>
          </a:lstStyle>
          <a:p>
            <a:fld id="{54120FF9-885E-6E4E-88CE-24D7FBE29AF0}" type="datetimeFigureOut">
              <a:rPr lang="en-US" smtClean="0"/>
              <a:pPr/>
              <a:t>3/9/2016</a:t>
            </a:fld>
            <a:endParaRPr 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858000" y="6400800"/>
            <a:ext cx="1905000" cy="457200"/>
          </a:xfrm>
          <a:prstGeom prst="rect">
            <a:avLst/>
          </a:prstGeom>
        </p:spPr>
        <p:txBody>
          <a:bodyPr/>
          <a:lstStyle>
            <a:lvl1pPr>
              <a:defRPr/>
            </a:lvl1pPr>
          </a:lstStyle>
          <a:p>
            <a:fld id="{5F9F47BA-7EB8-394C-A2FC-8278A9FC78AA}" type="slidenum">
              <a:rPr lang="en-US" smtClean="0"/>
              <a:pPr/>
              <a:t>‹#›</a:t>
            </a:fld>
            <a:endParaRPr lang="en-US"/>
          </a:p>
        </p:txBody>
      </p:sp>
    </p:spTree>
    <p:extLst>
      <p:ext uri="{BB962C8B-B14F-4D97-AF65-F5344CB8AC3E}">
        <p14:creationId xmlns:p14="http://schemas.microsoft.com/office/powerpoint/2010/main" val="1975833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main logo center up ribbon.png"/>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0" y="5468470"/>
            <a:ext cx="9142572" cy="1389529"/>
          </a:xfrm>
          <a:prstGeom prst="rect">
            <a:avLst/>
          </a:prstGeom>
        </p:spPr>
      </p:pic>
      <p:pic>
        <p:nvPicPr>
          <p:cNvPr id="4" name="Picture 3" descr="CES_PPTmplt_101014v1-02.jp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567953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 id="2147483664" r:id="rId7"/>
    <p:sldLayoutId id="2147483665" r:id="rId8"/>
    <p:sldLayoutId id="2147483718"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package" Target="../embeddings/Microsoft_Word_Document1.docx"/></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package" Target="../embeddings/Microsoft_Word_Document2.docx"/></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0130"/>
            <a:ext cx="7772400" cy="1470025"/>
          </a:xfrm>
        </p:spPr>
        <p:txBody>
          <a:bodyPr/>
          <a:lstStyle/>
          <a:p>
            <a:r>
              <a:rPr lang="en-US" i="1" dirty="0"/>
              <a:t>People, Practices, and Performance: Problems and Prospects</a:t>
            </a:r>
            <a:endParaRPr lang="en-US" dirty="0"/>
          </a:p>
        </p:txBody>
      </p:sp>
      <p:sp>
        <p:nvSpPr>
          <p:cNvPr id="3" name="Subtitle 2"/>
          <p:cNvSpPr>
            <a:spLocks noGrp="1"/>
          </p:cNvSpPr>
          <p:nvPr>
            <p:ph type="subTitle" idx="1"/>
          </p:nvPr>
        </p:nvSpPr>
        <p:spPr>
          <a:xfrm>
            <a:off x="1371600" y="3326007"/>
            <a:ext cx="6400800" cy="2312793"/>
          </a:xfrm>
        </p:spPr>
        <p:txBody>
          <a:bodyPr/>
          <a:lstStyle/>
          <a:p>
            <a:r>
              <a:rPr lang="en-US" sz="2400" dirty="0" smtClean="0">
                <a:solidFill>
                  <a:srgbClr val="800000"/>
                </a:solidFill>
              </a:rPr>
              <a:t>Patrick M. Wright</a:t>
            </a:r>
          </a:p>
          <a:p>
            <a:r>
              <a:rPr lang="en-US" sz="2400" dirty="0" smtClean="0">
                <a:solidFill>
                  <a:srgbClr val="800000"/>
                </a:solidFill>
              </a:rPr>
              <a:t>Thomas C. </a:t>
            </a:r>
            <a:r>
              <a:rPr lang="en-US" sz="2400" dirty="0" err="1" smtClean="0">
                <a:solidFill>
                  <a:srgbClr val="800000"/>
                </a:solidFill>
              </a:rPr>
              <a:t>Vandiver</a:t>
            </a:r>
            <a:r>
              <a:rPr lang="en-US" sz="2400" dirty="0" smtClean="0">
                <a:solidFill>
                  <a:srgbClr val="800000"/>
                </a:solidFill>
              </a:rPr>
              <a:t> Bicentennial Chair in Business</a:t>
            </a:r>
          </a:p>
          <a:p>
            <a:r>
              <a:rPr lang="en-US" sz="2400" dirty="0" smtClean="0">
                <a:solidFill>
                  <a:srgbClr val="800000"/>
                </a:solidFill>
              </a:rPr>
              <a:t>Director, Center for Executive Succession</a:t>
            </a:r>
          </a:p>
          <a:p>
            <a:r>
              <a:rPr lang="en-US" sz="2400" dirty="0" smtClean="0">
                <a:solidFill>
                  <a:srgbClr val="800000"/>
                </a:solidFill>
              </a:rPr>
              <a:t>Darla Moore School of Business</a:t>
            </a:r>
          </a:p>
          <a:p>
            <a:r>
              <a:rPr lang="en-US" sz="2400" dirty="0" smtClean="0">
                <a:solidFill>
                  <a:srgbClr val="800000"/>
                </a:solidFill>
              </a:rPr>
              <a:t>University of South Carolina</a:t>
            </a:r>
            <a:endParaRPr lang="en-US" sz="2400" dirty="0">
              <a:solidFill>
                <a:srgbClr val="800000"/>
              </a:solidFill>
            </a:endParaRPr>
          </a:p>
        </p:txBody>
      </p:sp>
    </p:spTree>
    <p:extLst>
      <p:ext uri="{BB962C8B-B14F-4D97-AF65-F5344CB8AC3E}">
        <p14:creationId xmlns:p14="http://schemas.microsoft.com/office/powerpoint/2010/main" val="970666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76200" y="2362200"/>
            <a:ext cx="1600200" cy="2743200"/>
          </a:xfrm>
          <a:prstGeom prst="rect">
            <a:avLst/>
          </a:prstGeom>
          <a:solidFill>
            <a:srgbClr val="F9F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u="sng"/>
              <a:t>HR Strategy</a:t>
            </a:r>
          </a:p>
          <a:p>
            <a:pPr algn="ctr"/>
            <a:r>
              <a:rPr lang="en-US"/>
              <a:t>Recruitment</a:t>
            </a:r>
          </a:p>
          <a:p>
            <a:pPr algn="ctr"/>
            <a:r>
              <a:rPr lang="en-US"/>
              <a:t>Selection</a:t>
            </a:r>
          </a:p>
          <a:p>
            <a:pPr algn="ctr"/>
            <a:r>
              <a:rPr lang="en-US"/>
              <a:t>Training</a:t>
            </a:r>
          </a:p>
          <a:p>
            <a:pPr algn="ctr"/>
            <a:r>
              <a:rPr lang="en-US"/>
              <a:t>Development</a:t>
            </a:r>
          </a:p>
          <a:p>
            <a:pPr algn="ctr"/>
            <a:r>
              <a:rPr lang="en-US"/>
              <a:t>Performance</a:t>
            </a:r>
          </a:p>
          <a:p>
            <a:pPr algn="ctr"/>
            <a:r>
              <a:rPr lang="en-US"/>
              <a:t>Management</a:t>
            </a:r>
          </a:p>
          <a:p>
            <a:pPr algn="ctr"/>
            <a:r>
              <a:rPr lang="en-US"/>
              <a:t>Rewards</a:t>
            </a:r>
          </a:p>
          <a:p>
            <a:pPr algn="ctr"/>
            <a:r>
              <a:rPr lang="en-US"/>
              <a:t>Communication</a:t>
            </a:r>
          </a:p>
        </p:txBody>
      </p:sp>
      <p:sp>
        <p:nvSpPr>
          <p:cNvPr id="13318" name="Rectangle 6"/>
          <p:cNvSpPr>
            <a:spLocks noChangeArrowheads="1"/>
          </p:cNvSpPr>
          <p:nvPr/>
        </p:nvSpPr>
        <p:spPr bwMode="auto">
          <a:xfrm>
            <a:off x="6096000" y="1905000"/>
            <a:ext cx="1371600" cy="1981200"/>
          </a:xfrm>
          <a:prstGeom prst="rect">
            <a:avLst/>
          </a:prstGeom>
          <a:solidFill>
            <a:srgbClr val="F9F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u="sng"/>
              <a:t>Customer</a:t>
            </a:r>
          </a:p>
          <a:p>
            <a:pPr algn="ctr"/>
            <a:r>
              <a:rPr lang="en-US" b="1" u="sng"/>
              <a:t>Outcomes</a:t>
            </a:r>
          </a:p>
          <a:p>
            <a:pPr algn="ctr"/>
            <a:r>
              <a:rPr lang="en-US"/>
              <a:t>Satisfaction</a:t>
            </a:r>
          </a:p>
          <a:p>
            <a:pPr algn="ctr"/>
            <a:r>
              <a:rPr lang="en-US"/>
              <a:t>Retention</a:t>
            </a:r>
          </a:p>
        </p:txBody>
      </p:sp>
      <p:sp>
        <p:nvSpPr>
          <p:cNvPr id="13319" name="Rectangle 7"/>
          <p:cNvSpPr>
            <a:spLocks noChangeArrowheads="1"/>
          </p:cNvSpPr>
          <p:nvPr/>
        </p:nvSpPr>
        <p:spPr bwMode="auto">
          <a:xfrm>
            <a:off x="6096000" y="4343400"/>
            <a:ext cx="1371600" cy="2057400"/>
          </a:xfrm>
          <a:prstGeom prst="rect">
            <a:avLst/>
          </a:prstGeom>
          <a:solidFill>
            <a:srgbClr val="F9F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u="sng"/>
              <a:t>Operational</a:t>
            </a:r>
          </a:p>
          <a:p>
            <a:pPr algn="ctr"/>
            <a:r>
              <a:rPr lang="en-US" b="1" u="sng"/>
              <a:t>Outcomes</a:t>
            </a:r>
          </a:p>
          <a:p>
            <a:pPr algn="ctr"/>
            <a:r>
              <a:rPr lang="en-US"/>
              <a:t>Productivity</a:t>
            </a:r>
          </a:p>
          <a:p>
            <a:pPr algn="ctr"/>
            <a:r>
              <a:rPr lang="en-US"/>
              <a:t>Quality</a:t>
            </a:r>
          </a:p>
          <a:p>
            <a:pPr algn="ctr"/>
            <a:r>
              <a:rPr lang="en-US"/>
              <a:t>Shrinkage</a:t>
            </a:r>
          </a:p>
          <a:p>
            <a:pPr algn="ctr"/>
            <a:r>
              <a:rPr lang="en-US"/>
              <a:t>Accidents</a:t>
            </a:r>
          </a:p>
        </p:txBody>
      </p:sp>
      <p:sp>
        <p:nvSpPr>
          <p:cNvPr id="13322" name="Line 10"/>
          <p:cNvSpPr>
            <a:spLocks noChangeShapeType="1"/>
          </p:cNvSpPr>
          <p:nvPr/>
        </p:nvSpPr>
        <p:spPr bwMode="auto">
          <a:xfrm>
            <a:off x="1874917" y="3763637"/>
            <a:ext cx="382571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5" name="Line 13"/>
          <p:cNvSpPr>
            <a:spLocks noChangeShapeType="1"/>
          </p:cNvSpPr>
          <p:nvPr/>
        </p:nvSpPr>
        <p:spPr bwMode="auto">
          <a:xfrm flipV="1">
            <a:off x="5867400" y="2971800"/>
            <a:ext cx="228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6" name="Line 14"/>
          <p:cNvSpPr>
            <a:spLocks noChangeShapeType="1"/>
          </p:cNvSpPr>
          <p:nvPr/>
        </p:nvSpPr>
        <p:spPr bwMode="auto">
          <a:xfrm>
            <a:off x="5867400" y="3886200"/>
            <a:ext cx="228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7" name="Line 15"/>
          <p:cNvSpPr>
            <a:spLocks noChangeShapeType="1"/>
          </p:cNvSpPr>
          <p:nvPr/>
        </p:nvSpPr>
        <p:spPr bwMode="auto">
          <a:xfrm flipV="1">
            <a:off x="6781800" y="3886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8" name="Rectangle 16"/>
          <p:cNvSpPr>
            <a:spLocks noChangeArrowheads="1"/>
          </p:cNvSpPr>
          <p:nvPr/>
        </p:nvSpPr>
        <p:spPr bwMode="auto">
          <a:xfrm>
            <a:off x="7696200" y="3200400"/>
            <a:ext cx="1295400" cy="1524000"/>
          </a:xfrm>
          <a:prstGeom prst="rect">
            <a:avLst/>
          </a:prstGeom>
          <a:solidFill>
            <a:srgbClr val="F9F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u="sng"/>
              <a:t>Financial</a:t>
            </a:r>
          </a:p>
          <a:p>
            <a:pPr algn="ctr"/>
            <a:r>
              <a:rPr lang="en-US" b="1" u="sng"/>
              <a:t>Outcomes</a:t>
            </a:r>
          </a:p>
          <a:p>
            <a:pPr algn="ctr"/>
            <a:r>
              <a:rPr lang="en-US"/>
              <a:t>Expenses</a:t>
            </a:r>
          </a:p>
          <a:p>
            <a:pPr algn="ctr"/>
            <a:r>
              <a:rPr lang="en-US"/>
              <a:t>Revenues</a:t>
            </a:r>
          </a:p>
          <a:p>
            <a:pPr algn="ctr"/>
            <a:r>
              <a:rPr lang="en-US"/>
              <a:t>Profits</a:t>
            </a:r>
          </a:p>
        </p:txBody>
      </p:sp>
      <p:sp>
        <p:nvSpPr>
          <p:cNvPr id="13329" name="Line 17"/>
          <p:cNvSpPr>
            <a:spLocks noChangeShapeType="1"/>
          </p:cNvSpPr>
          <p:nvPr/>
        </p:nvSpPr>
        <p:spPr bwMode="auto">
          <a:xfrm>
            <a:off x="7467600" y="2971800"/>
            <a:ext cx="2286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30" name="Line 18"/>
          <p:cNvSpPr>
            <a:spLocks noChangeShapeType="1"/>
          </p:cNvSpPr>
          <p:nvPr/>
        </p:nvSpPr>
        <p:spPr bwMode="auto">
          <a:xfrm flipV="1">
            <a:off x="7467600" y="4191000"/>
            <a:ext cx="2286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31" name="Text Box 19"/>
          <p:cNvSpPr txBox="1">
            <a:spLocks noChangeArrowheads="1"/>
          </p:cNvSpPr>
          <p:nvPr/>
        </p:nvSpPr>
        <p:spPr bwMode="auto">
          <a:xfrm>
            <a:off x="914400" y="547688"/>
            <a:ext cx="800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b="1" dirty="0" smtClean="0"/>
              <a:t>HR Practices </a:t>
            </a:r>
            <a:r>
              <a:rPr lang="en-US" sz="2800" b="1" dirty="0"/>
              <a:t>and </a:t>
            </a:r>
            <a:r>
              <a:rPr lang="en-US" sz="2800" b="1" dirty="0" smtClean="0"/>
              <a:t>Performance: HR Approach</a:t>
            </a:r>
            <a:endParaRPr lang="en-US" sz="2800" b="1" dirty="0"/>
          </a:p>
        </p:txBody>
      </p:sp>
    </p:spTree>
    <p:extLst>
      <p:ext uri="{BB962C8B-B14F-4D97-AF65-F5344CB8AC3E}">
        <p14:creationId xmlns:p14="http://schemas.microsoft.com/office/powerpoint/2010/main" val="2048310507"/>
      </p:ext>
    </p:extLst>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HR Practice-Performance</a:t>
            </a:r>
            <a:endParaRPr lang="en-US" dirty="0"/>
          </a:p>
        </p:txBody>
      </p:sp>
      <p:sp>
        <p:nvSpPr>
          <p:cNvPr id="3" name="Content Placeholder 2"/>
          <p:cNvSpPr>
            <a:spLocks noGrp="1"/>
          </p:cNvSpPr>
          <p:nvPr>
            <p:ph idx="1"/>
          </p:nvPr>
        </p:nvSpPr>
        <p:spPr/>
        <p:txBody>
          <a:bodyPr/>
          <a:lstStyle/>
          <a:p>
            <a:r>
              <a:rPr lang="en-US" dirty="0" smtClean="0"/>
              <a:t>Phase 1 – Control/Commitment</a:t>
            </a:r>
          </a:p>
          <a:p>
            <a:r>
              <a:rPr lang="en-US" dirty="0" smtClean="0"/>
              <a:t>Phase 2 – HPWS (Universalistic)</a:t>
            </a:r>
          </a:p>
          <a:p>
            <a:r>
              <a:rPr lang="en-US" dirty="0" smtClean="0"/>
              <a:t>Phase 3 – Mediation (Still universalistic)</a:t>
            </a:r>
          </a:p>
          <a:p>
            <a:r>
              <a:rPr lang="en-US" dirty="0" smtClean="0"/>
              <a:t>Phase 4 – Alternatives (HIWS, HCWS, H?WS)</a:t>
            </a:r>
          </a:p>
          <a:p>
            <a:r>
              <a:rPr lang="en-US" dirty="0" smtClean="0"/>
              <a:t>Phase 5 - Sub-Domains</a:t>
            </a:r>
          </a:p>
          <a:p>
            <a:pPr lvl="1"/>
            <a:r>
              <a:rPr lang="en-US" dirty="0" smtClean="0"/>
              <a:t>AMO</a:t>
            </a:r>
          </a:p>
          <a:p>
            <a:pPr lvl="1"/>
            <a:r>
              <a:rPr lang="en-US" dirty="0" smtClean="0"/>
              <a:t>Control/Commitment</a:t>
            </a:r>
            <a:endParaRPr lang="en-US" dirty="0"/>
          </a:p>
        </p:txBody>
      </p:sp>
    </p:spTree>
    <p:extLst>
      <p:ext uri="{BB962C8B-B14F-4D97-AF65-F5344CB8AC3E}">
        <p14:creationId xmlns:p14="http://schemas.microsoft.com/office/powerpoint/2010/main" val="4229445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 Measurement of HR Practices</a:t>
            </a:r>
            <a:endParaRPr lang="en-US" dirty="0"/>
          </a:p>
        </p:txBody>
      </p:sp>
      <p:sp>
        <p:nvSpPr>
          <p:cNvPr id="3" name="Content Placeholder 2"/>
          <p:cNvSpPr>
            <a:spLocks noGrp="1"/>
          </p:cNvSpPr>
          <p:nvPr>
            <p:ph idx="1"/>
          </p:nvPr>
        </p:nvSpPr>
        <p:spPr/>
        <p:txBody>
          <a:bodyPr/>
          <a:lstStyle/>
          <a:p>
            <a:r>
              <a:rPr lang="en-US" dirty="0" smtClean="0"/>
              <a:t>The identification and measurement of HR practices has been neither consistent nor coherent</a:t>
            </a:r>
          </a:p>
          <a:p>
            <a:r>
              <a:rPr lang="en-US" dirty="0" smtClean="0"/>
              <a:t>Measurement scale (%, 1-5, etc.)</a:t>
            </a:r>
          </a:p>
          <a:p>
            <a:r>
              <a:rPr lang="en-US" dirty="0" smtClean="0"/>
              <a:t>Measurement scope (all </a:t>
            </a:r>
            <a:r>
              <a:rPr lang="en-US" dirty="0" err="1" smtClean="0"/>
              <a:t>ee’s</a:t>
            </a:r>
            <a:r>
              <a:rPr lang="en-US" dirty="0" smtClean="0"/>
              <a:t>, core </a:t>
            </a:r>
            <a:r>
              <a:rPr lang="en-US" dirty="0" err="1" smtClean="0"/>
              <a:t>ee’s</a:t>
            </a:r>
            <a:r>
              <a:rPr lang="en-US" dirty="0" smtClean="0"/>
              <a:t>, etc.)</a:t>
            </a:r>
          </a:p>
          <a:p>
            <a:r>
              <a:rPr lang="en-US" dirty="0" smtClean="0"/>
              <a:t>Measurement reliability</a:t>
            </a:r>
          </a:p>
          <a:p>
            <a:r>
              <a:rPr lang="en-US" dirty="0" smtClean="0"/>
              <a:t>Which practices?</a:t>
            </a:r>
            <a:endParaRPr lang="en-US" dirty="0"/>
          </a:p>
        </p:txBody>
      </p:sp>
    </p:spTree>
    <p:extLst>
      <p:ext uri="{BB962C8B-B14F-4D97-AF65-F5344CB8AC3E}">
        <p14:creationId xmlns:p14="http://schemas.microsoft.com/office/powerpoint/2010/main" val="1290617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3: Replacing Science with Advocacy</a:t>
            </a:r>
            <a:endParaRPr lang="en-US" dirty="0"/>
          </a:p>
        </p:txBody>
      </p:sp>
      <p:sp>
        <p:nvSpPr>
          <p:cNvPr id="3" name="Content Placeholder 2"/>
          <p:cNvSpPr>
            <a:spLocks noGrp="1"/>
          </p:cNvSpPr>
          <p:nvPr>
            <p:ph idx="1"/>
          </p:nvPr>
        </p:nvSpPr>
        <p:spPr>
          <a:xfrm>
            <a:off x="692700" y="1525498"/>
            <a:ext cx="8262388" cy="4386810"/>
          </a:xfrm>
        </p:spPr>
        <p:txBody>
          <a:bodyPr/>
          <a:lstStyle/>
          <a:p>
            <a:r>
              <a:rPr lang="en-US" dirty="0" smtClean="0"/>
              <a:t>Began as Descriptive (Control vs. Commitment)</a:t>
            </a:r>
          </a:p>
          <a:p>
            <a:pPr lvl="1"/>
            <a:r>
              <a:rPr lang="en-US" dirty="0" smtClean="0"/>
              <a:t>Walton (1985) Arthur (1992, 1994)</a:t>
            </a:r>
          </a:p>
          <a:p>
            <a:r>
              <a:rPr lang="en-US" dirty="0" smtClean="0"/>
              <a:t>Became Normative</a:t>
            </a:r>
          </a:p>
          <a:p>
            <a:pPr lvl="1"/>
            <a:r>
              <a:rPr lang="en-US" dirty="0" smtClean="0"/>
              <a:t>Commitment/Involvement/High Road</a:t>
            </a:r>
          </a:p>
          <a:p>
            <a:r>
              <a:rPr lang="en-US" dirty="0" smtClean="0"/>
              <a:t>Need to drop our Normative Blinders and study the phenomenon as it is, not as we hope it to be</a:t>
            </a:r>
          </a:p>
          <a:p>
            <a:r>
              <a:rPr lang="en-US" dirty="0" err="1" smtClean="0"/>
              <a:t>Eg</a:t>
            </a:r>
            <a:r>
              <a:rPr lang="en-US" dirty="0" smtClean="0"/>
              <a:t>., control vs. commitment or control AND commitment?</a:t>
            </a:r>
            <a:endParaRPr lang="en-US" dirty="0"/>
          </a:p>
        </p:txBody>
      </p:sp>
    </p:spTree>
    <p:extLst>
      <p:ext uri="{BB962C8B-B14F-4D97-AF65-F5344CB8AC3E}">
        <p14:creationId xmlns:p14="http://schemas.microsoft.com/office/powerpoint/2010/main" val="832895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SHRM Governance Typology</a:t>
            </a:r>
            <a:endParaRPr lang="en-US" dirty="0"/>
          </a:p>
        </p:txBody>
      </p:sp>
      <p:cxnSp>
        <p:nvCxnSpPr>
          <p:cNvPr id="10" name="Straight Connector 9"/>
          <p:cNvCxnSpPr/>
          <p:nvPr/>
        </p:nvCxnSpPr>
        <p:spPr>
          <a:xfrm>
            <a:off x="1840930" y="1355547"/>
            <a:ext cx="0" cy="36243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840930" y="4979853"/>
            <a:ext cx="57225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7563512" y="1355547"/>
            <a:ext cx="0" cy="36243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840930" y="1355547"/>
            <a:ext cx="57225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695085" y="1355547"/>
            <a:ext cx="0" cy="362430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1840930" y="3082087"/>
            <a:ext cx="5722582" cy="42807"/>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364934" y="2131498"/>
            <a:ext cx="1205153" cy="369332"/>
          </a:xfrm>
          <a:prstGeom prst="rect">
            <a:avLst/>
          </a:prstGeom>
          <a:noFill/>
        </p:spPr>
        <p:txBody>
          <a:bodyPr wrap="none" rtlCol="0">
            <a:spAutoFit/>
          </a:bodyPr>
          <a:lstStyle/>
          <a:p>
            <a:r>
              <a:rPr lang="en-US" dirty="0" smtClean="0"/>
              <a:t>Disciplined</a:t>
            </a:r>
            <a:endParaRPr lang="en-US" dirty="0"/>
          </a:p>
        </p:txBody>
      </p:sp>
      <p:sp>
        <p:nvSpPr>
          <p:cNvPr id="23" name="TextBox 22"/>
          <p:cNvSpPr txBox="1"/>
          <p:nvPr/>
        </p:nvSpPr>
        <p:spPr>
          <a:xfrm>
            <a:off x="5542270" y="3889788"/>
            <a:ext cx="910638" cy="369332"/>
          </a:xfrm>
          <a:prstGeom prst="rect">
            <a:avLst/>
          </a:prstGeom>
          <a:noFill/>
        </p:spPr>
        <p:txBody>
          <a:bodyPr wrap="none" rtlCol="0">
            <a:spAutoFit/>
          </a:bodyPr>
          <a:lstStyle/>
          <a:p>
            <a:r>
              <a:rPr lang="en-US" dirty="0" smtClean="0"/>
              <a:t>Bonded</a:t>
            </a:r>
            <a:endParaRPr lang="en-US" dirty="0"/>
          </a:p>
        </p:txBody>
      </p:sp>
      <p:sp>
        <p:nvSpPr>
          <p:cNvPr id="24" name="TextBox 23"/>
          <p:cNvSpPr txBox="1"/>
          <p:nvPr/>
        </p:nvSpPr>
        <p:spPr>
          <a:xfrm>
            <a:off x="2364934" y="3883378"/>
            <a:ext cx="1436210" cy="369332"/>
          </a:xfrm>
          <a:prstGeom prst="rect">
            <a:avLst/>
          </a:prstGeom>
          <a:noFill/>
        </p:spPr>
        <p:txBody>
          <a:bodyPr wrap="none" rtlCol="0">
            <a:spAutoFit/>
          </a:bodyPr>
          <a:lstStyle/>
          <a:p>
            <a:r>
              <a:rPr lang="en-US" dirty="0" smtClean="0"/>
              <a:t>Unstructured</a:t>
            </a:r>
            <a:endParaRPr lang="en-US" dirty="0"/>
          </a:p>
        </p:txBody>
      </p:sp>
      <p:sp>
        <p:nvSpPr>
          <p:cNvPr id="25" name="TextBox 24"/>
          <p:cNvSpPr txBox="1"/>
          <p:nvPr/>
        </p:nvSpPr>
        <p:spPr>
          <a:xfrm>
            <a:off x="5561896" y="2131498"/>
            <a:ext cx="808973" cy="369332"/>
          </a:xfrm>
          <a:prstGeom prst="rect">
            <a:avLst/>
          </a:prstGeom>
          <a:noFill/>
        </p:spPr>
        <p:txBody>
          <a:bodyPr wrap="none" rtlCol="0">
            <a:spAutoFit/>
          </a:bodyPr>
          <a:lstStyle/>
          <a:p>
            <a:r>
              <a:rPr lang="en-US" dirty="0" smtClean="0"/>
              <a:t>Hybrid</a:t>
            </a:r>
            <a:endParaRPr lang="en-US" dirty="0"/>
          </a:p>
        </p:txBody>
      </p:sp>
      <p:sp>
        <p:nvSpPr>
          <p:cNvPr id="26" name="TextBox 25"/>
          <p:cNvSpPr txBox="1"/>
          <p:nvPr/>
        </p:nvSpPr>
        <p:spPr>
          <a:xfrm>
            <a:off x="218975" y="1605918"/>
            <a:ext cx="1416034" cy="2862323"/>
          </a:xfrm>
          <a:prstGeom prst="rect">
            <a:avLst/>
          </a:prstGeom>
          <a:noFill/>
        </p:spPr>
        <p:txBody>
          <a:bodyPr wrap="square" rtlCol="0">
            <a:spAutoFit/>
          </a:bodyPr>
          <a:lstStyle/>
          <a:p>
            <a:r>
              <a:rPr lang="en-US" dirty="0" smtClean="0"/>
              <a:t>	High</a:t>
            </a:r>
          </a:p>
          <a:p>
            <a:endParaRPr lang="en-US" dirty="0"/>
          </a:p>
          <a:p>
            <a:endParaRPr lang="en-US" dirty="0" smtClean="0"/>
          </a:p>
          <a:p>
            <a:endParaRPr lang="en-US" dirty="0"/>
          </a:p>
          <a:p>
            <a:endParaRPr lang="en-US" dirty="0" smtClean="0"/>
          </a:p>
          <a:p>
            <a:r>
              <a:rPr lang="en-US" b="1" dirty="0" smtClean="0"/>
              <a:t>Compliance</a:t>
            </a:r>
          </a:p>
          <a:p>
            <a:endParaRPr lang="en-US" dirty="0"/>
          </a:p>
          <a:p>
            <a:endParaRPr lang="en-US" dirty="0" smtClean="0"/>
          </a:p>
          <a:p>
            <a:endParaRPr lang="en-US" dirty="0"/>
          </a:p>
          <a:p>
            <a:r>
              <a:rPr lang="en-US" dirty="0" smtClean="0"/>
              <a:t>	Low</a:t>
            </a:r>
            <a:endParaRPr lang="en-US" dirty="0"/>
          </a:p>
        </p:txBody>
      </p:sp>
      <p:sp>
        <p:nvSpPr>
          <p:cNvPr id="27" name="TextBox 26"/>
          <p:cNvSpPr txBox="1"/>
          <p:nvPr/>
        </p:nvSpPr>
        <p:spPr>
          <a:xfrm>
            <a:off x="1840930" y="5095141"/>
            <a:ext cx="5722582" cy="646331"/>
          </a:xfrm>
          <a:prstGeom prst="rect">
            <a:avLst/>
          </a:prstGeom>
          <a:noFill/>
        </p:spPr>
        <p:txBody>
          <a:bodyPr wrap="square" rtlCol="0">
            <a:spAutoFit/>
          </a:bodyPr>
          <a:lstStyle/>
          <a:p>
            <a:r>
              <a:rPr lang="en-US" dirty="0" smtClean="0"/>
              <a:t>Low						</a:t>
            </a:r>
            <a:r>
              <a:rPr lang="en-US" b="1" dirty="0" smtClean="0"/>
              <a:t>				High</a:t>
            </a:r>
          </a:p>
          <a:p>
            <a:r>
              <a:rPr lang="en-US" b="1" dirty="0"/>
              <a:t>	</a:t>
            </a:r>
            <a:r>
              <a:rPr lang="en-US" b="1" dirty="0" smtClean="0"/>
              <a:t>				Commitment</a:t>
            </a:r>
            <a:endParaRPr lang="en-US" b="1" dirty="0"/>
          </a:p>
        </p:txBody>
      </p:sp>
    </p:spTree>
    <p:extLst>
      <p:ext uri="{BB962C8B-B14F-4D97-AF65-F5344CB8AC3E}">
        <p14:creationId xmlns:p14="http://schemas.microsoft.com/office/powerpoint/2010/main" val="3257325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476809791"/>
              </p:ext>
            </p:extLst>
          </p:nvPr>
        </p:nvGraphicFramePr>
        <p:xfrm>
          <a:off x="251769" y="248186"/>
          <a:ext cx="8692587" cy="5284930"/>
        </p:xfrm>
        <a:graphic>
          <a:graphicData uri="http://schemas.openxmlformats.org/presentationml/2006/ole">
            <mc:AlternateContent xmlns:mc="http://schemas.openxmlformats.org/markup-compatibility/2006">
              <mc:Choice xmlns:v="urn:schemas-microsoft-com:vml" Requires="v">
                <p:oleObj spid="_x0000_s1053" name="Document" r:id="rId4" imgW="5410200" imgH="3289300" progId="Word.Document.12">
                  <p:embed/>
                </p:oleObj>
              </mc:Choice>
              <mc:Fallback>
                <p:oleObj name="Document" r:id="rId4" imgW="5410200" imgH="3289300" progId="Word.Document.12">
                  <p:embed/>
                  <p:pic>
                    <p:nvPicPr>
                      <p:cNvPr id="0" name=""/>
                      <p:cNvPicPr/>
                      <p:nvPr/>
                    </p:nvPicPr>
                    <p:blipFill>
                      <a:blip r:embed="rId5"/>
                      <a:stretch>
                        <a:fillRect/>
                      </a:stretch>
                    </p:blipFill>
                    <p:spPr>
                      <a:xfrm>
                        <a:off x="251769" y="248186"/>
                        <a:ext cx="8692587" cy="5284930"/>
                      </a:xfrm>
                      <a:prstGeom prst="rect">
                        <a:avLst/>
                      </a:prstGeom>
                    </p:spPr>
                  </p:pic>
                </p:oleObj>
              </mc:Fallback>
            </mc:AlternateContent>
          </a:graphicData>
        </a:graphic>
      </p:graphicFrame>
    </p:spTree>
    <p:extLst>
      <p:ext uri="{BB962C8B-B14F-4D97-AF65-F5344CB8AC3E}">
        <p14:creationId xmlns:p14="http://schemas.microsoft.com/office/powerpoint/2010/main" val="1432407036"/>
      </p:ext>
    </p:extLst>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460318501"/>
              </p:ext>
            </p:extLst>
          </p:nvPr>
        </p:nvGraphicFramePr>
        <p:xfrm>
          <a:off x="1526973" y="134172"/>
          <a:ext cx="6107891" cy="6208256"/>
        </p:xfrm>
        <a:graphic>
          <a:graphicData uri="http://schemas.openxmlformats.org/presentationml/2006/ole">
            <mc:AlternateContent xmlns:mc="http://schemas.openxmlformats.org/markup-compatibility/2006">
              <mc:Choice xmlns:v="urn:schemas-microsoft-com:vml" Requires="v">
                <p:oleObj spid="_x0000_s3103" name="Document" r:id="rId4" imgW="5410200" imgH="5499100" progId="Word.Document.12">
                  <p:embed/>
                </p:oleObj>
              </mc:Choice>
              <mc:Fallback>
                <p:oleObj name="Document" r:id="rId4" imgW="5410200" imgH="5499100" progId="Word.Document.12">
                  <p:embed/>
                  <p:pic>
                    <p:nvPicPr>
                      <p:cNvPr id="0" name=""/>
                      <p:cNvPicPr/>
                      <p:nvPr/>
                    </p:nvPicPr>
                    <p:blipFill>
                      <a:blip r:embed="rId5"/>
                      <a:stretch>
                        <a:fillRect/>
                      </a:stretch>
                    </p:blipFill>
                    <p:spPr>
                      <a:xfrm>
                        <a:off x="1526973" y="134172"/>
                        <a:ext cx="6107891" cy="6208256"/>
                      </a:xfrm>
                      <a:prstGeom prst="rect">
                        <a:avLst/>
                      </a:prstGeom>
                    </p:spPr>
                  </p:pic>
                </p:oleObj>
              </mc:Fallback>
            </mc:AlternateContent>
          </a:graphicData>
        </a:graphic>
      </p:graphicFrame>
      <p:sp>
        <p:nvSpPr>
          <p:cNvPr id="6" name="TextBox 5"/>
          <p:cNvSpPr txBox="1"/>
          <p:nvPr/>
        </p:nvSpPr>
        <p:spPr>
          <a:xfrm>
            <a:off x="228332" y="2225952"/>
            <a:ext cx="941872" cy="1477328"/>
          </a:xfrm>
          <a:prstGeom prst="rect">
            <a:avLst/>
          </a:prstGeom>
          <a:noFill/>
        </p:spPr>
        <p:txBody>
          <a:bodyPr wrap="square" rtlCol="0">
            <a:spAutoFit/>
          </a:bodyPr>
          <a:lstStyle/>
          <a:p>
            <a:r>
              <a:rPr lang="en-US" dirty="0" smtClean="0"/>
              <a:t>Su, Wright, and Ulrich, In Press</a:t>
            </a:r>
            <a:endParaRPr lang="en-US" dirty="0"/>
          </a:p>
        </p:txBody>
      </p:sp>
      <p:sp>
        <p:nvSpPr>
          <p:cNvPr id="7" name="Oval 6"/>
          <p:cNvSpPr/>
          <p:nvPr/>
        </p:nvSpPr>
        <p:spPr>
          <a:xfrm>
            <a:off x="4702413" y="4369165"/>
            <a:ext cx="3311345" cy="43842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rot="5400000">
            <a:off x="6722229" y="3257980"/>
            <a:ext cx="1058274" cy="43842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120173" y="3084116"/>
            <a:ext cx="3311345" cy="92221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1155731"/>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SHRM Governance Typology</a:t>
            </a:r>
            <a:endParaRPr lang="en-US" dirty="0"/>
          </a:p>
        </p:txBody>
      </p:sp>
      <p:cxnSp>
        <p:nvCxnSpPr>
          <p:cNvPr id="10" name="Straight Connector 9"/>
          <p:cNvCxnSpPr/>
          <p:nvPr/>
        </p:nvCxnSpPr>
        <p:spPr>
          <a:xfrm>
            <a:off x="1840930" y="1355547"/>
            <a:ext cx="0" cy="36243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840930" y="4979853"/>
            <a:ext cx="57225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7563512" y="1355547"/>
            <a:ext cx="0" cy="36243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840930" y="1355547"/>
            <a:ext cx="57225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695085" y="1355547"/>
            <a:ext cx="0" cy="362430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1840930" y="3082087"/>
            <a:ext cx="5722582" cy="42807"/>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719520" y="2131498"/>
            <a:ext cx="1205153" cy="646331"/>
          </a:xfrm>
          <a:prstGeom prst="rect">
            <a:avLst/>
          </a:prstGeom>
          <a:noFill/>
        </p:spPr>
        <p:txBody>
          <a:bodyPr wrap="none" rtlCol="0">
            <a:spAutoFit/>
          </a:bodyPr>
          <a:lstStyle/>
          <a:p>
            <a:pPr algn="ctr"/>
            <a:r>
              <a:rPr lang="en-US" dirty="0" smtClean="0"/>
              <a:t>Disciplined </a:t>
            </a:r>
          </a:p>
          <a:p>
            <a:pPr algn="ctr"/>
            <a:r>
              <a:rPr lang="en-US" dirty="0" smtClean="0"/>
              <a:t>4.73</a:t>
            </a:r>
            <a:endParaRPr lang="en-US" dirty="0"/>
          </a:p>
        </p:txBody>
      </p:sp>
      <p:sp>
        <p:nvSpPr>
          <p:cNvPr id="23" name="TextBox 22"/>
          <p:cNvSpPr txBox="1"/>
          <p:nvPr/>
        </p:nvSpPr>
        <p:spPr>
          <a:xfrm>
            <a:off x="5600534" y="3889788"/>
            <a:ext cx="910638" cy="646331"/>
          </a:xfrm>
          <a:prstGeom prst="rect">
            <a:avLst/>
          </a:prstGeom>
          <a:noFill/>
        </p:spPr>
        <p:txBody>
          <a:bodyPr wrap="none" rtlCol="0">
            <a:spAutoFit/>
          </a:bodyPr>
          <a:lstStyle/>
          <a:p>
            <a:pPr algn="ctr"/>
            <a:r>
              <a:rPr lang="en-US" dirty="0" smtClean="0"/>
              <a:t>Bonded</a:t>
            </a:r>
          </a:p>
          <a:p>
            <a:pPr algn="ctr"/>
            <a:r>
              <a:rPr lang="en-US" dirty="0" smtClean="0"/>
              <a:t>4.55</a:t>
            </a:r>
            <a:endParaRPr lang="en-US" dirty="0"/>
          </a:p>
        </p:txBody>
      </p:sp>
      <p:sp>
        <p:nvSpPr>
          <p:cNvPr id="24" name="TextBox 23"/>
          <p:cNvSpPr txBox="1"/>
          <p:nvPr/>
        </p:nvSpPr>
        <p:spPr>
          <a:xfrm>
            <a:off x="2470621" y="3883378"/>
            <a:ext cx="1551176" cy="646331"/>
          </a:xfrm>
          <a:prstGeom prst="rect">
            <a:avLst/>
          </a:prstGeom>
          <a:noFill/>
        </p:spPr>
        <p:txBody>
          <a:bodyPr wrap="none" rtlCol="0">
            <a:spAutoFit/>
          </a:bodyPr>
          <a:lstStyle/>
          <a:p>
            <a:pPr algn="ctr"/>
            <a:r>
              <a:rPr lang="en-US" dirty="0" smtClean="0"/>
              <a:t>Unstructured*</a:t>
            </a:r>
          </a:p>
          <a:p>
            <a:pPr algn="ctr"/>
            <a:r>
              <a:rPr lang="en-US" dirty="0" smtClean="0"/>
              <a:t>4.22</a:t>
            </a:r>
            <a:endParaRPr lang="en-US" dirty="0"/>
          </a:p>
        </p:txBody>
      </p:sp>
      <p:sp>
        <p:nvSpPr>
          <p:cNvPr id="25" name="TextBox 24"/>
          <p:cNvSpPr txBox="1"/>
          <p:nvPr/>
        </p:nvSpPr>
        <p:spPr>
          <a:xfrm>
            <a:off x="5504414" y="2131498"/>
            <a:ext cx="923938" cy="646331"/>
          </a:xfrm>
          <a:prstGeom prst="rect">
            <a:avLst/>
          </a:prstGeom>
          <a:noFill/>
        </p:spPr>
        <p:txBody>
          <a:bodyPr wrap="none" rtlCol="0">
            <a:spAutoFit/>
          </a:bodyPr>
          <a:lstStyle/>
          <a:p>
            <a:pPr algn="ctr"/>
            <a:r>
              <a:rPr lang="en-US" dirty="0" smtClean="0"/>
              <a:t>Hybrid* </a:t>
            </a:r>
          </a:p>
          <a:p>
            <a:pPr algn="ctr"/>
            <a:r>
              <a:rPr lang="en-US" dirty="0" smtClean="0"/>
              <a:t>5.30</a:t>
            </a:r>
            <a:endParaRPr lang="en-US" dirty="0"/>
          </a:p>
        </p:txBody>
      </p:sp>
      <p:sp>
        <p:nvSpPr>
          <p:cNvPr id="26" name="TextBox 25"/>
          <p:cNvSpPr txBox="1"/>
          <p:nvPr/>
        </p:nvSpPr>
        <p:spPr>
          <a:xfrm>
            <a:off x="218975" y="1605918"/>
            <a:ext cx="1416034" cy="2862323"/>
          </a:xfrm>
          <a:prstGeom prst="rect">
            <a:avLst/>
          </a:prstGeom>
          <a:noFill/>
        </p:spPr>
        <p:txBody>
          <a:bodyPr wrap="square" rtlCol="0">
            <a:spAutoFit/>
          </a:bodyPr>
          <a:lstStyle/>
          <a:p>
            <a:r>
              <a:rPr lang="en-US" dirty="0" smtClean="0"/>
              <a:t>	High</a:t>
            </a:r>
          </a:p>
          <a:p>
            <a:endParaRPr lang="en-US" dirty="0"/>
          </a:p>
          <a:p>
            <a:endParaRPr lang="en-US" dirty="0" smtClean="0"/>
          </a:p>
          <a:p>
            <a:endParaRPr lang="en-US" dirty="0"/>
          </a:p>
          <a:p>
            <a:endParaRPr lang="en-US" dirty="0" smtClean="0"/>
          </a:p>
          <a:p>
            <a:r>
              <a:rPr lang="en-US" b="1" dirty="0" smtClean="0"/>
              <a:t>Compliance</a:t>
            </a:r>
          </a:p>
          <a:p>
            <a:endParaRPr lang="en-US" dirty="0"/>
          </a:p>
          <a:p>
            <a:endParaRPr lang="en-US" dirty="0" smtClean="0"/>
          </a:p>
          <a:p>
            <a:endParaRPr lang="en-US" dirty="0"/>
          </a:p>
          <a:p>
            <a:r>
              <a:rPr lang="en-US" dirty="0" smtClean="0"/>
              <a:t>	Low</a:t>
            </a:r>
            <a:endParaRPr lang="en-US" dirty="0"/>
          </a:p>
        </p:txBody>
      </p:sp>
      <p:sp>
        <p:nvSpPr>
          <p:cNvPr id="27" name="TextBox 26"/>
          <p:cNvSpPr txBox="1"/>
          <p:nvPr/>
        </p:nvSpPr>
        <p:spPr>
          <a:xfrm>
            <a:off x="1840930" y="5095141"/>
            <a:ext cx="5722582" cy="646331"/>
          </a:xfrm>
          <a:prstGeom prst="rect">
            <a:avLst/>
          </a:prstGeom>
          <a:noFill/>
        </p:spPr>
        <p:txBody>
          <a:bodyPr wrap="square" rtlCol="0">
            <a:spAutoFit/>
          </a:bodyPr>
          <a:lstStyle/>
          <a:p>
            <a:r>
              <a:rPr lang="en-US" dirty="0" smtClean="0"/>
              <a:t>Low						</a:t>
            </a:r>
            <a:r>
              <a:rPr lang="en-US" b="1" dirty="0" smtClean="0"/>
              <a:t>				High</a:t>
            </a:r>
          </a:p>
          <a:p>
            <a:r>
              <a:rPr lang="en-US" b="1" dirty="0"/>
              <a:t>	</a:t>
            </a:r>
            <a:r>
              <a:rPr lang="en-US" b="1" dirty="0" smtClean="0"/>
              <a:t>				Commitment</a:t>
            </a:r>
            <a:endParaRPr lang="en-US" b="1" dirty="0"/>
          </a:p>
        </p:txBody>
      </p:sp>
      <p:sp>
        <p:nvSpPr>
          <p:cNvPr id="3" name="TextBox 2"/>
          <p:cNvSpPr txBox="1"/>
          <p:nvPr/>
        </p:nvSpPr>
        <p:spPr>
          <a:xfrm>
            <a:off x="7563513" y="2482762"/>
            <a:ext cx="1580488" cy="1200329"/>
          </a:xfrm>
          <a:prstGeom prst="rect">
            <a:avLst/>
          </a:prstGeom>
          <a:noFill/>
        </p:spPr>
        <p:txBody>
          <a:bodyPr wrap="square" rtlCol="0">
            <a:spAutoFit/>
          </a:bodyPr>
          <a:lstStyle/>
          <a:p>
            <a:r>
              <a:rPr lang="en-US" dirty="0" smtClean="0"/>
              <a:t>*Significantly different from all other groups</a:t>
            </a:r>
            <a:endParaRPr lang="en-US" dirty="0"/>
          </a:p>
        </p:txBody>
      </p:sp>
    </p:spTree>
    <p:extLst>
      <p:ext uri="{BB962C8B-B14F-4D97-AF65-F5344CB8AC3E}">
        <p14:creationId xmlns:p14="http://schemas.microsoft.com/office/powerpoint/2010/main" val="400078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12-03 at 3.33.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64" y="0"/>
            <a:ext cx="8890000" cy="6858000"/>
          </a:xfrm>
          <a:prstGeom prst="rect">
            <a:avLst/>
          </a:prstGeom>
        </p:spPr>
      </p:pic>
    </p:spTree>
    <p:extLst>
      <p:ext uri="{BB962C8B-B14F-4D97-AF65-F5344CB8AC3E}">
        <p14:creationId xmlns:p14="http://schemas.microsoft.com/office/powerpoint/2010/main" val="2666505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Practices to People</a:t>
            </a:r>
            <a:endParaRPr lang="en-US" dirty="0"/>
          </a:p>
        </p:txBody>
      </p:sp>
      <p:sp>
        <p:nvSpPr>
          <p:cNvPr id="3" name="Content Placeholder 2"/>
          <p:cNvSpPr>
            <a:spLocks noGrp="1"/>
          </p:cNvSpPr>
          <p:nvPr>
            <p:ph idx="1"/>
          </p:nvPr>
        </p:nvSpPr>
        <p:spPr/>
        <p:txBody>
          <a:bodyPr/>
          <a:lstStyle/>
          <a:p>
            <a:r>
              <a:rPr lang="en-US" dirty="0" smtClean="0"/>
              <a:t>As you can see, HR practice research continues to thrive.</a:t>
            </a:r>
          </a:p>
          <a:p>
            <a:r>
              <a:rPr lang="en-US" dirty="0" smtClean="0"/>
              <a:t>Much attention has been devoted to affective outcomes of HR practices (e.g., organizational commitment)</a:t>
            </a:r>
          </a:p>
          <a:p>
            <a:r>
              <a:rPr lang="en-US" dirty="0" smtClean="0"/>
              <a:t>However, much of that work still ignores the human capital </a:t>
            </a:r>
          </a:p>
        </p:txBody>
      </p:sp>
    </p:spTree>
    <p:extLst>
      <p:ext uri="{BB962C8B-B14F-4D97-AF65-F5344CB8AC3E}">
        <p14:creationId xmlns:p14="http://schemas.microsoft.com/office/powerpoint/2010/main" val="1951499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i="1" dirty="0" smtClean="0"/>
              <a:t>“Our people are our most important asset.”</a:t>
            </a:r>
            <a:br>
              <a:rPr lang="en-US" sz="3200" i="1" dirty="0" smtClean="0"/>
            </a:br>
            <a:r>
              <a:rPr lang="en-US" sz="2400" i="1" dirty="0"/>
              <a:t/>
            </a:r>
            <a:br>
              <a:rPr lang="en-US" sz="2400" i="1" dirty="0"/>
            </a:br>
            <a:r>
              <a:rPr lang="en-US" sz="2400" i="1" dirty="0" smtClean="0"/>
              <a:t>Every company’s mission statement</a:t>
            </a:r>
            <a:endParaRPr lang="en-US" sz="3200" i="1" dirty="0"/>
          </a:p>
        </p:txBody>
      </p:sp>
    </p:spTree>
    <p:extLst>
      <p:ext uri="{BB962C8B-B14F-4D97-AF65-F5344CB8AC3E}">
        <p14:creationId xmlns:p14="http://schemas.microsoft.com/office/powerpoint/2010/main" val="3411230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 1:</a:t>
            </a:r>
            <a:endParaRPr lang="en-US" dirty="0"/>
          </a:p>
        </p:txBody>
      </p:sp>
      <p:sp>
        <p:nvSpPr>
          <p:cNvPr id="3" name="Content Placeholder 2"/>
          <p:cNvSpPr>
            <a:spLocks noGrp="1"/>
          </p:cNvSpPr>
          <p:nvPr>
            <p:ph idx="1"/>
          </p:nvPr>
        </p:nvSpPr>
        <p:spPr/>
        <p:txBody>
          <a:bodyPr/>
          <a:lstStyle/>
          <a:p>
            <a:r>
              <a:rPr lang="en-US" dirty="0" smtClean="0"/>
              <a:t>HR practices research has begun to broaden:</a:t>
            </a:r>
          </a:p>
          <a:p>
            <a:pPr lvl="1"/>
            <a:r>
              <a:rPr lang="en-US" dirty="0" smtClean="0"/>
              <a:t>Alternative models of HR systems</a:t>
            </a:r>
          </a:p>
          <a:p>
            <a:r>
              <a:rPr lang="en-US" dirty="0" smtClean="0"/>
              <a:t>HR researchers have begun to rediscover the “human” in “human resources.”</a:t>
            </a:r>
          </a:p>
          <a:p>
            <a:pPr lvl="1"/>
            <a:r>
              <a:rPr lang="en-US" dirty="0" smtClean="0"/>
              <a:t>Identifying the link between practices and people</a:t>
            </a:r>
            <a:endParaRPr lang="en-US" dirty="0"/>
          </a:p>
        </p:txBody>
      </p:sp>
    </p:spTree>
    <p:extLst>
      <p:ext uri="{BB962C8B-B14F-4D97-AF65-F5344CB8AC3E}">
        <p14:creationId xmlns:p14="http://schemas.microsoft.com/office/powerpoint/2010/main" val="2975707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Strategy…</a:t>
            </a:r>
            <a:endParaRPr lang="en-US" dirty="0"/>
          </a:p>
        </p:txBody>
      </p:sp>
      <p:sp>
        <p:nvSpPr>
          <p:cNvPr id="3" name="Content Placeholder 2"/>
          <p:cNvSpPr>
            <a:spLocks noGrp="1"/>
          </p:cNvSpPr>
          <p:nvPr>
            <p:ph idx="1"/>
          </p:nvPr>
        </p:nvSpPr>
        <p:spPr/>
        <p:txBody>
          <a:bodyPr/>
          <a:lstStyle/>
          <a:p>
            <a:r>
              <a:rPr lang="en-US" dirty="0" smtClean="0"/>
              <a:t>While HR researchers were chasing the HR practice tail, strategy researchers discovered human capital (e.g., </a:t>
            </a:r>
            <a:r>
              <a:rPr lang="en-US" dirty="0" err="1" smtClean="0"/>
              <a:t>Wiklund</a:t>
            </a:r>
            <a:r>
              <a:rPr lang="en-US" dirty="0" smtClean="0"/>
              <a:t> and Shepherd, 2003; </a:t>
            </a:r>
            <a:r>
              <a:rPr lang="en-US" dirty="0" err="1" smtClean="0"/>
              <a:t>Hitt</a:t>
            </a:r>
            <a:r>
              <a:rPr lang="en-US" dirty="0" smtClean="0"/>
              <a:t> et al., 2001)</a:t>
            </a:r>
          </a:p>
          <a:p>
            <a:r>
              <a:rPr lang="en-US" dirty="0" smtClean="0"/>
              <a:t>However, they tended to ignore the complexity of the types of human capital (e.g., cognitive and non-cognitive variations in individual differences)</a:t>
            </a:r>
          </a:p>
        </p:txBody>
      </p:sp>
    </p:spTree>
    <p:extLst>
      <p:ext uri="{BB962C8B-B14F-4D97-AF65-F5344CB8AC3E}">
        <p14:creationId xmlns:p14="http://schemas.microsoft.com/office/powerpoint/2010/main" val="1282281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Problem 4:</a:t>
            </a:r>
            <a:endParaRPr lang="en-US" dirty="0"/>
          </a:p>
        </p:txBody>
      </p:sp>
      <p:sp>
        <p:nvSpPr>
          <p:cNvPr id="4" name="Content Placeholder 3"/>
          <p:cNvSpPr>
            <a:spLocks noGrp="1"/>
          </p:cNvSpPr>
          <p:nvPr>
            <p:ph idx="1"/>
          </p:nvPr>
        </p:nvSpPr>
        <p:spPr/>
        <p:txBody>
          <a:bodyPr/>
          <a:lstStyle/>
          <a:p>
            <a:r>
              <a:rPr lang="en-US" dirty="0" smtClean="0"/>
              <a:t>Strategy research on human capital has ignored how human capital is attracted, motivated, developed, and retained</a:t>
            </a:r>
            <a:endParaRPr lang="en-US" dirty="0"/>
          </a:p>
        </p:txBody>
      </p:sp>
    </p:spTree>
    <p:extLst>
      <p:ext uri="{BB962C8B-B14F-4D97-AF65-F5344CB8AC3E}">
        <p14:creationId xmlns:p14="http://schemas.microsoft.com/office/powerpoint/2010/main" val="2867668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2057400" y="2749778"/>
            <a:ext cx="1600200" cy="1981200"/>
          </a:xfrm>
          <a:prstGeom prst="rect">
            <a:avLst/>
          </a:prstGeom>
          <a:solidFill>
            <a:srgbClr val="FFFF00"/>
          </a:solidFill>
          <a:ln w="9525">
            <a:solidFill>
              <a:schemeClr val="tx1"/>
            </a:solidFill>
            <a:miter lim="800000"/>
            <a:headEnd/>
            <a:tailEnd/>
          </a:ln>
          <a:effectLst/>
        </p:spPr>
        <p:txBody>
          <a:bodyPr wrap="none" anchor="ctr"/>
          <a:lstStyle/>
          <a:p>
            <a:pPr algn="ctr"/>
            <a:r>
              <a:rPr lang="en-US" b="1" u="sng" dirty="0"/>
              <a:t>What</a:t>
            </a:r>
          </a:p>
          <a:p>
            <a:pPr algn="ctr"/>
            <a:r>
              <a:rPr lang="en-US" b="1" u="sng" dirty="0"/>
              <a:t>Employees </a:t>
            </a:r>
          </a:p>
          <a:p>
            <a:pPr algn="ctr"/>
            <a:r>
              <a:rPr lang="en-US" b="1" u="sng" dirty="0"/>
              <a:t>Have</a:t>
            </a:r>
          </a:p>
          <a:p>
            <a:pPr algn="ctr"/>
            <a:r>
              <a:rPr lang="en-US" dirty="0"/>
              <a:t>Skills, </a:t>
            </a:r>
          </a:p>
          <a:p>
            <a:pPr algn="ctr"/>
            <a:r>
              <a:rPr lang="en-US" dirty="0"/>
              <a:t>Abilities,</a:t>
            </a:r>
          </a:p>
          <a:p>
            <a:pPr algn="ctr"/>
            <a:r>
              <a:rPr lang="en-US" dirty="0"/>
              <a:t>Competencies</a:t>
            </a:r>
          </a:p>
        </p:txBody>
      </p:sp>
      <p:sp>
        <p:nvSpPr>
          <p:cNvPr id="13318" name="Rectangle 6"/>
          <p:cNvSpPr>
            <a:spLocks noChangeArrowheads="1"/>
          </p:cNvSpPr>
          <p:nvPr/>
        </p:nvSpPr>
        <p:spPr bwMode="auto">
          <a:xfrm>
            <a:off x="6096000" y="1905000"/>
            <a:ext cx="1371600" cy="1981200"/>
          </a:xfrm>
          <a:prstGeom prst="rect">
            <a:avLst/>
          </a:prstGeom>
          <a:solidFill>
            <a:srgbClr val="F9F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u="sng"/>
              <a:t>Customer</a:t>
            </a:r>
          </a:p>
          <a:p>
            <a:pPr algn="ctr"/>
            <a:r>
              <a:rPr lang="en-US" b="1" u="sng"/>
              <a:t>Outcomes</a:t>
            </a:r>
          </a:p>
          <a:p>
            <a:pPr algn="ctr"/>
            <a:r>
              <a:rPr lang="en-US"/>
              <a:t>Satisfaction</a:t>
            </a:r>
          </a:p>
          <a:p>
            <a:pPr algn="ctr"/>
            <a:r>
              <a:rPr lang="en-US"/>
              <a:t>Retention</a:t>
            </a:r>
          </a:p>
        </p:txBody>
      </p:sp>
      <p:sp>
        <p:nvSpPr>
          <p:cNvPr id="13319" name="Rectangle 7"/>
          <p:cNvSpPr>
            <a:spLocks noChangeArrowheads="1"/>
          </p:cNvSpPr>
          <p:nvPr/>
        </p:nvSpPr>
        <p:spPr bwMode="auto">
          <a:xfrm>
            <a:off x="6096000" y="4343400"/>
            <a:ext cx="1371600" cy="2057400"/>
          </a:xfrm>
          <a:prstGeom prst="rect">
            <a:avLst/>
          </a:prstGeom>
          <a:solidFill>
            <a:srgbClr val="F9F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u="sng"/>
              <a:t>Operational</a:t>
            </a:r>
          </a:p>
          <a:p>
            <a:pPr algn="ctr"/>
            <a:r>
              <a:rPr lang="en-US" b="1" u="sng"/>
              <a:t>Outcomes</a:t>
            </a:r>
          </a:p>
          <a:p>
            <a:pPr algn="ctr"/>
            <a:r>
              <a:rPr lang="en-US"/>
              <a:t>Productivity</a:t>
            </a:r>
          </a:p>
          <a:p>
            <a:pPr algn="ctr"/>
            <a:r>
              <a:rPr lang="en-US"/>
              <a:t>Quality</a:t>
            </a:r>
          </a:p>
          <a:p>
            <a:pPr algn="ctr"/>
            <a:r>
              <a:rPr lang="en-US"/>
              <a:t>Shrinkage</a:t>
            </a:r>
          </a:p>
          <a:p>
            <a:pPr algn="ctr"/>
            <a:r>
              <a:rPr lang="en-US"/>
              <a:t>Accidents</a:t>
            </a:r>
          </a:p>
        </p:txBody>
      </p:sp>
      <p:sp>
        <p:nvSpPr>
          <p:cNvPr id="13323" name="Line 11"/>
          <p:cNvSpPr>
            <a:spLocks noChangeShapeType="1"/>
          </p:cNvSpPr>
          <p:nvPr/>
        </p:nvSpPr>
        <p:spPr bwMode="auto">
          <a:xfrm>
            <a:off x="3657600" y="3810000"/>
            <a:ext cx="22098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5" name="Line 13"/>
          <p:cNvSpPr>
            <a:spLocks noChangeShapeType="1"/>
          </p:cNvSpPr>
          <p:nvPr/>
        </p:nvSpPr>
        <p:spPr bwMode="auto">
          <a:xfrm flipV="1">
            <a:off x="5867400" y="2971800"/>
            <a:ext cx="228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6" name="Line 14"/>
          <p:cNvSpPr>
            <a:spLocks noChangeShapeType="1"/>
          </p:cNvSpPr>
          <p:nvPr/>
        </p:nvSpPr>
        <p:spPr bwMode="auto">
          <a:xfrm>
            <a:off x="5867400" y="3886200"/>
            <a:ext cx="228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7" name="Line 15"/>
          <p:cNvSpPr>
            <a:spLocks noChangeShapeType="1"/>
          </p:cNvSpPr>
          <p:nvPr/>
        </p:nvSpPr>
        <p:spPr bwMode="auto">
          <a:xfrm flipV="1">
            <a:off x="6781800" y="3886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8" name="Rectangle 16"/>
          <p:cNvSpPr>
            <a:spLocks noChangeArrowheads="1"/>
          </p:cNvSpPr>
          <p:nvPr/>
        </p:nvSpPr>
        <p:spPr bwMode="auto">
          <a:xfrm>
            <a:off x="7696200" y="3200400"/>
            <a:ext cx="1295400" cy="1524000"/>
          </a:xfrm>
          <a:prstGeom prst="rect">
            <a:avLst/>
          </a:prstGeom>
          <a:solidFill>
            <a:srgbClr val="F9F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u="sng"/>
              <a:t>Financial</a:t>
            </a:r>
          </a:p>
          <a:p>
            <a:pPr algn="ctr"/>
            <a:r>
              <a:rPr lang="en-US" b="1" u="sng"/>
              <a:t>Outcomes</a:t>
            </a:r>
          </a:p>
          <a:p>
            <a:pPr algn="ctr"/>
            <a:r>
              <a:rPr lang="en-US"/>
              <a:t>Expenses</a:t>
            </a:r>
          </a:p>
          <a:p>
            <a:pPr algn="ctr"/>
            <a:r>
              <a:rPr lang="en-US"/>
              <a:t>Revenues</a:t>
            </a:r>
          </a:p>
          <a:p>
            <a:pPr algn="ctr"/>
            <a:r>
              <a:rPr lang="en-US"/>
              <a:t>Profits</a:t>
            </a:r>
          </a:p>
        </p:txBody>
      </p:sp>
      <p:sp>
        <p:nvSpPr>
          <p:cNvPr id="13329" name="Line 17"/>
          <p:cNvSpPr>
            <a:spLocks noChangeShapeType="1"/>
          </p:cNvSpPr>
          <p:nvPr/>
        </p:nvSpPr>
        <p:spPr bwMode="auto">
          <a:xfrm>
            <a:off x="7467600" y="2971800"/>
            <a:ext cx="2286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30" name="Line 18"/>
          <p:cNvSpPr>
            <a:spLocks noChangeShapeType="1"/>
          </p:cNvSpPr>
          <p:nvPr/>
        </p:nvSpPr>
        <p:spPr bwMode="auto">
          <a:xfrm flipV="1">
            <a:off x="7467600" y="4191000"/>
            <a:ext cx="2286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31" name="Text Box 19"/>
          <p:cNvSpPr txBox="1">
            <a:spLocks noChangeArrowheads="1"/>
          </p:cNvSpPr>
          <p:nvPr/>
        </p:nvSpPr>
        <p:spPr bwMode="auto">
          <a:xfrm>
            <a:off x="914400" y="547688"/>
            <a:ext cx="800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b="1" dirty="0" smtClean="0"/>
              <a:t>Human Capital </a:t>
            </a:r>
            <a:r>
              <a:rPr lang="en-US" sz="2800" b="1" dirty="0"/>
              <a:t>and </a:t>
            </a:r>
            <a:r>
              <a:rPr lang="en-US" sz="2800" b="1" dirty="0" smtClean="0"/>
              <a:t>Performance: Strategy Approach</a:t>
            </a:r>
            <a:endParaRPr lang="en-US" sz="2800" b="1" dirty="0"/>
          </a:p>
        </p:txBody>
      </p:sp>
    </p:spTree>
    <p:extLst>
      <p:ext uri="{BB962C8B-B14F-4D97-AF65-F5344CB8AC3E}">
        <p14:creationId xmlns:p14="http://schemas.microsoft.com/office/powerpoint/2010/main" val="4024150011"/>
      </p:ext>
    </p:extLst>
  </p:cSld>
  <p:clrMapOvr>
    <a:masterClrMapping/>
  </p:clrMapOvr>
  <p:transition>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Definitions/Conceptualizations</a:t>
            </a:r>
            <a:endParaRPr lang="en-US" dirty="0"/>
          </a:p>
        </p:txBody>
      </p:sp>
      <p:sp>
        <p:nvSpPr>
          <p:cNvPr id="3" name="Content Placeholder 2"/>
          <p:cNvSpPr>
            <a:spLocks noGrp="1"/>
          </p:cNvSpPr>
          <p:nvPr>
            <p:ph idx="1"/>
          </p:nvPr>
        </p:nvSpPr>
        <p:spPr/>
        <p:txBody>
          <a:bodyPr/>
          <a:lstStyle/>
          <a:p>
            <a:r>
              <a:rPr lang="en-US" dirty="0"/>
              <a:t>‘. . . the knowledge, information, ideas, skills, and health of individuals</a:t>
            </a:r>
            <a:r>
              <a:rPr lang="en-US" dirty="0" smtClean="0"/>
              <a:t>’</a:t>
            </a:r>
            <a:r>
              <a:rPr lang="en-US" dirty="0"/>
              <a:t>	(Becker, 2002: 1</a:t>
            </a:r>
            <a:r>
              <a:rPr lang="en-US" dirty="0" smtClean="0"/>
              <a:t>)</a:t>
            </a:r>
          </a:p>
          <a:p>
            <a:r>
              <a:rPr lang="en-US" dirty="0"/>
              <a:t>‘Human capital analysis starts with </a:t>
            </a:r>
            <a:r>
              <a:rPr lang="en-US" dirty="0" smtClean="0"/>
              <a:t>the assumption </a:t>
            </a:r>
            <a:r>
              <a:rPr lang="en-US" dirty="0"/>
              <a:t>that individuals decide on their education, training, medical care, and </a:t>
            </a:r>
            <a:r>
              <a:rPr lang="en-US" dirty="0" smtClean="0"/>
              <a:t>other additions </a:t>
            </a:r>
            <a:r>
              <a:rPr lang="en-US" dirty="0"/>
              <a:t>to knowledge and health by weighing the benefits and costs’ (Becker, 1996: 9–10)</a:t>
            </a:r>
          </a:p>
        </p:txBody>
      </p:sp>
    </p:spTree>
    <p:extLst>
      <p:ext uri="{BB962C8B-B14F-4D97-AF65-F5344CB8AC3E}">
        <p14:creationId xmlns:p14="http://schemas.microsoft.com/office/powerpoint/2010/main" val="2910807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p:txBody>
          <a:bodyPr/>
          <a:lstStyle/>
          <a:p>
            <a:r>
              <a:rPr lang="en-US" dirty="0" smtClean="0"/>
              <a:t>While human capital has entered both the strategy and SHRM literatures, those literatures seem to be using the same vocabulary, but different dictionaries…</a:t>
            </a:r>
            <a:endParaRPr lang="en-US" dirty="0"/>
          </a:p>
        </p:txBody>
      </p:sp>
    </p:spTree>
    <p:extLst>
      <p:ext uri="{BB962C8B-B14F-4D97-AF65-F5344CB8AC3E}">
        <p14:creationId xmlns:p14="http://schemas.microsoft.com/office/powerpoint/2010/main" val="2028212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5: A Variety of Measurement Approaches</a:t>
            </a:r>
            <a:endParaRPr lang="en-US" dirty="0"/>
          </a:p>
        </p:txBody>
      </p:sp>
      <p:sp>
        <p:nvSpPr>
          <p:cNvPr id="3" name="Content Placeholder 2"/>
          <p:cNvSpPr>
            <a:spLocks noGrp="1"/>
          </p:cNvSpPr>
          <p:nvPr>
            <p:ph idx="1"/>
          </p:nvPr>
        </p:nvSpPr>
        <p:spPr>
          <a:xfrm>
            <a:off x="692700" y="1449908"/>
            <a:ext cx="8262388" cy="4386810"/>
          </a:xfrm>
        </p:spPr>
        <p:txBody>
          <a:bodyPr/>
          <a:lstStyle/>
          <a:p>
            <a:pPr marL="0" indent="0">
              <a:buNone/>
            </a:pPr>
            <a:r>
              <a:rPr lang="en-US" dirty="0" smtClean="0"/>
              <a:t>Strategy:</a:t>
            </a:r>
          </a:p>
          <a:p>
            <a:r>
              <a:rPr lang="en-US" dirty="0" smtClean="0"/>
              <a:t>Proxies (</a:t>
            </a:r>
            <a:r>
              <a:rPr lang="en-US" dirty="0" err="1" smtClean="0"/>
              <a:t>Hitt</a:t>
            </a:r>
            <a:r>
              <a:rPr lang="en-US" dirty="0" smtClean="0"/>
              <a:t> et al., 2001; 2006)</a:t>
            </a:r>
          </a:p>
          <a:p>
            <a:r>
              <a:rPr lang="en-US" dirty="0" smtClean="0"/>
              <a:t>Stars (</a:t>
            </a:r>
            <a:r>
              <a:rPr lang="en-US" dirty="0" err="1" smtClean="0"/>
              <a:t>Tzabbar</a:t>
            </a:r>
            <a:r>
              <a:rPr lang="en-US" dirty="0" smtClean="0"/>
              <a:t>, </a:t>
            </a:r>
            <a:r>
              <a:rPr lang="en-US" dirty="0" err="1" smtClean="0"/>
              <a:t>Rothaermel</a:t>
            </a:r>
            <a:r>
              <a:rPr lang="en-US" dirty="0" smtClean="0"/>
              <a:t>, </a:t>
            </a:r>
            <a:r>
              <a:rPr lang="en-US" dirty="0" err="1" smtClean="0"/>
              <a:t>Groysberg</a:t>
            </a:r>
            <a:r>
              <a:rPr lang="en-US" dirty="0" smtClean="0"/>
              <a:t>, etc.)</a:t>
            </a:r>
          </a:p>
          <a:p>
            <a:pPr marL="0" indent="0">
              <a:buNone/>
            </a:pPr>
            <a:r>
              <a:rPr lang="en-US" dirty="0" smtClean="0"/>
              <a:t>HR:</a:t>
            </a:r>
          </a:p>
          <a:p>
            <a:r>
              <a:rPr lang="en-US" dirty="0"/>
              <a:t>Subjective Measures (Takeuchi et al., 2007, </a:t>
            </a:r>
            <a:r>
              <a:rPr lang="en-US" dirty="0" err="1"/>
              <a:t>Carmeli</a:t>
            </a:r>
            <a:r>
              <a:rPr lang="en-US" dirty="0"/>
              <a:t> and </a:t>
            </a:r>
            <a:r>
              <a:rPr lang="en-US" dirty="0" err="1"/>
              <a:t>Shaubroeck</a:t>
            </a:r>
            <a:r>
              <a:rPr lang="en-US" dirty="0"/>
              <a:t>, 2005; Wright et al., 1995)</a:t>
            </a:r>
            <a:endParaRPr lang="en-US" dirty="0" smtClean="0"/>
          </a:p>
          <a:p>
            <a:r>
              <a:rPr lang="en-US" dirty="0" smtClean="0"/>
              <a:t>Direct Assessments (</a:t>
            </a:r>
            <a:r>
              <a:rPr lang="en-US" dirty="0" err="1" smtClean="0"/>
              <a:t>Ployhart</a:t>
            </a:r>
            <a:r>
              <a:rPr lang="en-US" dirty="0" smtClean="0"/>
              <a:t> et al. 2006; Harris et al., 2009)</a:t>
            </a:r>
            <a:endParaRPr lang="en-US" dirty="0"/>
          </a:p>
        </p:txBody>
      </p:sp>
    </p:spTree>
    <p:extLst>
      <p:ext uri="{BB962C8B-B14F-4D97-AF65-F5344CB8AC3E}">
        <p14:creationId xmlns:p14="http://schemas.microsoft.com/office/powerpoint/2010/main" val="3393989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 2: More Thorough Measurement</a:t>
            </a:r>
            <a:endParaRPr lang="en-US" dirty="0"/>
          </a:p>
        </p:txBody>
      </p:sp>
      <p:sp>
        <p:nvSpPr>
          <p:cNvPr id="3" name="Content Placeholder 2"/>
          <p:cNvSpPr>
            <a:spLocks noGrp="1"/>
          </p:cNvSpPr>
          <p:nvPr>
            <p:ph idx="1"/>
          </p:nvPr>
        </p:nvSpPr>
        <p:spPr/>
        <p:txBody>
          <a:bodyPr/>
          <a:lstStyle/>
          <a:p>
            <a:r>
              <a:rPr lang="en-US" dirty="0" smtClean="0"/>
              <a:t>My colleague, Rob </a:t>
            </a:r>
            <a:r>
              <a:rPr lang="en-US" dirty="0" err="1" smtClean="0"/>
              <a:t>Ployhart</a:t>
            </a:r>
            <a:r>
              <a:rPr lang="en-US" dirty="0" smtClean="0"/>
              <a:t>, exemplifies the potential for linking practices, people, and performance</a:t>
            </a:r>
            <a:endParaRPr lang="en-US" dirty="0"/>
          </a:p>
        </p:txBody>
      </p:sp>
    </p:spTree>
    <p:extLst>
      <p:ext uri="{BB962C8B-B14F-4D97-AF65-F5344CB8AC3E}">
        <p14:creationId xmlns:p14="http://schemas.microsoft.com/office/powerpoint/2010/main" val="2607921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1: </a:t>
            </a:r>
            <a:br>
              <a:rPr lang="en-US" dirty="0" smtClean="0"/>
            </a:br>
            <a:r>
              <a:rPr lang="en-US" dirty="0" smtClean="0"/>
              <a:t>Talent Quality Grows Retail Sales</a:t>
            </a:r>
            <a:endParaRPr lang="en-US" dirty="0"/>
          </a:p>
        </p:txBody>
      </p:sp>
      <p:sp>
        <p:nvSpPr>
          <p:cNvPr id="12" name="Text Box 3"/>
          <p:cNvSpPr txBox="1">
            <a:spLocks noChangeArrowheads="1"/>
          </p:cNvSpPr>
          <p:nvPr/>
        </p:nvSpPr>
        <p:spPr bwMode="auto">
          <a:xfrm>
            <a:off x="533400" y="4141549"/>
            <a:ext cx="2057400" cy="1328023"/>
          </a:xfrm>
          <a:prstGeom prst="flowChartAlternateProcess">
            <a:avLst/>
          </a:prstGeom>
          <a:solidFill>
            <a:srgbClr val="990000"/>
          </a:solidFill>
          <a:ln w="9525">
            <a:solidFill>
              <a:schemeClr val="tx1"/>
            </a:solidFill>
            <a:miter lim="800000"/>
            <a:headEnd/>
            <a:tailEnd/>
          </a:ln>
          <a:extLst/>
        </p:spPr>
        <p:txBody>
          <a:bodyPr wrap="square">
            <a:normAutofit/>
          </a:bodyPr>
          <a:lstStyle>
            <a:lvl1pPr>
              <a:defRPr sz="2400">
                <a:solidFill>
                  <a:schemeClr val="tx1"/>
                </a:solidFill>
                <a:latin typeface="Times" pitchFamily="18" charset="0"/>
                <a:cs typeface="Arial" charset="0"/>
              </a:defRPr>
            </a:lvl1pPr>
            <a:lvl2pPr marL="742950" indent="-285750">
              <a:defRPr sz="2400">
                <a:solidFill>
                  <a:schemeClr val="tx1"/>
                </a:solidFill>
                <a:latin typeface="Times" pitchFamily="18" charset="0"/>
                <a:cs typeface="Arial" charset="0"/>
              </a:defRPr>
            </a:lvl2pPr>
            <a:lvl3pPr marL="1143000" indent="-228600">
              <a:defRPr sz="2400">
                <a:solidFill>
                  <a:schemeClr val="tx1"/>
                </a:solidFill>
                <a:latin typeface="Times" pitchFamily="18" charset="0"/>
                <a:cs typeface="Arial" charset="0"/>
              </a:defRPr>
            </a:lvl3pPr>
            <a:lvl4pPr marL="1600200" indent="-228600">
              <a:defRPr sz="2400">
                <a:solidFill>
                  <a:schemeClr val="tx1"/>
                </a:solidFill>
                <a:latin typeface="Times" pitchFamily="18" charset="0"/>
                <a:cs typeface="Arial" charset="0"/>
              </a:defRPr>
            </a:lvl4pPr>
            <a:lvl5pPr marL="2057400" indent="-22860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eaLnBrk="1" hangingPunct="1">
              <a:spcBef>
                <a:spcPct val="50000"/>
              </a:spcBef>
            </a:pPr>
            <a:r>
              <a:rPr lang="en-US" altLang="en-US" dirty="0">
                <a:solidFill>
                  <a:schemeClr val="bg1"/>
                </a:solidFill>
                <a:latin typeface="Times New Roman" pitchFamily="18" charset="0"/>
              </a:rPr>
              <a:t>Individual </a:t>
            </a:r>
            <a:r>
              <a:rPr lang="en-US" altLang="en-US" dirty="0" smtClean="0">
                <a:solidFill>
                  <a:schemeClr val="bg1"/>
                </a:solidFill>
                <a:latin typeface="Times New Roman" pitchFamily="18" charset="0"/>
              </a:rPr>
              <a:t>Competencies</a:t>
            </a:r>
            <a:endParaRPr lang="en-US" altLang="en-US" dirty="0">
              <a:solidFill>
                <a:schemeClr val="bg1"/>
              </a:solidFill>
              <a:latin typeface="Times New Roman" pitchFamily="18" charset="0"/>
            </a:endParaRPr>
          </a:p>
          <a:p>
            <a:pPr algn="ctr" eaLnBrk="1" hangingPunct="1">
              <a:spcBef>
                <a:spcPct val="50000"/>
              </a:spcBef>
            </a:pPr>
            <a:r>
              <a:rPr lang="en-US" altLang="en-US" sz="1600" dirty="0">
                <a:solidFill>
                  <a:schemeClr val="bg1"/>
                </a:solidFill>
                <a:latin typeface="Times New Roman" pitchFamily="18" charset="0"/>
              </a:rPr>
              <a:t>125,106 applicants</a:t>
            </a:r>
          </a:p>
        </p:txBody>
      </p:sp>
      <p:sp>
        <p:nvSpPr>
          <p:cNvPr id="14" name="Text Box 6"/>
          <p:cNvSpPr txBox="1">
            <a:spLocks noChangeArrowheads="1"/>
          </p:cNvSpPr>
          <p:nvPr/>
        </p:nvSpPr>
        <p:spPr bwMode="auto">
          <a:xfrm>
            <a:off x="533400" y="1858724"/>
            <a:ext cx="2057400" cy="1736646"/>
          </a:xfrm>
          <a:prstGeom prst="flowChartAlternateProcess">
            <a:avLst/>
          </a:prstGeom>
          <a:solidFill>
            <a:srgbClr val="990000"/>
          </a:solidFill>
          <a:ln w="9525">
            <a:solidFill>
              <a:schemeClr val="tx1"/>
            </a:solidFill>
            <a:miter lim="800000"/>
            <a:headEnd/>
            <a:tailEnd/>
          </a:ln>
          <a:extLst/>
        </p:spPr>
        <p:txBody>
          <a:bodyPr wrap="square">
            <a:normAutofit/>
          </a:bodyPr>
          <a:lstStyle>
            <a:lvl1pPr>
              <a:defRPr sz="2400">
                <a:solidFill>
                  <a:schemeClr val="tx1"/>
                </a:solidFill>
                <a:latin typeface="Times" pitchFamily="18" charset="0"/>
                <a:cs typeface="Arial" charset="0"/>
              </a:defRPr>
            </a:lvl1pPr>
            <a:lvl2pPr marL="742950" indent="-285750">
              <a:defRPr sz="2400">
                <a:solidFill>
                  <a:schemeClr val="tx1"/>
                </a:solidFill>
                <a:latin typeface="Times" pitchFamily="18" charset="0"/>
                <a:cs typeface="Arial" charset="0"/>
              </a:defRPr>
            </a:lvl2pPr>
            <a:lvl3pPr marL="1143000" indent="-228600">
              <a:defRPr sz="2400">
                <a:solidFill>
                  <a:schemeClr val="tx1"/>
                </a:solidFill>
                <a:latin typeface="Times" pitchFamily="18" charset="0"/>
                <a:cs typeface="Arial" charset="0"/>
              </a:defRPr>
            </a:lvl3pPr>
            <a:lvl4pPr marL="1600200" indent="-228600">
              <a:defRPr sz="2400">
                <a:solidFill>
                  <a:schemeClr val="tx1"/>
                </a:solidFill>
                <a:latin typeface="Times" pitchFamily="18" charset="0"/>
                <a:cs typeface="Arial" charset="0"/>
              </a:defRPr>
            </a:lvl4pPr>
            <a:lvl5pPr marL="2057400" indent="-22860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eaLnBrk="1" hangingPunct="1">
              <a:spcBef>
                <a:spcPct val="50000"/>
              </a:spcBef>
            </a:pPr>
            <a:r>
              <a:rPr lang="en-US" altLang="en-US" dirty="0">
                <a:solidFill>
                  <a:schemeClr val="bg1"/>
                </a:solidFill>
                <a:latin typeface="Times New Roman" pitchFamily="18" charset="0"/>
              </a:rPr>
              <a:t>Store Level </a:t>
            </a:r>
            <a:r>
              <a:rPr lang="en-US" altLang="en-US" dirty="0" smtClean="0">
                <a:solidFill>
                  <a:schemeClr val="bg1"/>
                </a:solidFill>
                <a:latin typeface="Times New Roman" pitchFamily="18" charset="0"/>
              </a:rPr>
              <a:t>Talent Quality</a:t>
            </a:r>
            <a:endParaRPr lang="en-US" altLang="en-US" dirty="0">
              <a:solidFill>
                <a:schemeClr val="bg1"/>
              </a:solidFill>
              <a:latin typeface="Times New Roman" pitchFamily="18" charset="0"/>
            </a:endParaRPr>
          </a:p>
          <a:p>
            <a:pPr algn="ctr" eaLnBrk="1" hangingPunct="1">
              <a:spcBef>
                <a:spcPct val="50000"/>
              </a:spcBef>
            </a:pPr>
            <a:r>
              <a:rPr lang="en-US" altLang="en-US" sz="1600" dirty="0">
                <a:solidFill>
                  <a:schemeClr val="bg1"/>
                </a:solidFill>
                <a:latin typeface="Times New Roman" pitchFamily="18" charset="0"/>
              </a:rPr>
              <a:t>1,036 stores</a:t>
            </a:r>
          </a:p>
        </p:txBody>
      </p:sp>
      <p:sp>
        <p:nvSpPr>
          <p:cNvPr id="15" name="Line 7"/>
          <p:cNvSpPr>
            <a:spLocks noChangeShapeType="1"/>
          </p:cNvSpPr>
          <p:nvPr/>
        </p:nvSpPr>
        <p:spPr bwMode="auto">
          <a:xfrm>
            <a:off x="2590800" y="2468324"/>
            <a:ext cx="1447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ormAutofit fontScale="25000" lnSpcReduction="20000"/>
          </a:bodyPr>
          <a:lstStyle/>
          <a:p>
            <a:endParaRPr lang="en-US" dirty="0"/>
          </a:p>
        </p:txBody>
      </p:sp>
      <p:sp>
        <p:nvSpPr>
          <p:cNvPr id="16" name="Text Box 8"/>
          <p:cNvSpPr txBox="1">
            <a:spLocks noChangeArrowheads="1"/>
          </p:cNvSpPr>
          <p:nvPr/>
        </p:nvSpPr>
        <p:spPr bwMode="auto">
          <a:xfrm>
            <a:off x="4267200" y="2011124"/>
            <a:ext cx="1905000" cy="919401"/>
          </a:xfrm>
          <a:prstGeom prst="flowChartAlternateProcess">
            <a:avLst/>
          </a:prstGeom>
          <a:solidFill>
            <a:srgbClr val="990000"/>
          </a:solidFill>
          <a:ln w="9525">
            <a:solidFill>
              <a:schemeClr val="tx1"/>
            </a:solidFill>
            <a:miter lim="800000"/>
            <a:headEnd/>
            <a:tailEnd/>
          </a:ln>
          <a:extLst/>
        </p:spPr>
        <p:txBody>
          <a:bodyPr>
            <a:normAutofit/>
          </a:bodyPr>
          <a:lstStyle>
            <a:lvl1pPr>
              <a:defRPr sz="2400">
                <a:solidFill>
                  <a:schemeClr val="tx1"/>
                </a:solidFill>
                <a:latin typeface="Times" pitchFamily="18" charset="0"/>
                <a:cs typeface="Arial" charset="0"/>
              </a:defRPr>
            </a:lvl1pPr>
            <a:lvl2pPr marL="742950" indent="-285750">
              <a:defRPr sz="2400">
                <a:solidFill>
                  <a:schemeClr val="tx1"/>
                </a:solidFill>
                <a:latin typeface="Times" pitchFamily="18" charset="0"/>
                <a:cs typeface="Arial" charset="0"/>
              </a:defRPr>
            </a:lvl2pPr>
            <a:lvl3pPr marL="1143000" indent="-228600">
              <a:defRPr sz="2400">
                <a:solidFill>
                  <a:schemeClr val="tx1"/>
                </a:solidFill>
                <a:latin typeface="Times" pitchFamily="18" charset="0"/>
                <a:cs typeface="Arial" charset="0"/>
              </a:defRPr>
            </a:lvl3pPr>
            <a:lvl4pPr marL="1600200" indent="-228600">
              <a:defRPr sz="2400">
                <a:solidFill>
                  <a:schemeClr val="tx1"/>
                </a:solidFill>
                <a:latin typeface="Times" pitchFamily="18" charset="0"/>
                <a:cs typeface="Arial" charset="0"/>
              </a:defRPr>
            </a:lvl4pPr>
            <a:lvl5pPr marL="2057400" indent="-22860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eaLnBrk="1" hangingPunct="1">
              <a:spcBef>
                <a:spcPct val="50000"/>
              </a:spcBef>
            </a:pPr>
            <a:r>
              <a:rPr lang="en-US" altLang="en-US" dirty="0">
                <a:solidFill>
                  <a:schemeClr val="bg1"/>
                </a:solidFill>
                <a:latin typeface="Times New Roman" pitchFamily="18" charset="0"/>
              </a:rPr>
              <a:t>Store </a:t>
            </a:r>
            <a:r>
              <a:rPr lang="en-US" altLang="en-US" dirty="0" smtClean="0">
                <a:solidFill>
                  <a:schemeClr val="bg1"/>
                </a:solidFill>
                <a:latin typeface="Times New Roman" pitchFamily="18" charset="0"/>
              </a:rPr>
              <a:t>Sales Growth</a:t>
            </a:r>
            <a:endParaRPr lang="en-US" altLang="en-US" dirty="0">
              <a:solidFill>
                <a:schemeClr val="bg1"/>
              </a:solidFill>
              <a:latin typeface="Times New Roman" pitchFamily="18" charset="0"/>
            </a:endParaRPr>
          </a:p>
        </p:txBody>
      </p:sp>
      <p:sp>
        <p:nvSpPr>
          <p:cNvPr id="17" name="Line 9"/>
          <p:cNvSpPr>
            <a:spLocks noChangeShapeType="1"/>
          </p:cNvSpPr>
          <p:nvPr/>
        </p:nvSpPr>
        <p:spPr bwMode="auto">
          <a:xfrm flipV="1">
            <a:off x="1600200" y="3630988"/>
            <a:ext cx="9525" cy="52643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ormAutofit fontScale="25000" lnSpcReduction="20000"/>
          </a:bodyPr>
          <a:lstStyle/>
          <a:p>
            <a:endParaRPr lang="en-US" dirty="0"/>
          </a:p>
        </p:txBody>
      </p:sp>
      <p:sp>
        <p:nvSpPr>
          <p:cNvPr id="6" name="TextBox 5"/>
          <p:cNvSpPr txBox="1"/>
          <p:nvPr/>
        </p:nvSpPr>
        <p:spPr>
          <a:xfrm>
            <a:off x="3962400" y="3038475"/>
            <a:ext cx="2514600" cy="1815882"/>
          </a:xfrm>
          <a:prstGeom prst="rect">
            <a:avLst/>
          </a:prstGeom>
          <a:noFill/>
        </p:spPr>
        <p:txBody>
          <a:bodyPr wrap="square" rtlCol="0">
            <a:spAutoFit/>
          </a:bodyPr>
          <a:lstStyle/>
          <a:p>
            <a:pPr marL="0" lvl="1"/>
            <a:r>
              <a:rPr lang="en-US" altLang="en-US" sz="1600" dirty="0">
                <a:latin typeface="Tahoma" pitchFamily="34" charset="0"/>
              </a:rPr>
              <a:t>A </a:t>
            </a:r>
            <a:r>
              <a:rPr lang="en-US" altLang="en-US" sz="1600" dirty="0" smtClean="0">
                <a:latin typeface="Tahoma" pitchFamily="34" charset="0"/>
              </a:rPr>
              <a:t>1 SD increase </a:t>
            </a:r>
            <a:r>
              <a:rPr lang="en-US" altLang="en-US" sz="1600" dirty="0">
                <a:latin typeface="Tahoma" pitchFamily="34" charset="0"/>
              </a:rPr>
              <a:t>in store </a:t>
            </a:r>
            <a:r>
              <a:rPr lang="en-US" altLang="en-US" sz="1600" dirty="0" smtClean="0">
                <a:latin typeface="Tahoma" pitchFamily="34" charset="0"/>
              </a:rPr>
              <a:t>talent quality increases: </a:t>
            </a:r>
          </a:p>
          <a:p>
            <a:pPr marL="342900" lvl="1" indent="-342900">
              <a:buFont typeface="Arial" panose="020B0604020202020204" pitchFamily="34" charset="0"/>
              <a:buChar char="•"/>
            </a:pPr>
            <a:r>
              <a:rPr lang="en-US" altLang="en-US" sz="1600" dirty="0" smtClean="0">
                <a:latin typeface="Tahoma" pitchFamily="34" charset="0"/>
              </a:rPr>
              <a:t>controllable profit $60,000</a:t>
            </a:r>
          </a:p>
          <a:p>
            <a:pPr marL="342900" lvl="1" indent="-342900">
              <a:buFont typeface="Arial" panose="020B0604020202020204" pitchFamily="34" charset="0"/>
              <a:buChar char="•"/>
            </a:pPr>
            <a:r>
              <a:rPr lang="en-US" altLang="en-US" sz="1600" dirty="0" smtClean="0">
                <a:latin typeface="Tahoma" pitchFamily="34" charset="0"/>
              </a:rPr>
              <a:t>same-store-sales </a:t>
            </a:r>
            <a:r>
              <a:rPr lang="en-US" altLang="en-US" sz="1600" dirty="0">
                <a:latin typeface="Tahoma" pitchFamily="34" charset="0"/>
              </a:rPr>
              <a:t>6% </a:t>
            </a:r>
            <a:endParaRPr lang="en-US" altLang="en-US" sz="1600" dirty="0" smtClean="0">
              <a:latin typeface="Tahoma" pitchFamily="34" charset="0"/>
            </a:endParaRPr>
          </a:p>
          <a:p>
            <a:pPr marL="342900" lvl="1" indent="-342900">
              <a:buFont typeface="Arial" panose="020B0604020202020204" pitchFamily="34" charset="0"/>
              <a:buChar char="•"/>
            </a:pPr>
            <a:r>
              <a:rPr lang="en-US" altLang="en-US" sz="1600" dirty="0" smtClean="0">
                <a:latin typeface="Tahoma" pitchFamily="34" charset="0"/>
              </a:rPr>
              <a:t>sales per </a:t>
            </a:r>
            <a:r>
              <a:rPr lang="en-US" altLang="en-US" sz="1600" dirty="0">
                <a:latin typeface="Tahoma" pitchFamily="34" charset="0"/>
              </a:rPr>
              <a:t>employee $10,000 </a:t>
            </a:r>
            <a:endParaRPr lang="en-US" sz="1600" dirty="0"/>
          </a:p>
        </p:txBody>
      </p:sp>
      <p:sp>
        <p:nvSpPr>
          <p:cNvPr id="18" name="TextBox 17"/>
          <p:cNvSpPr txBox="1"/>
          <p:nvPr/>
        </p:nvSpPr>
        <p:spPr>
          <a:xfrm rot="238861">
            <a:off x="6473884" y="3634955"/>
            <a:ext cx="2380375" cy="156966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effectLst>
            <a:outerShdw blurRad="50800" dist="38100" dir="2700000" algn="tl" rotWithShape="0">
              <a:prstClr val="black">
                <a:alpha val="40000"/>
              </a:prstClr>
            </a:outerShdw>
          </a:effectLst>
        </p:spPr>
        <p:txBody>
          <a:bodyPr wrap="square" rtlCol="0">
            <a:spAutoFit/>
          </a:bodyPr>
          <a:lstStyle/>
          <a:p>
            <a:pPr algn="ctr"/>
            <a:r>
              <a:rPr lang="en-US" dirty="0" smtClean="0">
                <a:latin typeface="Segoe Print" panose="02000600000000000000" pitchFamily="2" charset="0"/>
              </a:rPr>
              <a:t>Enhancing talent quality grows store performance</a:t>
            </a:r>
            <a:endParaRPr lang="en-US" dirty="0">
              <a:latin typeface="Segoe Print" panose="02000600000000000000" pitchFamily="2" charset="0"/>
            </a:endParaRPr>
          </a:p>
        </p:txBody>
      </p:sp>
      <p:sp>
        <p:nvSpPr>
          <p:cNvPr id="3" name="Rectangle 2"/>
          <p:cNvSpPr/>
          <p:nvPr/>
        </p:nvSpPr>
        <p:spPr>
          <a:xfrm>
            <a:off x="3162848" y="5345736"/>
            <a:ext cx="4118623" cy="369332"/>
          </a:xfrm>
          <a:prstGeom prst="rect">
            <a:avLst/>
          </a:prstGeom>
        </p:spPr>
        <p:txBody>
          <a:bodyPr wrap="none">
            <a:spAutoFit/>
          </a:bodyPr>
          <a:lstStyle/>
          <a:p>
            <a:pPr defTabSz="881687">
              <a:defRPr/>
            </a:pPr>
            <a:r>
              <a:rPr lang="en-US" altLang="en-US" dirty="0" err="1"/>
              <a:t>Ployhart</a:t>
            </a:r>
            <a:r>
              <a:rPr lang="en-US" altLang="en-US" dirty="0"/>
              <a:t>, </a:t>
            </a:r>
            <a:r>
              <a:rPr lang="en-US" altLang="en-US" dirty="0" err="1"/>
              <a:t>Weekley</a:t>
            </a:r>
            <a:r>
              <a:rPr lang="en-US" altLang="en-US" dirty="0"/>
              <a:t>, &amp; Ramsey (2009, </a:t>
            </a:r>
            <a:r>
              <a:rPr lang="en-US" altLang="en-US" i="1" dirty="0"/>
              <a:t>AMJ</a:t>
            </a:r>
            <a:r>
              <a:rPr lang="en-US" altLang="en-US" dirty="0"/>
              <a:t>)</a:t>
            </a:r>
          </a:p>
        </p:txBody>
      </p:sp>
    </p:spTree>
    <p:extLst>
      <p:ext uri="{BB962C8B-B14F-4D97-AF65-F5344CB8AC3E}">
        <p14:creationId xmlns:p14="http://schemas.microsoft.com/office/powerpoint/2010/main" val="352501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00" y="290292"/>
            <a:ext cx="8243338" cy="701272"/>
          </a:xfrm>
        </p:spPr>
        <p:txBody>
          <a:bodyPr>
            <a:normAutofit fontScale="90000"/>
          </a:bodyPr>
          <a:lstStyle/>
          <a:p>
            <a:r>
              <a:rPr lang="en-US" dirty="0" smtClean="0"/>
              <a:t>Example 2: </a:t>
            </a:r>
            <a:br>
              <a:rPr lang="en-US" dirty="0" smtClean="0"/>
            </a:br>
            <a:r>
              <a:rPr lang="en-US" dirty="0" smtClean="0"/>
              <a:t>Talent Quality Grows Productivity</a:t>
            </a:r>
            <a:endParaRPr lang="en-US" dirty="0"/>
          </a:p>
        </p:txBody>
      </p:sp>
      <p:sp>
        <p:nvSpPr>
          <p:cNvPr id="4" name="Text Box 3"/>
          <p:cNvSpPr txBox="1">
            <a:spLocks noChangeArrowheads="1"/>
          </p:cNvSpPr>
          <p:nvPr/>
        </p:nvSpPr>
        <p:spPr bwMode="auto">
          <a:xfrm>
            <a:off x="6362700" y="2778125"/>
            <a:ext cx="6096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cs typeface="Arial" charset="0"/>
              </a:defRPr>
            </a:lvl1pPr>
            <a:lvl2pPr marL="742950" indent="-285750">
              <a:defRPr sz="2400">
                <a:solidFill>
                  <a:schemeClr val="tx1"/>
                </a:solidFill>
                <a:latin typeface="Times" pitchFamily="18" charset="0"/>
                <a:cs typeface="Arial" charset="0"/>
              </a:defRPr>
            </a:lvl2pPr>
            <a:lvl3pPr marL="1143000" indent="-228600">
              <a:defRPr sz="2400">
                <a:solidFill>
                  <a:schemeClr val="tx1"/>
                </a:solidFill>
                <a:latin typeface="Times" pitchFamily="18" charset="0"/>
                <a:cs typeface="Arial" charset="0"/>
              </a:defRPr>
            </a:lvl3pPr>
            <a:lvl4pPr marL="1600200" indent="-228600">
              <a:defRPr sz="2400">
                <a:solidFill>
                  <a:schemeClr val="tx1"/>
                </a:solidFill>
                <a:latin typeface="Times" pitchFamily="18" charset="0"/>
                <a:cs typeface="Arial" charset="0"/>
              </a:defRPr>
            </a:lvl4pPr>
            <a:lvl5pPr marL="2057400" indent="-22860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a:r>
              <a:rPr lang="en-US" altLang="en-US" sz="1800" b="1" dirty="0"/>
              <a:t>.</a:t>
            </a:r>
            <a:r>
              <a:rPr lang="en-US" altLang="en-US" sz="1800" b="1" dirty="0" smtClean="0"/>
              <a:t>54</a:t>
            </a:r>
            <a:endParaRPr lang="en-US" altLang="en-US" sz="1800" b="1" dirty="0"/>
          </a:p>
        </p:txBody>
      </p:sp>
      <p:sp>
        <p:nvSpPr>
          <p:cNvPr id="5" name="Text Box 9"/>
          <p:cNvSpPr txBox="1">
            <a:spLocks noChangeArrowheads="1"/>
          </p:cNvSpPr>
          <p:nvPr/>
        </p:nvSpPr>
        <p:spPr bwMode="auto">
          <a:xfrm>
            <a:off x="4191000" y="2778125"/>
            <a:ext cx="6096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cs typeface="Arial" charset="0"/>
              </a:defRPr>
            </a:lvl1pPr>
            <a:lvl2pPr marL="742950" indent="-285750">
              <a:defRPr sz="2400">
                <a:solidFill>
                  <a:schemeClr val="tx1"/>
                </a:solidFill>
                <a:latin typeface="Times" pitchFamily="18" charset="0"/>
                <a:cs typeface="Arial" charset="0"/>
              </a:defRPr>
            </a:lvl2pPr>
            <a:lvl3pPr marL="1143000" indent="-228600">
              <a:defRPr sz="2400">
                <a:solidFill>
                  <a:schemeClr val="tx1"/>
                </a:solidFill>
                <a:latin typeface="Times" pitchFamily="18" charset="0"/>
                <a:cs typeface="Arial" charset="0"/>
              </a:defRPr>
            </a:lvl3pPr>
            <a:lvl4pPr marL="1600200" indent="-228600">
              <a:defRPr sz="2400">
                <a:solidFill>
                  <a:schemeClr val="tx1"/>
                </a:solidFill>
                <a:latin typeface="Times" pitchFamily="18" charset="0"/>
                <a:cs typeface="Arial" charset="0"/>
              </a:defRPr>
            </a:lvl4pPr>
            <a:lvl5pPr marL="2057400" indent="-22860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a:r>
              <a:rPr lang="en-US" altLang="en-US" sz="1800" b="1" dirty="0"/>
              <a:t>.</a:t>
            </a:r>
            <a:r>
              <a:rPr lang="en-US" altLang="en-US" sz="1800" b="1" dirty="0" smtClean="0"/>
              <a:t>88</a:t>
            </a:r>
            <a:endParaRPr lang="en-US" altLang="en-US" sz="1800" b="1" dirty="0"/>
          </a:p>
        </p:txBody>
      </p:sp>
      <p:sp>
        <p:nvSpPr>
          <p:cNvPr id="6" name="Text Box 10"/>
          <p:cNvSpPr txBox="1">
            <a:spLocks noChangeArrowheads="1"/>
          </p:cNvSpPr>
          <p:nvPr/>
        </p:nvSpPr>
        <p:spPr bwMode="auto">
          <a:xfrm>
            <a:off x="1990725" y="2774950"/>
            <a:ext cx="6096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cs typeface="Arial" charset="0"/>
              </a:defRPr>
            </a:lvl1pPr>
            <a:lvl2pPr marL="742950" indent="-285750">
              <a:defRPr sz="2400">
                <a:solidFill>
                  <a:schemeClr val="tx1"/>
                </a:solidFill>
                <a:latin typeface="Times" pitchFamily="18" charset="0"/>
                <a:cs typeface="Arial" charset="0"/>
              </a:defRPr>
            </a:lvl2pPr>
            <a:lvl3pPr marL="1143000" indent="-228600">
              <a:defRPr sz="2400">
                <a:solidFill>
                  <a:schemeClr val="tx1"/>
                </a:solidFill>
                <a:latin typeface="Times" pitchFamily="18" charset="0"/>
                <a:cs typeface="Arial" charset="0"/>
              </a:defRPr>
            </a:lvl3pPr>
            <a:lvl4pPr marL="1600200" indent="-228600">
              <a:defRPr sz="2400">
                <a:solidFill>
                  <a:schemeClr val="tx1"/>
                </a:solidFill>
                <a:latin typeface="Times" pitchFamily="18" charset="0"/>
                <a:cs typeface="Arial" charset="0"/>
              </a:defRPr>
            </a:lvl4pPr>
            <a:lvl5pPr marL="2057400" indent="-22860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a:r>
              <a:rPr lang="en-US" altLang="en-US" sz="1800" b="1" dirty="0"/>
              <a:t>.</a:t>
            </a:r>
            <a:r>
              <a:rPr lang="en-US" altLang="en-US" sz="1800" b="1" dirty="0" smtClean="0"/>
              <a:t>23</a:t>
            </a:r>
            <a:endParaRPr lang="en-US" altLang="en-US" sz="1800" b="1" dirty="0"/>
          </a:p>
        </p:txBody>
      </p:sp>
      <p:sp>
        <p:nvSpPr>
          <p:cNvPr id="7" name="Oval 19"/>
          <p:cNvSpPr>
            <a:spLocks noChangeArrowheads="1"/>
          </p:cNvSpPr>
          <p:nvPr/>
        </p:nvSpPr>
        <p:spPr bwMode="auto">
          <a:xfrm>
            <a:off x="4724400" y="2754312"/>
            <a:ext cx="1714500" cy="1114425"/>
          </a:xfrm>
          <a:prstGeom prst="ellipse">
            <a:avLst/>
          </a:prstGeom>
          <a:solidFill>
            <a:srgbClr val="990000"/>
          </a:solidFill>
          <a:ln w="9525">
            <a:solidFill>
              <a:schemeClr val="tx1"/>
            </a:solidFill>
            <a:round/>
            <a:headEnd/>
            <a:tailEnd/>
          </a:ln>
        </p:spPr>
        <p:txBody>
          <a:bodyPr/>
          <a:lstStyle>
            <a:lvl1pPr>
              <a:defRPr sz="2400">
                <a:solidFill>
                  <a:schemeClr val="tx1"/>
                </a:solidFill>
                <a:latin typeface="Times" pitchFamily="18" charset="0"/>
                <a:cs typeface="Arial" charset="0"/>
              </a:defRPr>
            </a:lvl1pPr>
            <a:lvl2pPr marL="742950" indent="-285750">
              <a:defRPr sz="2400">
                <a:solidFill>
                  <a:schemeClr val="tx1"/>
                </a:solidFill>
                <a:latin typeface="Times" pitchFamily="18" charset="0"/>
                <a:cs typeface="Arial" charset="0"/>
              </a:defRPr>
            </a:lvl2pPr>
            <a:lvl3pPr marL="1143000" indent="-228600">
              <a:defRPr sz="2400">
                <a:solidFill>
                  <a:schemeClr val="tx1"/>
                </a:solidFill>
                <a:latin typeface="Times" pitchFamily="18" charset="0"/>
                <a:cs typeface="Arial" charset="0"/>
              </a:defRPr>
            </a:lvl3pPr>
            <a:lvl4pPr marL="1600200" indent="-228600">
              <a:defRPr sz="2400">
                <a:solidFill>
                  <a:schemeClr val="tx1"/>
                </a:solidFill>
                <a:latin typeface="Times" pitchFamily="18" charset="0"/>
                <a:cs typeface="Arial" charset="0"/>
              </a:defRPr>
            </a:lvl4pPr>
            <a:lvl5pPr marL="2057400" indent="-22860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a:r>
              <a:rPr lang="en-US" altLang="en-US" sz="1400" b="1" dirty="0">
                <a:solidFill>
                  <a:schemeClr val="bg1"/>
                </a:solidFill>
              </a:rPr>
              <a:t>Change in </a:t>
            </a:r>
          </a:p>
          <a:p>
            <a:pPr algn="ctr"/>
            <a:r>
              <a:rPr lang="en-US" altLang="en-US" sz="1400" b="1" dirty="0">
                <a:solidFill>
                  <a:schemeClr val="bg1"/>
                </a:solidFill>
              </a:rPr>
              <a:t>Unit Service</a:t>
            </a:r>
          </a:p>
          <a:p>
            <a:pPr algn="ctr"/>
            <a:r>
              <a:rPr lang="en-US" altLang="en-US" sz="1400" b="1" dirty="0">
                <a:solidFill>
                  <a:schemeClr val="bg1"/>
                </a:solidFill>
              </a:rPr>
              <a:t>Performance Behavior</a:t>
            </a:r>
          </a:p>
          <a:p>
            <a:pPr algn="ctr"/>
            <a:endParaRPr lang="en-US" altLang="en-US" sz="1400" b="1" dirty="0">
              <a:solidFill>
                <a:schemeClr val="bg1"/>
              </a:solidFill>
            </a:endParaRPr>
          </a:p>
        </p:txBody>
      </p:sp>
      <p:sp>
        <p:nvSpPr>
          <p:cNvPr id="8" name="Oval 20"/>
          <p:cNvSpPr>
            <a:spLocks noChangeArrowheads="1"/>
          </p:cNvSpPr>
          <p:nvPr/>
        </p:nvSpPr>
        <p:spPr bwMode="auto">
          <a:xfrm>
            <a:off x="2533650" y="2776537"/>
            <a:ext cx="1714500" cy="1114425"/>
          </a:xfrm>
          <a:prstGeom prst="ellipse">
            <a:avLst/>
          </a:prstGeom>
          <a:solidFill>
            <a:srgbClr val="990000"/>
          </a:solidFill>
          <a:ln w="9525">
            <a:solidFill>
              <a:schemeClr val="tx1"/>
            </a:solidFill>
            <a:round/>
            <a:headEnd/>
            <a:tailEnd/>
          </a:ln>
        </p:spPr>
        <p:txBody>
          <a:bodyPr/>
          <a:lstStyle>
            <a:lvl1pPr>
              <a:defRPr sz="2400">
                <a:solidFill>
                  <a:schemeClr val="tx1"/>
                </a:solidFill>
                <a:latin typeface="Times" pitchFamily="18" charset="0"/>
                <a:cs typeface="Arial" charset="0"/>
              </a:defRPr>
            </a:lvl1pPr>
            <a:lvl2pPr marL="742950" indent="-285750">
              <a:defRPr sz="2400">
                <a:solidFill>
                  <a:schemeClr val="tx1"/>
                </a:solidFill>
                <a:latin typeface="Times" pitchFamily="18" charset="0"/>
                <a:cs typeface="Arial" charset="0"/>
              </a:defRPr>
            </a:lvl2pPr>
            <a:lvl3pPr marL="1143000" indent="-228600">
              <a:defRPr sz="2400">
                <a:solidFill>
                  <a:schemeClr val="tx1"/>
                </a:solidFill>
                <a:latin typeface="Times" pitchFamily="18" charset="0"/>
                <a:cs typeface="Arial" charset="0"/>
              </a:defRPr>
            </a:lvl3pPr>
            <a:lvl4pPr marL="1600200" indent="-228600">
              <a:defRPr sz="2400">
                <a:solidFill>
                  <a:schemeClr val="tx1"/>
                </a:solidFill>
                <a:latin typeface="Times" pitchFamily="18" charset="0"/>
                <a:cs typeface="Arial" charset="0"/>
              </a:defRPr>
            </a:lvl4pPr>
            <a:lvl5pPr marL="2057400" indent="-22860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a:r>
              <a:rPr lang="en-US" altLang="en-US" sz="1400" b="1" dirty="0" smtClean="0">
                <a:solidFill>
                  <a:schemeClr val="bg1"/>
                </a:solidFill>
              </a:rPr>
              <a:t>Talent Developed Through Training</a:t>
            </a:r>
            <a:endParaRPr lang="en-US" altLang="en-US" sz="1400" b="1" dirty="0">
              <a:solidFill>
                <a:schemeClr val="bg1"/>
              </a:solidFill>
            </a:endParaRPr>
          </a:p>
          <a:p>
            <a:pPr algn="ctr"/>
            <a:endParaRPr lang="en-US" altLang="en-US" sz="1400" b="1" dirty="0">
              <a:solidFill>
                <a:schemeClr val="bg1"/>
              </a:solidFill>
            </a:endParaRPr>
          </a:p>
        </p:txBody>
      </p:sp>
      <p:sp>
        <p:nvSpPr>
          <p:cNvPr id="9" name="Oval 21"/>
          <p:cNvSpPr>
            <a:spLocks noChangeArrowheads="1"/>
          </p:cNvSpPr>
          <p:nvPr/>
        </p:nvSpPr>
        <p:spPr bwMode="auto">
          <a:xfrm>
            <a:off x="361950" y="2747962"/>
            <a:ext cx="1714500" cy="1114425"/>
          </a:xfrm>
          <a:prstGeom prst="ellipse">
            <a:avLst/>
          </a:prstGeom>
          <a:solidFill>
            <a:srgbClr val="990000"/>
          </a:solidFill>
          <a:ln w="9525">
            <a:solidFill>
              <a:srgbClr val="000000"/>
            </a:solidFill>
            <a:round/>
            <a:headEnd/>
            <a:tailEnd/>
          </a:ln>
        </p:spPr>
        <p:txBody>
          <a:bodyPr/>
          <a:lstStyle>
            <a:lvl1pPr>
              <a:defRPr sz="2400">
                <a:solidFill>
                  <a:schemeClr val="tx1"/>
                </a:solidFill>
                <a:latin typeface="Times" pitchFamily="18" charset="0"/>
                <a:cs typeface="Arial" charset="0"/>
              </a:defRPr>
            </a:lvl1pPr>
            <a:lvl2pPr marL="742950" indent="-285750">
              <a:defRPr sz="2400">
                <a:solidFill>
                  <a:schemeClr val="tx1"/>
                </a:solidFill>
                <a:latin typeface="Times" pitchFamily="18" charset="0"/>
                <a:cs typeface="Arial" charset="0"/>
              </a:defRPr>
            </a:lvl2pPr>
            <a:lvl3pPr marL="1143000" indent="-228600">
              <a:defRPr sz="2400">
                <a:solidFill>
                  <a:schemeClr val="tx1"/>
                </a:solidFill>
                <a:latin typeface="Times" pitchFamily="18" charset="0"/>
                <a:cs typeface="Arial" charset="0"/>
              </a:defRPr>
            </a:lvl3pPr>
            <a:lvl4pPr marL="1600200" indent="-228600">
              <a:defRPr sz="2400">
                <a:solidFill>
                  <a:schemeClr val="tx1"/>
                </a:solidFill>
                <a:latin typeface="Times" pitchFamily="18" charset="0"/>
                <a:cs typeface="Arial" charset="0"/>
              </a:defRPr>
            </a:lvl4pPr>
            <a:lvl5pPr marL="2057400" indent="-22860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a:r>
              <a:rPr lang="en-US" altLang="en-US" sz="1400" b="1" dirty="0" smtClean="0">
                <a:solidFill>
                  <a:schemeClr val="bg1"/>
                </a:solidFill>
              </a:rPr>
              <a:t>Talent Acquired Through Staffing</a:t>
            </a:r>
            <a:endParaRPr lang="en-US" altLang="en-US" sz="1400" b="1" dirty="0">
              <a:solidFill>
                <a:schemeClr val="bg1"/>
              </a:solidFill>
            </a:endParaRPr>
          </a:p>
          <a:p>
            <a:endParaRPr lang="en-US" altLang="en-US" sz="1400" b="1" dirty="0">
              <a:solidFill>
                <a:schemeClr val="bg1"/>
              </a:solidFill>
            </a:endParaRPr>
          </a:p>
        </p:txBody>
      </p:sp>
      <p:sp>
        <p:nvSpPr>
          <p:cNvPr id="10" name="Line 22"/>
          <p:cNvSpPr>
            <a:spLocks noChangeShapeType="1"/>
          </p:cNvSpPr>
          <p:nvPr/>
        </p:nvSpPr>
        <p:spPr bwMode="auto">
          <a:xfrm>
            <a:off x="4248150" y="3297237"/>
            <a:ext cx="457200" cy="0"/>
          </a:xfrm>
          <a:prstGeom prst="line">
            <a:avLst/>
          </a:prstGeom>
          <a:noFill/>
          <a:ln w="1143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 name="Oval 23"/>
          <p:cNvSpPr>
            <a:spLocks noChangeArrowheads="1"/>
          </p:cNvSpPr>
          <p:nvPr/>
        </p:nvSpPr>
        <p:spPr bwMode="auto">
          <a:xfrm>
            <a:off x="6877050" y="2767012"/>
            <a:ext cx="1714500" cy="1114425"/>
          </a:xfrm>
          <a:prstGeom prst="ellipse">
            <a:avLst/>
          </a:prstGeom>
          <a:solidFill>
            <a:srgbClr val="990000"/>
          </a:solidFill>
          <a:ln w="9525">
            <a:solidFill>
              <a:schemeClr val="tx1"/>
            </a:solidFill>
            <a:round/>
            <a:headEnd/>
            <a:tailEnd/>
          </a:ln>
        </p:spPr>
        <p:txBody>
          <a:bodyPr/>
          <a:lstStyle>
            <a:lvl1pPr>
              <a:defRPr sz="2400">
                <a:solidFill>
                  <a:schemeClr val="tx1"/>
                </a:solidFill>
                <a:latin typeface="Times" pitchFamily="18" charset="0"/>
                <a:cs typeface="Arial" charset="0"/>
              </a:defRPr>
            </a:lvl1pPr>
            <a:lvl2pPr marL="742950" indent="-285750">
              <a:defRPr sz="2400">
                <a:solidFill>
                  <a:schemeClr val="tx1"/>
                </a:solidFill>
                <a:latin typeface="Times" pitchFamily="18" charset="0"/>
                <a:cs typeface="Arial" charset="0"/>
              </a:defRPr>
            </a:lvl2pPr>
            <a:lvl3pPr marL="1143000" indent="-228600">
              <a:defRPr sz="2400">
                <a:solidFill>
                  <a:schemeClr val="tx1"/>
                </a:solidFill>
                <a:latin typeface="Times" pitchFamily="18" charset="0"/>
                <a:cs typeface="Arial" charset="0"/>
              </a:defRPr>
            </a:lvl3pPr>
            <a:lvl4pPr marL="1600200" indent="-228600">
              <a:defRPr sz="2400">
                <a:solidFill>
                  <a:schemeClr val="tx1"/>
                </a:solidFill>
                <a:latin typeface="Times" pitchFamily="18" charset="0"/>
                <a:cs typeface="Arial" charset="0"/>
              </a:defRPr>
            </a:lvl4pPr>
            <a:lvl5pPr marL="2057400" indent="-22860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a:r>
              <a:rPr lang="en-US" altLang="en-US" sz="1400" b="1" dirty="0" smtClean="0">
                <a:solidFill>
                  <a:schemeClr val="bg1"/>
                </a:solidFill>
              </a:rPr>
              <a:t>Growth in </a:t>
            </a:r>
            <a:endParaRPr lang="en-US" altLang="en-US" sz="1400" b="1" dirty="0">
              <a:solidFill>
                <a:schemeClr val="bg1"/>
              </a:solidFill>
            </a:endParaRPr>
          </a:p>
          <a:p>
            <a:pPr algn="ctr"/>
            <a:r>
              <a:rPr lang="en-US" altLang="en-US" sz="1400" b="1" dirty="0">
                <a:solidFill>
                  <a:schemeClr val="bg1"/>
                </a:solidFill>
              </a:rPr>
              <a:t>Unit Sales Per Employee</a:t>
            </a:r>
          </a:p>
          <a:p>
            <a:pPr algn="ctr"/>
            <a:endParaRPr lang="en-US" altLang="en-US" sz="1400" b="1" dirty="0">
              <a:solidFill>
                <a:schemeClr val="bg1"/>
              </a:solidFill>
            </a:endParaRPr>
          </a:p>
          <a:p>
            <a:pPr algn="ctr"/>
            <a:endParaRPr lang="en-US" altLang="en-US" sz="1400" b="1" dirty="0">
              <a:solidFill>
                <a:schemeClr val="bg1"/>
              </a:solidFill>
            </a:endParaRPr>
          </a:p>
        </p:txBody>
      </p:sp>
      <p:sp>
        <p:nvSpPr>
          <p:cNvPr id="12" name="Line 26"/>
          <p:cNvSpPr>
            <a:spLocks noChangeShapeType="1"/>
          </p:cNvSpPr>
          <p:nvPr/>
        </p:nvSpPr>
        <p:spPr bwMode="auto">
          <a:xfrm>
            <a:off x="2076450" y="3297237"/>
            <a:ext cx="457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3" name="Line 27"/>
          <p:cNvSpPr>
            <a:spLocks noChangeShapeType="1"/>
          </p:cNvSpPr>
          <p:nvPr/>
        </p:nvSpPr>
        <p:spPr bwMode="auto">
          <a:xfrm>
            <a:off x="6419850" y="3297237"/>
            <a:ext cx="457200"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 name="TextBox 9"/>
          <p:cNvSpPr txBox="1">
            <a:spLocks noChangeArrowheads="1"/>
          </p:cNvSpPr>
          <p:nvPr/>
        </p:nvSpPr>
        <p:spPr bwMode="auto">
          <a:xfrm>
            <a:off x="657225" y="4808633"/>
            <a:ext cx="8172450"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US" sz="1700" dirty="0">
                <a:latin typeface="Segoe Print" panose="02000600000000000000" pitchFamily="2" charset="0"/>
              </a:rPr>
              <a:t>1% improvement in </a:t>
            </a:r>
            <a:r>
              <a:rPr lang="en-US" sz="1700" dirty="0" smtClean="0">
                <a:latin typeface="Segoe Print" panose="02000600000000000000" pitchFamily="2" charset="0"/>
              </a:rPr>
              <a:t>staffing </a:t>
            </a:r>
            <a:r>
              <a:rPr lang="en-US" sz="1700" dirty="0">
                <a:latin typeface="Segoe Print" panose="02000600000000000000" pitchFamily="2" charset="0"/>
              </a:rPr>
              <a:t>= 2% improvement in </a:t>
            </a:r>
            <a:r>
              <a:rPr lang="en-US" sz="1700" dirty="0" smtClean="0">
                <a:latin typeface="Segoe Print" panose="02000600000000000000" pitchFamily="2" charset="0"/>
              </a:rPr>
              <a:t>sales per employee</a:t>
            </a:r>
            <a:endParaRPr lang="en-US" sz="1700" dirty="0">
              <a:latin typeface="Segoe Print" panose="02000600000000000000" pitchFamily="2" charset="0"/>
            </a:endParaRPr>
          </a:p>
          <a:p>
            <a:endParaRPr lang="en-US" sz="1700" dirty="0">
              <a:latin typeface="Segoe Print" panose="02000600000000000000" pitchFamily="2" charset="0"/>
            </a:endParaRPr>
          </a:p>
          <a:p>
            <a:r>
              <a:rPr lang="en-US" sz="1700" dirty="0">
                <a:latin typeface="Segoe Print" panose="02000600000000000000" pitchFamily="2" charset="0"/>
              </a:rPr>
              <a:t>Ensuring all hires meet minimum standards reduces costs 18</a:t>
            </a:r>
            <a:r>
              <a:rPr lang="en-US" sz="1700" dirty="0" smtClean="0">
                <a:latin typeface="Segoe Print" panose="02000600000000000000" pitchFamily="2" charset="0"/>
              </a:rPr>
              <a:t>%</a:t>
            </a:r>
            <a:endParaRPr lang="en-US" sz="1700" dirty="0">
              <a:latin typeface="Segoe Print" panose="02000600000000000000" pitchFamily="2" charset="0"/>
            </a:endParaRPr>
          </a:p>
          <a:p>
            <a:endParaRPr lang="en-US" sz="2000" dirty="0">
              <a:latin typeface="+mn-lt"/>
            </a:endParaRPr>
          </a:p>
        </p:txBody>
      </p:sp>
      <p:sp>
        <p:nvSpPr>
          <p:cNvPr id="15" name="Freeform 14"/>
          <p:cNvSpPr/>
          <p:nvPr/>
        </p:nvSpPr>
        <p:spPr bwMode="auto">
          <a:xfrm rot="8548196" flipV="1">
            <a:off x="8111329" y="3872907"/>
            <a:ext cx="444092" cy="1425743"/>
          </a:xfrm>
          <a:custGeom>
            <a:avLst/>
            <a:gdLst>
              <a:gd name="connsiteX0" fmla="*/ 0 w 2676525"/>
              <a:gd name="connsiteY0" fmla="*/ 0 h 1400175"/>
              <a:gd name="connsiteX1" fmla="*/ 904875 w 2676525"/>
              <a:gd name="connsiteY1" fmla="*/ 1038225 h 1400175"/>
              <a:gd name="connsiteX2" fmla="*/ 2676525 w 2676525"/>
              <a:gd name="connsiteY2" fmla="*/ 1400175 h 1400175"/>
              <a:gd name="connsiteX0" fmla="*/ 0 w 2676525"/>
              <a:gd name="connsiteY0" fmla="*/ 0 h 1400175"/>
              <a:gd name="connsiteX1" fmla="*/ 1160274 w 2676525"/>
              <a:gd name="connsiteY1" fmla="*/ 895350 h 1400175"/>
              <a:gd name="connsiteX2" fmla="*/ 2676525 w 2676525"/>
              <a:gd name="connsiteY2" fmla="*/ 1400175 h 1400175"/>
              <a:gd name="connsiteX0" fmla="*/ 0 w 1744322"/>
              <a:gd name="connsiteY0" fmla="*/ 0 h 1704975"/>
              <a:gd name="connsiteX1" fmla="*/ 1160274 w 1744322"/>
              <a:gd name="connsiteY1" fmla="*/ 895350 h 1704975"/>
              <a:gd name="connsiteX2" fmla="*/ 1744322 w 1744322"/>
              <a:gd name="connsiteY2" fmla="*/ 1704975 h 1704975"/>
              <a:gd name="connsiteX0" fmla="*/ 0 w 1744322"/>
              <a:gd name="connsiteY0" fmla="*/ 0 h 1704975"/>
              <a:gd name="connsiteX1" fmla="*/ 713328 w 1744322"/>
              <a:gd name="connsiteY1" fmla="*/ 904875 h 1704975"/>
              <a:gd name="connsiteX2" fmla="*/ 1744322 w 1744322"/>
              <a:gd name="connsiteY2" fmla="*/ 1704975 h 1704975"/>
              <a:gd name="connsiteX0" fmla="*/ 0 w 1741546"/>
              <a:gd name="connsiteY0" fmla="*/ 0 h 1272904"/>
              <a:gd name="connsiteX1" fmla="*/ 713328 w 1741546"/>
              <a:gd name="connsiteY1" fmla="*/ 904875 h 1272904"/>
              <a:gd name="connsiteX2" fmla="*/ 1741546 w 1741546"/>
              <a:gd name="connsiteY2" fmla="*/ 1272903 h 1272904"/>
              <a:gd name="connsiteX0" fmla="*/ 40647 w 1782193"/>
              <a:gd name="connsiteY0" fmla="*/ 0 h 1272903"/>
              <a:gd name="connsiteX1" fmla="*/ 99655 w 1782193"/>
              <a:gd name="connsiteY1" fmla="*/ 880565 h 1272903"/>
              <a:gd name="connsiteX2" fmla="*/ 1782193 w 1782193"/>
              <a:gd name="connsiteY2" fmla="*/ 1272903 h 1272903"/>
              <a:gd name="connsiteX0" fmla="*/ 40647 w 1581410"/>
              <a:gd name="connsiteY0" fmla="*/ 0 h 1063671"/>
              <a:gd name="connsiteX1" fmla="*/ 99655 w 1581410"/>
              <a:gd name="connsiteY1" fmla="*/ 880565 h 1063671"/>
              <a:gd name="connsiteX2" fmla="*/ 1581410 w 1581410"/>
              <a:gd name="connsiteY2" fmla="*/ 1033346 h 1063671"/>
            </a:gdLst>
            <a:ahLst/>
            <a:cxnLst>
              <a:cxn ang="0">
                <a:pos x="connsiteX0" y="connsiteY0"/>
              </a:cxn>
              <a:cxn ang="0">
                <a:pos x="connsiteX1" y="connsiteY1"/>
              </a:cxn>
              <a:cxn ang="0">
                <a:pos x="connsiteX2" y="connsiteY2"/>
              </a:cxn>
            </a:cxnLst>
            <a:rect l="l" t="t" r="r" b="b"/>
            <a:pathLst>
              <a:path w="1581410" h="1063671">
                <a:moveTo>
                  <a:pt x="40647" y="0"/>
                </a:moveTo>
                <a:cubicBezTo>
                  <a:pt x="270040" y="402431"/>
                  <a:pt x="-191065" y="596403"/>
                  <a:pt x="99655" y="880565"/>
                </a:cubicBezTo>
                <a:cubicBezTo>
                  <a:pt x="390375" y="1164728"/>
                  <a:pt x="1581410" y="1033346"/>
                  <a:pt x="1581410" y="1033346"/>
                </a:cubicBezTo>
              </a:path>
            </a:pathLst>
          </a:custGeom>
          <a:noFill/>
          <a:ln w="34925" cap="flat" cmpd="sng" algn="ctr">
            <a:solidFill>
              <a:schemeClr val="tx1"/>
            </a:solidFill>
            <a:prstDash val="solid"/>
            <a:round/>
            <a:headEnd type="triangle" w="med" len="lg"/>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cs typeface="Arial" pitchFamily="34" charset="0"/>
            </a:endParaRPr>
          </a:p>
        </p:txBody>
      </p:sp>
      <p:sp>
        <p:nvSpPr>
          <p:cNvPr id="16" name="Freeform 15"/>
          <p:cNvSpPr/>
          <p:nvPr/>
        </p:nvSpPr>
        <p:spPr bwMode="auto">
          <a:xfrm rot="13051804" flipH="1" flipV="1">
            <a:off x="586579" y="3869162"/>
            <a:ext cx="444092" cy="1425743"/>
          </a:xfrm>
          <a:custGeom>
            <a:avLst/>
            <a:gdLst>
              <a:gd name="connsiteX0" fmla="*/ 0 w 2676525"/>
              <a:gd name="connsiteY0" fmla="*/ 0 h 1400175"/>
              <a:gd name="connsiteX1" fmla="*/ 904875 w 2676525"/>
              <a:gd name="connsiteY1" fmla="*/ 1038225 h 1400175"/>
              <a:gd name="connsiteX2" fmla="*/ 2676525 w 2676525"/>
              <a:gd name="connsiteY2" fmla="*/ 1400175 h 1400175"/>
              <a:gd name="connsiteX0" fmla="*/ 0 w 2676525"/>
              <a:gd name="connsiteY0" fmla="*/ 0 h 1400175"/>
              <a:gd name="connsiteX1" fmla="*/ 1160274 w 2676525"/>
              <a:gd name="connsiteY1" fmla="*/ 895350 h 1400175"/>
              <a:gd name="connsiteX2" fmla="*/ 2676525 w 2676525"/>
              <a:gd name="connsiteY2" fmla="*/ 1400175 h 1400175"/>
              <a:gd name="connsiteX0" fmla="*/ 0 w 1744322"/>
              <a:gd name="connsiteY0" fmla="*/ 0 h 1704975"/>
              <a:gd name="connsiteX1" fmla="*/ 1160274 w 1744322"/>
              <a:gd name="connsiteY1" fmla="*/ 895350 h 1704975"/>
              <a:gd name="connsiteX2" fmla="*/ 1744322 w 1744322"/>
              <a:gd name="connsiteY2" fmla="*/ 1704975 h 1704975"/>
              <a:gd name="connsiteX0" fmla="*/ 0 w 1744322"/>
              <a:gd name="connsiteY0" fmla="*/ 0 h 1704975"/>
              <a:gd name="connsiteX1" fmla="*/ 713328 w 1744322"/>
              <a:gd name="connsiteY1" fmla="*/ 904875 h 1704975"/>
              <a:gd name="connsiteX2" fmla="*/ 1744322 w 1744322"/>
              <a:gd name="connsiteY2" fmla="*/ 1704975 h 1704975"/>
              <a:gd name="connsiteX0" fmla="*/ 0 w 1741546"/>
              <a:gd name="connsiteY0" fmla="*/ 0 h 1272904"/>
              <a:gd name="connsiteX1" fmla="*/ 713328 w 1741546"/>
              <a:gd name="connsiteY1" fmla="*/ 904875 h 1272904"/>
              <a:gd name="connsiteX2" fmla="*/ 1741546 w 1741546"/>
              <a:gd name="connsiteY2" fmla="*/ 1272903 h 1272904"/>
              <a:gd name="connsiteX0" fmla="*/ 40647 w 1782193"/>
              <a:gd name="connsiteY0" fmla="*/ 0 h 1272903"/>
              <a:gd name="connsiteX1" fmla="*/ 99655 w 1782193"/>
              <a:gd name="connsiteY1" fmla="*/ 880565 h 1272903"/>
              <a:gd name="connsiteX2" fmla="*/ 1782193 w 1782193"/>
              <a:gd name="connsiteY2" fmla="*/ 1272903 h 1272903"/>
              <a:gd name="connsiteX0" fmla="*/ 40647 w 1581410"/>
              <a:gd name="connsiteY0" fmla="*/ 0 h 1063671"/>
              <a:gd name="connsiteX1" fmla="*/ 99655 w 1581410"/>
              <a:gd name="connsiteY1" fmla="*/ 880565 h 1063671"/>
              <a:gd name="connsiteX2" fmla="*/ 1581410 w 1581410"/>
              <a:gd name="connsiteY2" fmla="*/ 1033346 h 1063671"/>
            </a:gdLst>
            <a:ahLst/>
            <a:cxnLst>
              <a:cxn ang="0">
                <a:pos x="connsiteX0" y="connsiteY0"/>
              </a:cxn>
              <a:cxn ang="0">
                <a:pos x="connsiteX1" y="connsiteY1"/>
              </a:cxn>
              <a:cxn ang="0">
                <a:pos x="connsiteX2" y="connsiteY2"/>
              </a:cxn>
            </a:cxnLst>
            <a:rect l="l" t="t" r="r" b="b"/>
            <a:pathLst>
              <a:path w="1581410" h="1063671">
                <a:moveTo>
                  <a:pt x="40647" y="0"/>
                </a:moveTo>
                <a:cubicBezTo>
                  <a:pt x="270040" y="402431"/>
                  <a:pt x="-191065" y="596403"/>
                  <a:pt x="99655" y="880565"/>
                </a:cubicBezTo>
                <a:cubicBezTo>
                  <a:pt x="390375" y="1164728"/>
                  <a:pt x="1581410" y="1033346"/>
                  <a:pt x="1581410" y="1033346"/>
                </a:cubicBezTo>
              </a:path>
            </a:pathLst>
          </a:custGeom>
          <a:noFill/>
          <a:ln w="34925" cap="flat" cmpd="sng" algn="ctr">
            <a:solidFill>
              <a:schemeClr val="tx1"/>
            </a:solidFill>
            <a:prstDash val="solid"/>
            <a:round/>
            <a:headEnd type="triangle" w="med" len="lg"/>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cs typeface="Arial" pitchFamily="34" charset="0"/>
            </a:endParaRPr>
          </a:p>
        </p:txBody>
      </p:sp>
      <p:sp>
        <p:nvSpPr>
          <p:cNvPr id="17" name="TextBox 16"/>
          <p:cNvSpPr txBox="1"/>
          <p:nvPr/>
        </p:nvSpPr>
        <p:spPr>
          <a:xfrm rot="423301">
            <a:off x="6007889" y="1333394"/>
            <a:ext cx="2850237" cy="1200329"/>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effectLst>
            <a:outerShdw blurRad="50800" dist="38100" dir="2700000" algn="tl" rotWithShape="0">
              <a:prstClr val="black">
                <a:alpha val="40000"/>
              </a:prstClr>
            </a:outerShdw>
          </a:effectLst>
        </p:spPr>
        <p:txBody>
          <a:bodyPr wrap="square" rtlCol="0">
            <a:spAutoFit/>
          </a:bodyPr>
          <a:lstStyle/>
          <a:p>
            <a:pPr algn="ctr"/>
            <a:r>
              <a:rPr lang="en-US" dirty="0" smtClean="0">
                <a:latin typeface="Segoe Print" panose="02000600000000000000" pitchFamily="2" charset="0"/>
              </a:rPr>
              <a:t>Talent Quality supply chain = growth</a:t>
            </a:r>
            <a:endParaRPr lang="en-US" dirty="0">
              <a:latin typeface="Segoe Print" panose="02000600000000000000" pitchFamily="2" charset="0"/>
            </a:endParaRPr>
          </a:p>
        </p:txBody>
      </p:sp>
      <p:sp>
        <p:nvSpPr>
          <p:cNvPr id="20" name="TextBox 19"/>
          <p:cNvSpPr txBox="1"/>
          <p:nvPr/>
        </p:nvSpPr>
        <p:spPr>
          <a:xfrm>
            <a:off x="6993868" y="740975"/>
            <a:ext cx="1962150" cy="307777"/>
          </a:xfrm>
          <a:prstGeom prst="rect">
            <a:avLst/>
          </a:prstGeom>
          <a:noFill/>
        </p:spPr>
        <p:txBody>
          <a:bodyPr wrap="square" rtlCol="0">
            <a:spAutoFit/>
          </a:bodyPr>
          <a:lstStyle/>
          <a:p>
            <a:pPr marL="0" lvl="1"/>
            <a:r>
              <a:rPr lang="en-US" sz="1400" dirty="0"/>
              <a:t>238 fast food </a:t>
            </a:r>
            <a:r>
              <a:rPr lang="en-US" sz="1400" dirty="0" smtClean="0"/>
              <a:t>restaurants</a:t>
            </a:r>
            <a:endParaRPr lang="en-US" sz="1400" dirty="0"/>
          </a:p>
        </p:txBody>
      </p:sp>
      <p:sp>
        <p:nvSpPr>
          <p:cNvPr id="21" name="TextBox 20"/>
          <p:cNvSpPr txBox="1"/>
          <p:nvPr/>
        </p:nvSpPr>
        <p:spPr>
          <a:xfrm>
            <a:off x="731039" y="1333393"/>
            <a:ext cx="2850237" cy="1200329"/>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effectLst>
            <a:outerShdw blurRad="50800" dist="38100" dir="2700000" algn="tl" rotWithShape="0">
              <a:prstClr val="black">
                <a:alpha val="40000"/>
              </a:prstClr>
            </a:outerShdw>
          </a:effectLst>
        </p:spPr>
        <p:txBody>
          <a:bodyPr wrap="square" rtlCol="0">
            <a:spAutoFit/>
          </a:bodyPr>
          <a:lstStyle/>
          <a:p>
            <a:pPr algn="ctr"/>
            <a:r>
              <a:rPr lang="en-US" dirty="0" smtClean="0">
                <a:latin typeface="Segoe Print" panose="02000600000000000000" pitchFamily="2" charset="0"/>
              </a:rPr>
              <a:t>Better staffing = greater return on training</a:t>
            </a:r>
            <a:endParaRPr lang="en-US" dirty="0">
              <a:latin typeface="Segoe Print" panose="02000600000000000000" pitchFamily="2" charset="0"/>
            </a:endParaRPr>
          </a:p>
        </p:txBody>
      </p:sp>
      <p:sp>
        <p:nvSpPr>
          <p:cNvPr id="3" name="Rectangle 2"/>
          <p:cNvSpPr/>
          <p:nvPr/>
        </p:nvSpPr>
        <p:spPr>
          <a:xfrm>
            <a:off x="4024800" y="248533"/>
            <a:ext cx="4572000" cy="646331"/>
          </a:xfrm>
          <a:prstGeom prst="rect">
            <a:avLst/>
          </a:prstGeom>
        </p:spPr>
        <p:txBody>
          <a:bodyPr>
            <a:spAutoFit/>
          </a:bodyPr>
          <a:lstStyle/>
          <a:p>
            <a:pPr defTabSz="881687">
              <a:defRPr/>
            </a:pPr>
            <a:r>
              <a:rPr lang="en-US" altLang="en-US" dirty="0" err="1"/>
              <a:t>Ployhart</a:t>
            </a:r>
            <a:r>
              <a:rPr lang="en-US" altLang="en-US" dirty="0"/>
              <a:t>, Van </a:t>
            </a:r>
            <a:r>
              <a:rPr lang="en-US" altLang="en-US" dirty="0" err="1"/>
              <a:t>Iddekinge</a:t>
            </a:r>
            <a:r>
              <a:rPr lang="en-US" altLang="en-US" dirty="0"/>
              <a:t>, &amp; </a:t>
            </a:r>
            <a:r>
              <a:rPr lang="en-US" altLang="en-US" dirty="0" err="1"/>
              <a:t>MacKenzie</a:t>
            </a:r>
            <a:r>
              <a:rPr lang="en-US" altLang="en-US" dirty="0"/>
              <a:t> (2011, </a:t>
            </a:r>
            <a:r>
              <a:rPr lang="en-US" altLang="en-US" i="1" dirty="0"/>
              <a:t>AMJ</a:t>
            </a:r>
            <a:r>
              <a:rPr lang="en-US" altLang="en-US" dirty="0"/>
              <a:t>)</a:t>
            </a:r>
          </a:p>
        </p:txBody>
      </p:sp>
    </p:spTree>
    <p:extLst>
      <p:ext uri="{BB962C8B-B14F-4D97-AF65-F5344CB8AC3E}">
        <p14:creationId xmlns:p14="http://schemas.microsoft.com/office/powerpoint/2010/main" val="2823783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up)">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P spid="10" grpId="0" animBg="1"/>
      <p:bldP spid="11" grpId="0" animBg="1"/>
      <p:bldP spid="12" grpId="0" animBg="1"/>
      <p:bldP spid="13" grpId="0" animBg="1"/>
      <p:bldP spid="14" grpId="0"/>
      <p:bldP spid="15" grpId="0" animBg="1"/>
      <p:bldP spid="16" grpId="0" animBg="1"/>
      <p:bldP spid="17"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My guiding assumptions</a:t>
            </a:r>
            <a:endParaRPr lang="en-US" dirty="0"/>
          </a:p>
        </p:txBody>
      </p:sp>
      <p:sp>
        <p:nvSpPr>
          <p:cNvPr id="5" name="Content Placeholder 4"/>
          <p:cNvSpPr>
            <a:spLocks noGrp="1"/>
          </p:cNvSpPr>
          <p:nvPr>
            <p:ph idx="1"/>
          </p:nvPr>
        </p:nvSpPr>
        <p:spPr/>
        <p:txBody>
          <a:bodyPr/>
          <a:lstStyle/>
          <a:p>
            <a:r>
              <a:rPr lang="en-US" dirty="0" smtClean="0"/>
              <a:t>People are valuable (possess knowledge, skill and ability that can benefit firms as well as intrinsic value and worth)</a:t>
            </a:r>
          </a:p>
          <a:p>
            <a:r>
              <a:rPr lang="en-US" dirty="0" smtClean="0"/>
              <a:t>People have free will (can choose to contribute or not)</a:t>
            </a:r>
          </a:p>
          <a:p>
            <a:r>
              <a:rPr lang="en-US" dirty="0" smtClean="0"/>
              <a:t>How organizations manage them will determine the long term viability of the enterprise</a:t>
            </a:r>
          </a:p>
          <a:p>
            <a:r>
              <a:rPr lang="en-US" dirty="0" smtClean="0"/>
              <a:t>Strategic HRM describes how firms seek to do this in a way that maximizes the value of people by aligning them with the strategic needs of the business</a:t>
            </a:r>
            <a:endParaRPr lang="en-US" dirty="0"/>
          </a:p>
        </p:txBody>
      </p:sp>
    </p:spTree>
    <p:extLst>
      <p:ext uri="{BB962C8B-B14F-4D97-AF65-F5344CB8AC3E}">
        <p14:creationId xmlns:p14="http://schemas.microsoft.com/office/powerpoint/2010/main" val="274366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6: Conceptualizing and Measuring Human Capital</a:t>
            </a:r>
            <a:endParaRPr lang="en-US" dirty="0"/>
          </a:p>
        </p:txBody>
      </p:sp>
      <p:sp>
        <p:nvSpPr>
          <p:cNvPr id="3" name="Content Placeholder 2"/>
          <p:cNvSpPr>
            <a:spLocks noGrp="1"/>
          </p:cNvSpPr>
          <p:nvPr>
            <p:ph idx="1"/>
          </p:nvPr>
        </p:nvSpPr>
        <p:spPr>
          <a:xfrm>
            <a:off x="692700" y="1631324"/>
            <a:ext cx="8262388" cy="4386810"/>
          </a:xfrm>
        </p:spPr>
        <p:txBody>
          <a:bodyPr/>
          <a:lstStyle/>
          <a:p>
            <a:r>
              <a:rPr lang="en-US" dirty="0" smtClean="0"/>
              <a:t>Individual vs. Collective</a:t>
            </a:r>
          </a:p>
          <a:p>
            <a:r>
              <a:rPr lang="en-US" dirty="0" smtClean="0"/>
              <a:t>Specific vs. General</a:t>
            </a:r>
          </a:p>
          <a:p>
            <a:r>
              <a:rPr lang="en-US" dirty="0" smtClean="0"/>
              <a:t>Ownership/Free Will</a:t>
            </a:r>
          </a:p>
          <a:p>
            <a:r>
              <a:rPr lang="en-US" dirty="0" smtClean="0"/>
              <a:t>Empirical Challenges</a:t>
            </a:r>
          </a:p>
          <a:p>
            <a:pPr lvl="1"/>
            <a:r>
              <a:rPr lang="en-US" dirty="0" smtClean="0"/>
              <a:t>Measurement Error/Precision</a:t>
            </a:r>
          </a:p>
          <a:p>
            <a:pPr lvl="1"/>
            <a:r>
              <a:rPr lang="en-US" dirty="0" smtClean="0"/>
              <a:t>Aggregation</a:t>
            </a:r>
            <a:endParaRPr lang="en-US" dirty="0"/>
          </a:p>
        </p:txBody>
      </p:sp>
    </p:spTree>
    <p:extLst>
      <p:ext uri="{BB962C8B-B14F-4D97-AF65-F5344CB8AC3E}">
        <p14:creationId xmlns:p14="http://schemas.microsoft.com/office/powerpoint/2010/main" val="3707920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 3: </a:t>
            </a:r>
            <a:r>
              <a:rPr lang="en-US" dirty="0" err="1" smtClean="0"/>
              <a:t>Reconceptualizing</a:t>
            </a:r>
            <a:r>
              <a:rPr lang="en-US" dirty="0" smtClean="0"/>
              <a:t> Human Capital</a:t>
            </a:r>
            <a:endParaRPr lang="en-US" dirty="0"/>
          </a:p>
        </p:txBody>
      </p:sp>
      <p:sp>
        <p:nvSpPr>
          <p:cNvPr id="3" name="Content Placeholder 2"/>
          <p:cNvSpPr>
            <a:spLocks noGrp="1"/>
          </p:cNvSpPr>
          <p:nvPr>
            <p:ph idx="1"/>
          </p:nvPr>
        </p:nvSpPr>
        <p:spPr>
          <a:xfrm>
            <a:off x="692700" y="1434790"/>
            <a:ext cx="8262388" cy="4386810"/>
          </a:xfrm>
        </p:spPr>
        <p:txBody>
          <a:bodyPr/>
          <a:lstStyle/>
          <a:p>
            <a:r>
              <a:rPr lang="en-US" dirty="0" smtClean="0"/>
              <a:t>Given this history and these issues, I’d like to offer a broadening reconceptualization of how we might think about the potential for human capital to add value to a firm</a:t>
            </a:r>
          </a:p>
          <a:p>
            <a:r>
              <a:rPr lang="en-US" dirty="0" smtClean="0"/>
              <a:t>This requires examining the construct across multiple levels</a:t>
            </a:r>
            <a:endParaRPr lang="en-US" dirty="0"/>
          </a:p>
        </p:txBody>
      </p:sp>
    </p:spTree>
    <p:extLst>
      <p:ext uri="{BB962C8B-B14F-4D97-AF65-F5344CB8AC3E}">
        <p14:creationId xmlns:p14="http://schemas.microsoft.com/office/powerpoint/2010/main" val="2149344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Capital and Human Capabilities</a:t>
            </a:r>
            <a:endParaRPr lang="en-US" dirty="0"/>
          </a:p>
        </p:txBody>
      </p:sp>
      <p:sp>
        <p:nvSpPr>
          <p:cNvPr id="3" name="Content Placeholder 2"/>
          <p:cNvSpPr>
            <a:spLocks noGrp="1"/>
          </p:cNvSpPr>
          <p:nvPr>
            <p:ph idx="1"/>
          </p:nvPr>
        </p:nvSpPr>
        <p:spPr/>
        <p:txBody>
          <a:bodyPr/>
          <a:lstStyle/>
          <a:p>
            <a:r>
              <a:rPr lang="en-US" dirty="0" smtClean="0"/>
              <a:t>Human capital refers to the knowledge, skills, abilities, and other characteristics of individuals.</a:t>
            </a:r>
          </a:p>
          <a:p>
            <a:r>
              <a:rPr lang="en-US" dirty="0" smtClean="0"/>
              <a:t>Human capabilities refers to the aggregated </a:t>
            </a:r>
            <a:r>
              <a:rPr lang="en-US" dirty="0" err="1" smtClean="0"/>
              <a:t>KSAO’s</a:t>
            </a:r>
            <a:r>
              <a:rPr lang="en-US" dirty="0" smtClean="0"/>
              <a:t> of a group of employees, and their capability to combine their skills and behaviors to perform a set of inter-related tasks</a:t>
            </a:r>
            <a:endParaRPr lang="en-US" dirty="0"/>
          </a:p>
        </p:txBody>
      </p:sp>
    </p:spTree>
    <p:extLst>
      <p:ext uri="{BB962C8B-B14F-4D97-AF65-F5344CB8AC3E}">
        <p14:creationId xmlns:p14="http://schemas.microsoft.com/office/powerpoint/2010/main" val="25624739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09434" y="277386"/>
            <a:ext cx="4773639" cy="461665"/>
          </a:xfrm>
          <a:prstGeom prst="rect">
            <a:avLst/>
          </a:prstGeom>
          <a:noFill/>
        </p:spPr>
        <p:txBody>
          <a:bodyPr wrap="square" rtlCol="0">
            <a:spAutoFit/>
          </a:bodyPr>
          <a:lstStyle/>
          <a:p>
            <a:r>
              <a:rPr lang="en-US" sz="2400" b="1" dirty="0" smtClean="0">
                <a:solidFill>
                  <a:schemeClr val="bg1"/>
                </a:solidFill>
              </a:rPr>
              <a:t>Human Capital</a:t>
            </a:r>
            <a:endParaRPr lang="en-US" sz="2400" b="1" dirty="0">
              <a:solidFill>
                <a:schemeClr val="bg1"/>
              </a:solidFill>
            </a:endParaRPr>
          </a:p>
        </p:txBody>
      </p:sp>
      <p:sp>
        <p:nvSpPr>
          <p:cNvPr id="5" name="TextBox 4"/>
          <p:cNvSpPr txBox="1"/>
          <p:nvPr/>
        </p:nvSpPr>
        <p:spPr>
          <a:xfrm>
            <a:off x="441756" y="1822357"/>
            <a:ext cx="1960291" cy="2031325"/>
          </a:xfrm>
          <a:prstGeom prst="rect">
            <a:avLst/>
          </a:prstGeom>
          <a:noFill/>
        </p:spPr>
        <p:txBody>
          <a:bodyPr wrap="square" rtlCol="0">
            <a:spAutoFit/>
          </a:bodyPr>
          <a:lstStyle/>
          <a:p>
            <a:r>
              <a:rPr lang="en-US" b="1" u="sng" dirty="0" smtClean="0"/>
              <a:t>Problem:</a:t>
            </a:r>
          </a:p>
          <a:p>
            <a:r>
              <a:rPr lang="en-US" dirty="0" smtClean="0"/>
              <a:t>While a valuable construct, human capital does not fully capture the role that a firm’s people play</a:t>
            </a:r>
            <a:endParaRPr lang="en-US" dirty="0"/>
          </a:p>
        </p:txBody>
      </p:sp>
      <p:sp>
        <p:nvSpPr>
          <p:cNvPr id="6" name="Rectangle 3"/>
          <p:cNvSpPr>
            <a:spLocks noChangeArrowheads="1"/>
          </p:cNvSpPr>
          <p:nvPr/>
        </p:nvSpPr>
        <p:spPr bwMode="auto">
          <a:xfrm>
            <a:off x="3902076" y="1704915"/>
            <a:ext cx="1600200" cy="2482830"/>
          </a:xfrm>
          <a:prstGeom prst="rect">
            <a:avLst/>
          </a:prstGeom>
          <a:solidFill>
            <a:srgbClr val="FFFF00"/>
          </a:solidFill>
          <a:ln w="9525">
            <a:solidFill>
              <a:schemeClr val="tx1"/>
            </a:solidFill>
            <a:miter lim="800000"/>
            <a:headEnd/>
            <a:tailEnd/>
          </a:ln>
          <a:effectLst/>
        </p:spPr>
        <p:txBody>
          <a:bodyPr wrap="none" anchor="ctr"/>
          <a:lstStyle/>
          <a:p>
            <a:pPr algn="ctr"/>
            <a:r>
              <a:rPr lang="en-US" b="1" u="sng" dirty="0" smtClean="0"/>
              <a:t>What</a:t>
            </a:r>
            <a:endParaRPr lang="en-US" b="1" u="sng" dirty="0"/>
          </a:p>
          <a:p>
            <a:pPr algn="ctr"/>
            <a:r>
              <a:rPr lang="en-US" b="1" u="sng" dirty="0" smtClean="0"/>
              <a:t>Employees </a:t>
            </a:r>
            <a:endParaRPr lang="en-US" b="1" u="sng" dirty="0"/>
          </a:p>
          <a:p>
            <a:pPr algn="ctr"/>
            <a:r>
              <a:rPr lang="en-US" b="1" u="sng" dirty="0" smtClean="0"/>
              <a:t>Have</a:t>
            </a:r>
            <a:endParaRPr lang="en-US" b="1" u="sng" dirty="0"/>
          </a:p>
          <a:p>
            <a:pPr algn="ctr"/>
            <a:r>
              <a:rPr lang="en-US" dirty="0" smtClean="0"/>
              <a:t>Knowledge, </a:t>
            </a:r>
          </a:p>
          <a:p>
            <a:pPr algn="ctr"/>
            <a:r>
              <a:rPr lang="en-US" dirty="0" smtClean="0"/>
              <a:t>Skills</a:t>
            </a:r>
            <a:r>
              <a:rPr lang="en-US" dirty="0"/>
              <a:t>, </a:t>
            </a:r>
          </a:p>
          <a:p>
            <a:pPr algn="ctr"/>
            <a:r>
              <a:rPr lang="en-US" dirty="0"/>
              <a:t>Abilities,</a:t>
            </a:r>
          </a:p>
          <a:p>
            <a:pPr algn="ctr"/>
            <a:r>
              <a:rPr lang="en-US" dirty="0" smtClean="0"/>
              <a:t>Competencies,</a:t>
            </a:r>
          </a:p>
          <a:p>
            <a:pPr algn="ctr"/>
            <a:r>
              <a:rPr lang="en-US" dirty="0" smtClean="0"/>
              <a:t>And</a:t>
            </a:r>
          </a:p>
          <a:p>
            <a:pPr algn="ctr"/>
            <a:r>
              <a:rPr lang="en-US" dirty="0" smtClean="0"/>
              <a:t>Other</a:t>
            </a:r>
            <a:endParaRPr lang="en-US" dirty="0"/>
          </a:p>
        </p:txBody>
      </p:sp>
      <p:sp>
        <p:nvSpPr>
          <p:cNvPr id="7" name="Title 6"/>
          <p:cNvSpPr>
            <a:spLocks noGrp="1"/>
          </p:cNvSpPr>
          <p:nvPr>
            <p:ph type="title"/>
          </p:nvPr>
        </p:nvSpPr>
        <p:spPr/>
        <p:txBody>
          <a:bodyPr/>
          <a:lstStyle/>
          <a:p>
            <a:r>
              <a:rPr lang="en-US" dirty="0" smtClean="0"/>
              <a:t>Human Capital</a:t>
            </a:r>
            <a:endParaRPr lang="en-US" dirty="0"/>
          </a:p>
        </p:txBody>
      </p:sp>
    </p:spTree>
    <p:extLst>
      <p:ext uri="{BB962C8B-B14F-4D97-AF65-F5344CB8AC3E}">
        <p14:creationId xmlns:p14="http://schemas.microsoft.com/office/powerpoint/2010/main" val="3062830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ChangeArrowheads="1"/>
          </p:cNvSpPr>
          <p:nvPr/>
        </p:nvSpPr>
        <p:spPr bwMode="auto">
          <a:xfrm>
            <a:off x="2057400" y="1676400"/>
            <a:ext cx="1600200" cy="19812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b="1" u="sng"/>
              <a:t>What</a:t>
            </a:r>
          </a:p>
          <a:p>
            <a:pPr algn="ctr"/>
            <a:r>
              <a:rPr lang="en-US" b="1" u="sng"/>
              <a:t>Employees </a:t>
            </a:r>
          </a:p>
          <a:p>
            <a:pPr algn="ctr"/>
            <a:r>
              <a:rPr lang="en-US" b="1" u="sng"/>
              <a:t>Have</a:t>
            </a:r>
          </a:p>
          <a:p>
            <a:pPr algn="ctr"/>
            <a:r>
              <a:rPr lang="en-US"/>
              <a:t>Skills, </a:t>
            </a:r>
          </a:p>
          <a:p>
            <a:pPr algn="ctr"/>
            <a:r>
              <a:rPr lang="en-US"/>
              <a:t>Abilities,</a:t>
            </a:r>
          </a:p>
          <a:p>
            <a:pPr algn="ctr"/>
            <a:r>
              <a:rPr lang="en-US"/>
              <a:t>Competencies</a:t>
            </a:r>
          </a:p>
        </p:txBody>
      </p:sp>
      <p:sp>
        <p:nvSpPr>
          <p:cNvPr id="21508" name="Rectangle 6"/>
          <p:cNvSpPr>
            <a:spLocks noChangeArrowheads="1"/>
          </p:cNvSpPr>
          <p:nvPr/>
        </p:nvSpPr>
        <p:spPr bwMode="auto">
          <a:xfrm>
            <a:off x="2057400" y="3886200"/>
            <a:ext cx="1600200" cy="2057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b="1" u="sng"/>
              <a:t>What </a:t>
            </a:r>
          </a:p>
          <a:p>
            <a:pPr algn="ctr"/>
            <a:r>
              <a:rPr lang="en-US" b="1" u="sng"/>
              <a:t>Employees</a:t>
            </a:r>
          </a:p>
          <a:p>
            <a:pPr algn="ctr"/>
            <a:r>
              <a:rPr lang="en-US" b="1" u="sng"/>
              <a:t>Feel</a:t>
            </a:r>
          </a:p>
          <a:p>
            <a:pPr algn="ctr"/>
            <a:r>
              <a:rPr lang="en-US"/>
              <a:t>Motivation</a:t>
            </a:r>
          </a:p>
          <a:p>
            <a:pPr algn="ctr"/>
            <a:r>
              <a:rPr lang="en-US"/>
              <a:t>Commitment</a:t>
            </a:r>
          </a:p>
          <a:p>
            <a:pPr algn="ctr"/>
            <a:r>
              <a:rPr lang="en-US"/>
              <a:t>Engagement</a:t>
            </a:r>
          </a:p>
        </p:txBody>
      </p:sp>
      <p:sp>
        <p:nvSpPr>
          <p:cNvPr id="21509" name="Rectangle 7"/>
          <p:cNvSpPr>
            <a:spLocks noChangeArrowheads="1"/>
          </p:cNvSpPr>
          <p:nvPr/>
        </p:nvSpPr>
        <p:spPr bwMode="auto">
          <a:xfrm>
            <a:off x="3886200" y="2438400"/>
            <a:ext cx="1981200" cy="2667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b="1" u="sng"/>
              <a:t>What</a:t>
            </a:r>
          </a:p>
          <a:p>
            <a:pPr algn="ctr"/>
            <a:r>
              <a:rPr lang="en-US" b="1" u="sng"/>
              <a:t>Employees</a:t>
            </a:r>
          </a:p>
          <a:p>
            <a:pPr algn="ctr"/>
            <a:r>
              <a:rPr lang="en-US" b="1" u="sng"/>
              <a:t>Do</a:t>
            </a:r>
          </a:p>
          <a:p>
            <a:pPr algn="ctr"/>
            <a:r>
              <a:rPr lang="en-US"/>
              <a:t>Task, </a:t>
            </a:r>
          </a:p>
          <a:p>
            <a:pPr algn="ctr"/>
            <a:r>
              <a:rPr lang="en-US"/>
              <a:t>Discretionary,</a:t>
            </a:r>
          </a:p>
          <a:p>
            <a:pPr algn="ctr"/>
            <a:r>
              <a:rPr lang="en-US"/>
              <a:t>Counterproductive</a:t>
            </a:r>
          </a:p>
          <a:p>
            <a:pPr algn="ctr"/>
            <a:r>
              <a:rPr lang="en-US"/>
              <a:t>Behavior, </a:t>
            </a:r>
          </a:p>
          <a:p>
            <a:pPr algn="ctr"/>
            <a:r>
              <a:rPr lang="en-US"/>
              <a:t>Attendance,</a:t>
            </a:r>
          </a:p>
          <a:p>
            <a:pPr algn="ctr"/>
            <a:r>
              <a:rPr lang="en-US"/>
              <a:t>Turnover</a:t>
            </a:r>
          </a:p>
        </p:txBody>
      </p:sp>
      <p:sp>
        <p:nvSpPr>
          <p:cNvPr id="21515" name="Line 13"/>
          <p:cNvSpPr>
            <a:spLocks noChangeShapeType="1"/>
          </p:cNvSpPr>
          <p:nvPr/>
        </p:nvSpPr>
        <p:spPr bwMode="auto">
          <a:xfrm>
            <a:off x="3657600" y="2819400"/>
            <a:ext cx="228600" cy="838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1516" name="Line 14"/>
          <p:cNvSpPr>
            <a:spLocks noChangeShapeType="1"/>
          </p:cNvSpPr>
          <p:nvPr/>
        </p:nvSpPr>
        <p:spPr bwMode="auto">
          <a:xfrm flipV="1">
            <a:off x="3657600" y="3810000"/>
            <a:ext cx="228600" cy="990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1523" name="Text Box 22"/>
          <p:cNvSpPr txBox="1">
            <a:spLocks noChangeArrowheads="1"/>
          </p:cNvSpPr>
          <p:nvPr/>
        </p:nvSpPr>
        <p:spPr bwMode="auto">
          <a:xfrm>
            <a:off x="922647" y="415736"/>
            <a:ext cx="8001000" cy="519112"/>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800" b="1" dirty="0" smtClean="0">
                <a:solidFill>
                  <a:schemeClr val="bg1"/>
                </a:solidFill>
              </a:rPr>
              <a:t>Human Capability</a:t>
            </a:r>
            <a:endParaRPr lang="en-US" sz="2800" b="1" dirty="0">
              <a:solidFill>
                <a:schemeClr val="bg1"/>
              </a:solidFill>
            </a:endParaRPr>
          </a:p>
        </p:txBody>
      </p:sp>
      <p:sp>
        <p:nvSpPr>
          <p:cNvPr id="20" name="Rectangle 19"/>
          <p:cNvSpPr/>
          <p:nvPr/>
        </p:nvSpPr>
        <p:spPr bwMode="auto">
          <a:xfrm>
            <a:off x="1740336" y="1138018"/>
            <a:ext cx="4343400" cy="5566391"/>
          </a:xfrm>
          <a:prstGeom prst="rect">
            <a:avLst/>
          </a:prstGeom>
          <a:solidFill>
            <a:schemeClr val="bg2">
              <a:alpha val="15000"/>
            </a:schemeClr>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Frutiger 87ExtraBlackCn" pitchFamily="34" charset="0"/>
              </a:rPr>
              <a:t>Broader View</a:t>
            </a:r>
            <a:endParaRPr kumimoji="0" lang="en-US" sz="2400" b="0" i="0" u="none" strike="noStrike" cap="none" normalizeH="0" baseline="0" dirty="0" smtClean="0">
              <a:ln>
                <a:noFill/>
              </a:ln>
              <a:solidFill>
                <a:schemeClr val="tx1"/>
              </a:solidFill>
              <a:effectLst/>
              <a:latin typeface="Frutiger 87ExtraBlackCn" pitchFamily="34" charset="0"/>
            </a:endParaRPr>
          </a:p>
        </p:txBody>
      </p:sp>
      <p:sp>
        <p:nvSpPr>
          <p:cNvPr id="2" name="TextBox 1"/>
          <p:cNvSpPr txBox="1"/>
          <p:nvPr/>
        </p:nvSpPr>
        <p:spPr>
          <a:xfrm>
            <a:off x="6515898" y="1705404"/>
            <a:ext cx="2250194" cy="2585323"/>
          </a:xfrm>
          <a:prstGeom prst="rect">
            <a:avLst/>
          </a:prstGeom>
          <a:noFill/>
        </p:spPr>
        <p:txBody>
          <a:bodyPr wrap="square" rtlCol="0">
            <a:spAutoFit/>
          </a:bodyPr>
          <a:lstStyle/>
          <a:p>
            <a:r>
              <a:rPr lang="en-US" b="1" u="sng" dirty="0" smtClean="0"/>
              <a:t>Problem:</a:t>
            </a:r>
          </a:p>
          <a:p>
            <a:r>
              <a:rPr lang="en-US" dirty="0" smtClean="0"/>
              <a:t>Again, while a valuable construct, it does not fully capture the context within which employees can create value for the firm</a:t>
            </a:r>
            <a:endParaRPr lang="en-US" dirty="0"/>
          </a:p>
        </p:txBody>
      </p:sp>
      <p:sp>
        <p:nvSpPr>
          <p:cNvPr id="3" name="TextBox 2"/>
          <p:cNvSpPr txBox="1"/>
          <p:nvPr/>
        </p:nvSpPr>
        <p:spPr>
          <a:xfrm>
            <a:off x="6515898" y="4319264"/>
            <a:ext cx="2250194" cy="1477328"/>
          </a:xfrm>
          <a:prstGeom prst="rect">
            <a:avLst/>
          </a:prstGeom>
          <a:noFill/>
        </p:spPr>
        <p:txBody>
          <a:bodyPr wrap="square" rtlCol="0">
            <a:spAutoFit/>
          </a:bodyPr>
          <a:lstStyle/>
          <a:p>
            <a:r>
              <a:rPr lang="en-US" dirty="0" smtClean="0"/>
              <a:t>*Wright, 2008, </a:t>
            </a:r>
            <a:r>
              <a:rPr lang="en-US" u="sng" dirty="0" smtClean="0"/>
              <a:t>Human Resource Strategy: Adapting to the Age of Globalization</a:t>
            </a:r>
            <a:endParaRPr lang="en-US" dirty="0"/>
          </a:p>
        </p:txBody>
      </p:sp>
    </p:spTree>
    <p:extLst>
      <p:ext uri="{BB962C8B-B14F-4D97-AF65-F5344CB8AC3E}">
        <p14:creationId xmlns:p14="http://schemas.microsoft.com/office/powerpoint/2010/main" val="151548357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3340092" y="398618"/>
            <a:ext cx="2738046" cy="2622389"/>
          </a:xfrm>
          <a:prstGeom prst="ellipse">
            <a:avLst/>
          </a:prstGeom>
          <a:solidFill>
            <a:schemeClr val="accent1">
              <a:alpha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Frutiger 87ExtraBlackCn" pitchFamily="34" charset="0"/>
              </a:rPr>
              <a:t>Individual Context:</a:t>
            </a:r>
          </a:p>
          <a:p>
            <a:pPr marL="0" marR="0" indent="0" algn="ctr" defTabSz="914400" rtl="0" eaLnBrk="0" fontAlgn="base" latinLnBrk="0" hangingPunct="0">
              <a:lnSpc>
                <a:spcPct val="100000"/>
              </a:lnSpc>
              <a:spcBef>
                <a:spcPct val="0"/>
              </a:spcBef>
              <a:spcAft>
                <a:spcPct val="0"/>
              </a:spcAft>
              <a:buClrTx/>
              <a:buSzTx/>
              <a:buFontTx/>
              <a:buNone/>
              <a:tabLst/>
            </a:pPr>
            <a:r>
              <a:rPr lang="en-US" dirty="0" err="1" smtClean="0">
                <a:latin typeface="Frutiger 87ExtraBlackCn" pitchFamily="34" charset="0"/>
              </a:rPr>
              <a:t>KSAO’s</a:t>
            </a:r>
            <a:endParaRPr kumimoji="0" lang="en-US" b="0" i="0" u="none" strike="noStrike" cap="none" normalizeH="0" baseline="0" dirty="0" smtClean="0">
              <a:ln>
                <a:noFill/>
              </a:ln>
              <a:solidFill>
                <a:schemeClr val="tx1"/>
              </a:solidFill>
              <a:effectLst/>
              <a:latin typeface="Frutiger 87ExtraBlackCn" pitchFamily="34" charset="0"/>
            </a:endParaRPr>
          </a:p>
        </p:txBody>
      </p:sp>
      <p:sp>
        <p:nvSpPr>
          <p:cNvPr id="3" name="Oval 2"/>
          <p:cNvSpPr/>
          <p:nvPr/>
        </p:nvSpPr>
        <p:spPr bwMode="auto">
          <a:xfrm>
            <a:off x="6109062" y="2831347"/>
            <a:ext cx="2738046" cy="2622389"/>
          </a:xfrm>
          <a:prstGeom prst="ellipse">
            <a:avLst/>
          </a:prstGeom>
          <a:solidFill>
            <a:srgbClr val="808080">
              <a:alpha val="24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Frutiger 87ExtraBlackCn" pitchFamily="34" charset="0"/>
              </a:rPr>
              <a:t>Social</a:t>
            </a:r>
            <a:r>
              <a:rPr kumimoji="0" lang="en-US" sz="2400" b="0" i="0" u="none" strike="noStrike" cap="none" normalizeH="0" baseline="0" dirty="0" smtClean="0">
                <a:ln>
                  <a:noFill/>
                </a:ln>
                <a:solidFill>
                  <a:schemeClr val="tx1"/>
                </a:solidFill>
                <a:effectLst/>
                <a:latin typeface="Frutiger 87ExtraBlackCn" pitchFamily="34" charset="0"/>
              </a:rPr>
              <a:t> Context:</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Frutiger 87ExtraBlackCn" pitchFamily="34" charset="0"/>
              </a:rPr>
              <a:t>Relationships, Communication, Trust</a:t>
            </a:r>
            <a:endParaRPr kumimoji="0" lang="en-US" b="0" i="0" u="none" strike="noStrike" cap="none" normalizeH="0" baseline="0" dirty="0" smtClean="0">
              <a:ln>
                <a:noFill/>
              </a:ln>
              <a:solidFill>
                <a:schemeClr val="tx1"/>
              </a:solidFill>
              <a:effectLst/>
              <a:latin typeface="Frutiger 87ExtraBlackCn" pitchFamily="34" charset="0"/>
            </a:endParaRPr>
          </a:p>
        </p:txBody>
      </p:sp>
      <p:sp>
        <p:nvSpPr>
          <p:cNvPr id="4" name="Oval 3"/>
          <p:cNvSpPr/>
          <p:nvPr/>
        </p:nvSpPr>
        <p:spPr bwMode="auto">
          <a:xfrm>
            <a:off x="494484" y="2781583"/>
            <a:ext cx="2738046" cy="2622389"/>
          </a:xfrm>
          <a:prstGeom prst="ellipse">
            <a:avLst/>
          </a:prstGeom>
          <a:solidFill>
            <a:srgbClr val="333399">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Frutiger 87ExtraBlackCn" pitchFamily="34" charset="0"/>
              </a:rPr>
              <a:t>Task</a:t>
            </a:r>
            <a:r>
              <a:rPr kumimoji="0" lang="en-US" sz="2400" b="0" i="0" u="none" strike="noStrike" cap="none" normalizeH="0" baseline="0" dirty="0" smtClean="0">
                <a:ln>
                  <a:noFill/>
                </a:ln>
                <a:solidFill>
                  <a:schemeClr val="tx1"/>
                </a:solidFill>
                <a:effectLst/>
                <a:latin typeface="Frutiger 87ExtraBlackCn" pitchFamily="34" charset="0"/>
              </a:rPr>
              <a:t> Context:</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Frutiger 87ExtraBlackCn" pitchFamily="34" charset="0"/>
              </a:rPr>
              <a:t>Interdependence</a:t>
            </a:r>
            <a:endParaRPr kumimoji="0" lang="en-US" b="0" i="0" u="none" strike="noStrike" cap="none" normalizeH="0" baseline="0" dirty="0" smtClean="0">
              <a:ln>
                <a:noFill/>
              </a:ln>
              <a:solidFill>
                <a:schemeClr val="tx1"/>
              </a:solidFill>
              <a:effectLst/>
              <a:latin typeface="Frutiger 87ExtraBlackCn" pitchFamily="34" charset="0"/>
            </a:endParaRPr>
          </a:p>
        </p:txBody>
      </p:sp>
      <p:sp>
        <p:nvSpPr>
          <p:cNvPr id="5" name="TextBox 4"/>
          <p:cNvSpPr txBox="1"/>
          <p:nvPr/>
        </p:nvSpPr>
        <p:spPr>
          <a:xfrm>
            <a:off x="3232530" y="29286"/>
            <a:ext cx="3051779" cy="369332"/>
          </a:xfrm>
          <a:prstGeom prst="rect">
            <a:avLst/>
          </a:prstGeom>
          <a:noFill/>
        </p:spPr>
        <p:txBody>
          <a:bodyPr wrap="square" rtlCol="0">
            <a:spAutoFit/>
          </a:bodyPr>
          <a:lstStyle/>
          <a:p>
            <a:pPr algn="ctr"/>
            <a:r>
              <a:rPr lang="en-US" dirty="0" smtClean="0"/>
              <a:t>Human Capabilities</a:t>
            </a:r>
            <a:endParaRPr lang="en-US" dirty="0"/>
          </a:p>
        </p:txBody>
      </p:sp>
      <p:sp>
        <p:nvSpPr>
          <p:cNvPr id="6" name="TextBox 5"/>
          <p:cNvSpPr txBox="1"/>
          <p:nvPr/>
        </p:nvSpPr>
        <p:spPr>
          <a:xfrm>
            <a:off x="494484" y="1264511"/>
            <a:ext cx="2243562" cy="923330"/>
          </a:xfrm>
          <a:prstGeom prst="rect">
            <a:avLst/>
          </a:prstGeom>
          <a:noFill/>
        </p:spPr>
        <p:txBody>
          <a:bodyPr wrap="square" rtlCol="0">
            <a:spAutoFit/>
          </a:bodyPr>
          <a:lstStyle/>
          <a:p>
            <a:r>
              <a:rPr lang="en-US" dirty="0" smtClean="0"/>
              <a:t>Job Design, Task/Workflow Design,</a:t>
            </a:r>
          </a:p>
          <a:p>
            <a:r>
              <a:rPr lang="en-US" dirty="0" smtClean="0"/>
              <a:t>Team Design</a:t>
            </a:r>
            <a:endParaRPr lang="en-US" dirty="0"/>
          </a:p>
        </p:txBody>
      </p:sp>
      <p:cxnSp>
        <p:nvCxnSpPr>
          <p:cNvPr id="8" name="Straight Arrow Connector 7"/>
          <p:cNvCxnSpPr/>
          <p:nvPr/>
        </p:nvCxnSpPr>
        <p:spPr bwMode="auto">
          <a:xfrm>
            <a:off x="1451495" y="2187840"/>
            <a:ext cx="536065" cy="46208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a:off x="3719455" y="4942307"/>
            <a:ext cx="1954569" cy="923330"/>
          </a:xfrm>
          <a:prstGeom prst="rect">
            <a:avLst/>
          </a:prstGeom>
          <a:noFill/>
        </p:spPr>
        <p:txBody>
          <a:bodyPr wrap="square" rtlCol="0">
            <a:spAutoFit/>
          </a:bodyPr>
          <a:lstStyle/>
          <a:p>
            <a:r>
              <a:rPr lang="en-US" dirty="0" smtClean="0"/>
              <a:t>Team Building, Communications, Rewards</a:t>
            </a:r>
            <a:endParaRPr lang="en-US" dirty="0"/>
          </a:p>
        </p:txBody>
      </p:sp>
      <p:cxnSp>
        <p:nvCxnSpPr>
          <p:cNvPr id="11" name="Straight Arrow Connector 10"/>
          <p:cNvCxnSpPr>
            <a:stCxn id="9" idx="3"/>
          </p:cNvCxnSpPr>
          <p:nvPr/>
        </p:nvCxnSpPr>
        <p:spPr bwMode="auto">
          <a:xfrm flipV="1">
            <a:off x="5674024" y="4942307"/>
            <a:ext cx="305142" cy="46166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a:off x="6729653" y="736735"/>
            <a:ext cx="1863850" cy="1200329"/>
          </a:xfrm>
          <a:prstGeom prst="rect">
            <a:avLst/>
          </a:prstGeom>
          <a:noFill/>
        </p:spPr>
        <p:txBody>
          <a:bodyPr wrap="square" rtlCol="0">
            <a:spAutoFit/>
          </a:bodyPr>
          <a:lstStyle/>
          <a:p>
            <a:r>
              <a:rPr lang="en-US" dirty="0" smtClean="0"/>
              <a:t>Recruitment, Selection, Training, Development</a:t>
            </a:r>
            <a:endParaRPr lang="en-US" dirty="0"/>
          </a:p>
        </p:txBody>
      </p:sp>
      <p:cxnSp>
        <p:nvCxnSpPr>
          <p:cNvPr id="15" name="Straight Arrow Connector 14"/>
          <p:cNvCxnSpPr/>
          <p:nvPr/>
        </p:nvCxnSpPr>
        <p:spPr bwMode="auto">
          <a:xfrm rot="10800000" flipV="1">
            <a:off x="6284309" y="1266099"/>
            <a:ext cx="445344" cy="35301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TextBox 11"/>
          <p:cNvSpPr txBox="1"/>
          <p:nvPr/>
        </p:nvSpPr>
        <p:spPr>
          <a:xfrm>
            <a:off x="-101491" y="29286"/>
            <a:ext cx="4773639" cy="830997"/>
          </a:xfrm>
          <a:prstGeom prst="rect">
            <a:avLst/>
          </a:prstGeom>
          <a:noFill/>
        </p:spPr>
        <p:txBody>
          <a:bodyPr wrap="square" rtlCol="0">
            <a:spAutoFit/>
          </a:bodyPr>
          <a:lstStyle/>
          <a:p>
            <a:r>
              <a:rPr lang="en-US" sz="2400" b="1" dirty="0" smtClean="0">
                <a:solidFill>
                  <a:srgbClr val="800000"/>
                </a:solidFill>
              </a:rPr>
              <a:t>Human Capabilities: Linking Strategy and HR</a:t>
            </a:r>
            <a:endParaRPr lang="en-US" sz="2400" b="1" dirty="0">
              <a:solidFill>
                <a:srgbClr val="800000"/>
              </a:solidFill>
            </a:endParaRPr>
          </a:p>
        </p:txBody>
      </p:sp>
    </p:spTree>
    <p:extLst>
      <p:ext uri="{BB962C8B-B14F-4D97-AF65-F5344CB8AC3E}">
        <p14:creationId xmlns:p14="http://schemas.microsoft.com/office/powerpoint/2010/main" val="122476325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0" presetClass="path" presetSubtype="0" decel="50000" fill="hold" grpId="0" nodeType="clickEffect">
                                  <p:stCondLst>
                                    <p:cond delay="0"/>
                                  </p:stCondLst>
                                  <p:childTnLst>
                                    <p:animMotion origin="layout" path="M 3.60528E-6 3.17446E-6 L -0.20101 -0.06849 " pathEditMode="relative" rAng="0" ptsTypes="AA">
                                      <p:cBhvr>
                                        <p:cTn id="36" dur="2000" fill="hold"/>
                                        <p:tgtEl>
                                          <p:spTgt spid="3"/>
                                        </p:tgtEl>
                                        <p:attrNameLst>
                                          <p:attrName>ppt_x</p:attrName>
                                          <p:attrName>ppt_y</p:attrName>
                                        </p:attrNameLst>
                                      </p:cBhvr>
                                      <p:rCtr x="-10100" y="-3400"/>
                                    </p:animMotion>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0" nodeType="clickEffect">
                                  <p:stCondLst>
                                    <p:cond delay="0"/>
                                  </p:stCondLst>
                                  <p:childTnLst>
                                    <p:animMotion origin="layout" path="M -4.84291E-7 -2.8459E-6 L 0.19389 -0.06108 " pathEditMode="relative" rAng="0" ptsTypes="AA">
                                      <p:cBhvr>
                                        <p:cTn id="40" dur="2000" fill="hold"/>
                                        <p:tgtEl>
                                          <p:spTgt spid="4"/>
                                        </p:tgtEl>
                                        <p:attrNameLst>
                                          <p:attrName>ppt_x</p:attrName>
                                          <p:attrName>ppt_y</p:attrName>
                                        </p:attrNameLst>
                                      </p:cBhvr>
                                      <p:rCtr x="9700" y="-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9"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bwMode="auto">
          <a:xfrm>
            <a:off x="2563063" y="405022"/>
            <a:ext cx="5634938" cy="5138937"/>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Frutiger 87ExtraBlackCn" pitchFamily="34" charset="0"/>
            </a:endParaRPr>
          </a:p>
        </p:txBody>
      </p:sp>
      <p:sp>
        <p:nvSpPr>
          <p:cNvPr id="2" name="Oval 1"/>
          <p:cNvSpPr/>
          <p:nvPr/>
        </p:nvSpPr>
        <p:spPr bwMode="auto">
          <a:xfrm>
            <a:off x="3975132" y="781162"/>
            <a:ext cx="2738046" cy="2622389"/>
          </a:xfrm>
          <a:prstGeom prst="ellipse">
            <a:avLst/>
          </a:prstGeom>
          <a:solidFill>
            <a:schemeClr val="accent1">
              <a:alpha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Frutiger 87ExtraBlackCn" pitchFamily="34" charset="0"/>
              </a:rPr>
              <a:t>Individual Context:</a:t>
            </a:r>
          </a:p>
          <a:p>
            <a:pPr marL="0" marR="0" indent="0" algn="ctr" defTabSz="914400" rtl="0" eaLnBrk="0" fontAlgn="base" latinLnBrk="0" hangingPunct="0">
              <a:lnSpc>
                <a:spcPct val="100000"/>
              </a:lnSpc>
              <a:spcBef>
                <a:spcPct val="0"/>
              </a:spcBef>
              <a:spcAft>
                <a:spcPct val="0"/>
              </a:spcAft>
              <a:buClrTx/>
              <a:buSzTx/>
              <a:buFontTx/>
              <a:buNone/>
              <a:tabLst/>
            </a:pPr>
            <a:r>
              <a:rPr lang="en-US" dirty="0" err="1" smtClean="0">
                <a:latin typeface="Frutiger 87ExtraBlackCn" pitchFamily="34" charset="0"/>
              </a:rPr>
              <a:t>KSAO’s</a:t>
            </a:r>
            <a:endParaRPr kumimoji="0" lang="en-US" b="0" i="0" u="none" strike="noStrike" cap="none" normalizeH="0" baseline="0" dirty="0" smtClean="0">
              <a:ln>
                <a:noFill/>
              </a:ln>
              <a:solidFill>
                <a:schemeClr val="tx1"/>
              </a:solidFill>
              <a:effectLst/>
              <a:latin typeface="Frutiger 87ExtraBlackCn" pitchFamily="34" charset="0"/>
            </a:endParaRPr>
          </a:p>
        </p:txBody>
      </p:sp>
      <p:sp>
        <p:nvSpPr>
          <p:cNvPr id="3" name="Oval 2"/>
          <p:cNvSpPr/>
          <p:nvPr/>
        </p:nvSpPr>
        <p:spPr bwMode="auto">
          <a:xfrm>
            <a:off x="5065299" y="2206542"/>
            <a:ext cx="2738046" cy="2622389"/>
          </a:xfrm>
          <a:prstGeom prst="ellipse">
            <a:avLst/>
          </a:prstGeom>
          <a:solidFill>
            <a:srgbClr val="808080">
              <a:alpha val="24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Frutiger 87ExtraBlackCn" pitchFamily="34" charset="0"/>
              </a:rPr>
              <a:t>Social</a:t>
            </a:r>
            <a:r>
              <a:rPr kumimoji="0" lang="en-US" sz="2400" b="0" i="0" u="none" strike="noStrike" cap="none" normalizeH="0" baseline="0" dirty="0" smtClean="0">
                <a:ln>
                  <a:noFill/>
                </a:ln>
                <a:solidFill>
                  <a:schemeClr val="tx1"/>
                </a:solidFill>
                <a:effectLst/>
                <a:latin typeface="Frutiger 87ExtraBlackCn" pitchFamily="34" charset="0"/>
              </a:rPr>
              <a:t> Context:</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Frutiger 87ExtraBlackCn" pitchFamily="34" charset="0"/>
              </a:rPr>
              <a:t>Relationships, Communication, Trust</a:t>
            </a:r>
            <a:endParaRPr kumimoji="0" lang="en-US" b="0" i="0" u="none" strike="noStrike" cap="none" normalizeH="0" baseline="0" dirty="0" smtClean="0">
              <a:ln>
                <a:noFill/>
              </a:ln>
              <a:solidFill>
                <a:schemeClr val="tx1"/>
              </a:solidFill>
              <a:effectLst/>
              <a:latin typeface="Frutiger 87ExtraBlackCn" pitchFamily="34" charset="0"/>
            </a:endParaRPr>
          </a:p>
        </p:txBody>
      </p:sp>
      <p:sp>
        <p:nvSpPr>
          <p:cNvPr id="4" name="Oval 3"/>
          <p:cNvSpPr/>
          <p:nvPr/>
        </p:nvSpPr>
        <p:spPr bwMode="auto">
          <a:xfrm>
            <a:off x="2985472" y="2206542"/>
            <a:ext cx="2738046" cy="2622389"/>
          </a:xfrm>
          <a:prstGeom prst="ellipse">
            <a:avLst/>
          </a:prstGeom>
          <a:solidFill>
            <a:srgbClr val="333399">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Frutiger 87ExtraBlackCn" pitchFamily="34" charset="0"/>
              </a:rPr>
              <a:t>Task</a:t>
            </a:r>
            <a:r>
              <a:rPr kumimoji="0" lang="en-US" sz="2400" b="0" i="0" u="none" strike="noStrike" cap="none" normalizeH="0" baseline="0" dirty="0" smtClean="0">
                <a:ln>
                  <a:noFill/>
                </a:ln>
                <a:solidFill>
                  <a:schemeClr val="tx1"/>
                </a:solidFill>
                <a:effectLst/>
                <a:latin typeface="Frutiger 87ExtraBlackCn" pitchFamily="34" charset="0"/>
              </a:rPr>
              <a:t> Context:</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Frutiger 87ExtraBlackCn" pitchFamily="34" charset="0"/>
              </a:rPr>
              <a:t>Interdependence</a:t>
            </a:r>
            <a:endParaRPr kumimoji="0" lang="en-US" b="0" i="0" u="none" strike="noStrike" cap="none" normalizeH="0" baseline="0" dirty="0" smtClean="0">
              <a:ln>
                <a:noFill/>
              </a:ln>
              <a:solidFill>
                <a:schemeClr val="tx1"/>
              </a:solidFill>
              <a:effectLst/>
              <a:latin typeface="Frutiger 87ExtraBlackCn" pitchFamily="34" charset="0"/>
            </a:endParaRPr>
          </a:p>
        </p:txBody>
      </p:sp>
      <p:sp>
        <p:nvSpPr>
          <p:cNvPr id="10" name="TextBox 9"/>
          <p:cNvSpPr txBox="1"/>
          <p:nvPr/>
        </p:nvSpPr>
        <p:spPr>
          <a:xfrm rot="3013834">
            <a:off x="6266466" y="1704342"/>
            <a:ext cx="2145948" cy="369332"/>
          </a:xfrm>
          <a:prstGeom prst="rect">
            <a:avLst/>
          </a:prstGeom>
          <a:noFill/>
        </p:spPr>
        <p:txBody>
          <a:bodyPr wrap="square" rtlCol="0">
            <a:spAutoFit/>
          </a:bodyPr>
          <a:lstStyle/>
          <a:p>
            <a:r>
              <a:rPr lang="en-US" dirty="0" smtClean="0"/>
              <a:t>Employee Affect</a:t>
            </a:r>
            <a:endParaRPr lang="en-US" dirty="0"/>
          </a:p>
        </p:txBody>
      </p:sp>
      <p:sp>
        <p:nvSpPr>
          <p:cNvPr id="14" name="TextBox 13"/>
          <p:cNvSpPr txBox="1"/>
          <p:nvPr/>
        </p:nvSpPr>
        <p:spPr>
          <a:xfrm rot="18521792">
            <a:off x="2347142" y="1536443"/>
            <a:ext cx="2370965" cy="369332"/>
          </a:xfrm>
          <a:prstGeom prst="rect">
            <a:avLst/>
          </a:prstGeom>
          <a:noFill/>
        </p:spPr>
        <p:txBody>
          <a:bodyPr wrap="square" rtlCol="0">
            <a:spAutoFit/>
          </a:bodyPr>
          <a:lstStyle/>
          <a:p>
            <a:r>
              <a:rPr lang="en-US" dirty="0" smtClean="0"/>
              <a:t>Employee Cognition</a:t>
            </a:r>
            <a:endParaRPr lang="en-US" dirty="0"/>
          </a:p>
        </p:txBody>
      </p:sp>
      <p:sp>
        <p:nvSpPr>
          <p:cNvPr id="12" name="TextBox 11"/>
          <p:cNvSpPr txBox="1"/>
          <p:nvPr/>
        </p:nvSpPr>
        <p:spPr>
          <a:xfrm>
            <a:off x="51586" y="46553"/>
            <a:ext cx="4773639" cy="461665"/>
          </a:xfrm>
          <a:prstGeom prst="rect">
            <a:avLst/>
          </a:prstGeom>
          <a:noFill/>
        </p:spPr>
        <p:txBody>
          <a:bodyPr wrap="square" rtlCol="0">
            <a:spAutoFit/>
          </a:bodyPr>
          <a:lstStyle/>
          <a:p>
            <a:r>
              <a:rPr lang="en-US" sz="2400" b="1" dirty="0" smtClean="0">
                <a:solidFill>
                  <a:srgbClr val="800000"/>
                </a:solidFill>
              </a:rPr>
              <a:t>Human Capabilities</a:t>
            </a:r>
            <a:endParaRPr lang="en-US" sz="2400" b="1" dirty="0">
              <a:solidFill>
                <a:srgbClr val="800000"/>
              </a:solidFill>
            </a:endParaRPr>
          </a:p>
        </p:txBody>
      </p:sp>
      <p:sp>
        <p:nvSpPr>
          <p:cNvPr id="9" name="TextBox 8"/>
          <p:cNvSpPr txBox="1"/>
          <p:nvPr/>
        </p:nvSpPr>
        <p:spPr>
          <a:xfrm>
            <a:off x="4140154" y="4874207"/>
            <a:ext cx="2370965" cy="369332"/>
          </a:xfrm>
          <a:prstGeom prst="rect">
            <a:avLst/>
          </a:prstGeom>
          <a:noFill/>
        </p:spPr>
        <p:txBody>
          <a:bodyPr wrap="square" rtlCol="0">
            <a:spAutoFit/>
          </a:bodyPr>
          <a:lstStyle/>
          <a:p>
            <a:r>
              <a:rPr lang="en-US" dirty="0" smtClean="0"/>
              <a:t> Employee Behavior</a:t>
            </a:r>
            <a:endParaRPr lang="en-US" dirty="0"/>
          </a:p>
        </p:txBody>
      </p:sp>
      <p:sp>
        <p:nvSpPr>
          <p:cNvPr id="5" name="TextBox 4"/>
          <p:cNvSpPr txBox="1"/>
          <p:nvPr/>
        </p:nvSpPr>
        <p:spPr>
          <a:xfrm>
            <a:off x="257707" y="5077167"/>
            <a:ext cx="2092725" cy="646331"/>
          </a:xfrm>
          <a:prstGeom prst="rect">
            <a:avLst/>
          </a:prstGeom>
          <a:noFill/>
        </p:spPr>
        <p:txBody>
          <a:bodyPr wrap="square" rtlCol="0">
            <a:spAutoFit/>
          </a:bodyPr>
          <a:lstStyle/>
          <a:p>
            <a:r>
              <a:rPr lang="en-US" dirty="0" smtClean="0"/>
              <a:t>Hat Tip: </a:t>
            </a:r>
            <a:r>
              <a:rPr lang="en-US" dirty="0" err="1" smtClean="0"/>
              <a:t>Ployhart</a:t>
            </a:r>
            <a:r>
              <a:rPr lang="en-US" dirty="0" smtClean="0"/>
              <a:t> &amp; </a:t>
            </a:r>
            <a:r>
              <a:rPr lang="en-US" dirty="0" err="1" smtClean="0"/>
              <a:t>Moliterno</a:t>
            </a:r>
            <a:r>
              <a:rPr lang="en-US" dirty="0" smtClean="0"/>
              <a:t>, 2011</a:t>
            </a:r>
            <a:endParaRPr lang="en-US" dirty="0"/>
          </a:p>
        </p:txBody>
      </p:sp>
      <p:sp>
        <p:nvSpPr>
          <p:cNvPr id="6" name="TextBox 5"/>
          <p:cNvSpPr txBox="1"/>
          <p:nvPr/>
        </p:nvSpPr>
        <p:spPr>
          <a:xfrm>
            <a:off x="257707" y="1148983"/>
            <a:ext cx="1640076" cy="3693319"/>
          </a:xfrm>
          <a:prstGeom prst="rect">
            <a:avLst/>
          </a:prstGeom>
          <a:noFill/>
        </p:spPr>
        <p:txBody>
          <a:bodyPr wrap="square" rtlCol="0">
            <a:spAutoFit/>
          </a:bodyPr>
          <a:lstStyle/>
          <a:p>
            <a:r>
              <a:rPr lang="en-US" dirty="0" smtClean="0"/>
              <a:t>“…the </a:t>
            </a:r>
            <a:r>
              <a:rPr lang="en-US" dirty="0"/>
              <a:t>aggregated KSAO’s of a group of employees, and their capability to combine their skills and behaviors to perform a set of inter-related </a:t>
            </a:r>
            <a:r>
              <a:rPr lang="en-US" dirty="0" smtClean="0"/>
              <a:t>tasks.”</a:t>
            </a:r>
            <a:endParaRPr lang="en-US" dirty="0"/>
          </a:p>
        </p:txBody>
      </p:sp>
    </p:spTree>
    <p:extLst>
      <p:ext uri="{BB962C8B-B14F-4D97-AF65-F5344CB8AC3E}">
        <p14:creationId xmlns:p14="http://schemas.microsoft.com/office/powerpoint/2010/main" val="61104392"/>
      </p:ext>
    </p:extLst>
  </p:cSld>
  <p:clrMapOvr>
    <a:masterClrMapping/>
  </p:clrMapOvr>
  <p:transition>
    <p:wipe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 4: Distinguishing related constructs helps clarify theory</a:t>
            </a:r>
            <a:endParaRPr lang="en-US" dirty="0"/>
          </a:p>
        </p:txBody>
      </p:sp>
      <p:sp>
        <p:nvSpPr>
          <p:cNvPr id="3" name="Content Placeholder 2"/>
          <p:cNvSpPr>
            <a:spLocks noGrp="1"/>
          </p:cNvSpPr>
          <p:nvPr>
            <p:ph idx="1"/>
          </p:nvPr>
        </p:nvSpPr>
        <p:spPr>
          <a:xfrm>
            <a:off x="862013" y="1530985"/>
            <a:ext cx="7772400" cy="4142574"/>
          </a:xfrm>
        </p:spPr>
        <p:txBody>
          <a:bodyPr/>
          <a:lstStyle/>
          <a:p>
            <a:r>
              <a:rPr lang="en-US" dirty="0" smtClean="0"/>
              <a:t>Human capital and human capabilities are both legitimate constructs for exploring in the value creation process (this is not replacing one construct with another)</a:t>
            </a:r>
          </a:p>
          <a:p>
            <a:r>
              <a:rPr lang="en-US" dirty="0" smtClean="0"/>
              <a:t>The distinction is directly related to the measurement strategy</a:t>
            </a:r>
          </a:p>
          <a:p>
            <a:r>
              <a:rPr lang="en-US" dirty="0" smtClean="0"/>
              <a:t>How we measure may tell us better what we are measuring:</a:t>
            </a:r>
          </a:p>
          <a:p>
            <a:pPr lvl="1"/>
            <a:r>
              <a:rPr lang="en-US" dirty="0"/>
              <a:t>Individual vs. collective</a:t>
            </a:r>
          </a:p>
          <a:p>
            <a:pPr lvl="1"/>
            <a:r>
              <a:rPr lang="en-US" dirty="0"/>
              <a:t>Objective/direct/proxy vs. subjective</a:t>
            </a:r>
          </a:p>
          <a:p>
            <a:endParaRPr lang="en-US" dirty="0" smtClean="0"/>
          </a:p>
        </p:txBody>
      </p:sp>
    </p:spTree>
    <p:extLst>
      <p:ext uri="{BB962C8B-B14F-4D97-AF65-F5344CB8AC3E}">
        <p14:creationId xmlns:p14="http://schemas.microsoft.com/office/powerpoint/2010/main" val="155614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 4: (cont’d)</a:t>
            </a:r>
            <a:endParaRPr lang="en-US" dirty="0"/>
          </a:p>
        </p:txBody>
      </p:sp>
      <p:sp>
        <p:nvSpPr>
          <p:cNvPr id="3" name="Content Placeholder 2"/>
          <p:cNvSpPr>
            <a:spLocks noGrp="1"/>
          </p:cNvSpPr>
          <p:nvPr>
            <p:ph idx="1"/>
          </p:nvPr>
        </p:nvSpPr>
        <p:spPr/>
        <p:txBody>
          <a:bodyPr/>
          <a:lstStyle/>
          <a:p>
            <a:r>
              <a:rPr lang="en-US" dirty="0" smtClean="0"/>
              <a:t>Individual scores combined – human capital</a:t>
            </a:r>
          </a:p>
          <a:p>
            <a:pPr lvl="1"/>
            <a:r>
              <a:rPr lang="en-US" dirty="0" smtClean="0"/>
              <a:t>Leads to question of aggregation model</a:t>
            </a:r>
          </a:p>
          <a:p>
            <a:pPr lvl="2"/>
            <a:r>
              <a:rPr lang="en-US" dirty="0" smtClean="0"/>
              <a:t>Average</a:t>
            </a:r>
          </a:p>
          <a:p>
            <a:pPr lvl="2"/>
            <a:r>
              <a:rPr lang="en-US" dirty="0" smtClean="0"/>
              <a:t>Diversity</a:t>
            </a:r>
          </a:p>
          <a:p>
            <a:pPr lvl="2"/>
            <a:r>
              <a:rPr lang="en-US" dirty="0" smtClean="0"/>
              <a:t>Weakest Link</a:t>
            </a:r>
          </a:p>
          <a:p>
            <a:pPr lvl="2"/>
            <a:r>
              <a:rPr lang="en-US" dirty="0" smtClean="0"/>
              <a:t>Strongest Link</a:t>
            </a:r>
          </a:p>
          <a:p>
            <a:r>
              <a:rPr lang="en-US" dirty="0" smtClean="0"/>
              <a:t>Supervisor evaluation of workforce – likely human capability (their perception is influenced by task and social components)</a:t>
            </a:r>
            <a:endParaRPr lang="en-US" dirty="0"/>
          </a:p>
        </p:txBody>
      </p:sp>
    </p:spTree>
    <p:extLst>
      <p:ext uri="{BB962C8B-B14F-4D97-AF65-F5344CB8AC3E}">
        <p14:creationId xmlns:p14="http://schemas.microsoft.com/office/powerpoint/2010/main" val="25172162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 5: Strategic Human Capital</a:t>
            </a:r>
            <a:endParaRPr lang="en-US" dirty="0"/>
          </a:p>
        </p:txBody>
      </p:sp>
      <p:sp>
        <p:nvSpPr>
          <p:cNvPr id="3" name="Content Placeholder 2"/>
          <p:cNvSpPr>
            <a:spLocks noGrp="1"/>
          </p:cNvSpPr>
          <p:nvPr>
            <p:ph idx="1"/>
          </p:nvPr>
        </p:nvSpPr>
        <p:spPr/>
        <p:txBody>
          <a:bodyPr/>
          <a:lstStyle/>
          <a:p>
            <a:r>
              <a:rPr lang="en-US" dirty="0" smtClean="0"/>
              <a:t>Strategic Human Capital provides the platform for interdisciplinary examinations of the role of people in competitive advantage</a:t>
            </a:r>
          </a:p>
          <a:p>
            <a:r>
              <a:rPr lang="en-US" dirty="0" smtClean="0"/>
              <a:t>Multiple SHC conferences across the globe (Utah, USC, </a:t>
            </a:r>
            <a:r>
              <a:rPr lang="en-US" dirty="0" err="1" smtClean="0"/>
              <a:t>Bocconi</a:t>
            </a:r>
            <a:r>
              <a:rPr lang="en-US" dirty="0" smtClean="0"/>
              <a:t>)</a:t>
            </a:r>
          </a:p>
          <a:p>
            <a:r>
              <a:rPr lang="en-US" dirty="0" smtClean="0"/>
              <a:t>Special Issues on Strategic Human Capital (JOM, 2014; AMP, 2015)</a:t>
            </a:r>
            <a:endParaRPr lang="en-US" dirty="0"/>
          </a:p>
        </p:txBody>
      </p:sp>
    </p:spTree>
    <p:extLst>
      <p:ext uri="{BB962C8B-B14F-4D97-AF65-F5344CB8AC3E}">
        <p14:creationId xmlns:p14="http://schemas.microsoft.com/office/powerpoint/2010/main" val="4173933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SHRM Defined…</a:t>
            </a:r>
            <a:endParaRPr lang="en-US" dirty="0"/>
          </a:p>
        </p:txBody>
      </p:sp>
      <p:sp>
        <p:nvSpPr>
          <p:cNvPr id="3" name="Content Placeholder 2"/>
          <p:cNvSpPr>
            <a:spLocks noGrp="1"/>
          </p:cNvSpPr>
          <p:nvPr>
            <p:ph idx="1"/>
          </p:nvPr>
        </p:nvSpPr>
        <p:spPr/>
        <p:txBody>
          <a:bodyPr/>
          <a:lstStyle/>
          <a:p>
            <a:r>
              <a:rPr lang="en-US" dirty="0" smtClean="0"/>
              <a:t>‘…the </a:t>
            </a:r>
            <a:r>
              <a:rPr lang="en-US" dirty="0"/>
              <a:t>pattern of planned human resource deployments and activities intended to enable the firm to achieve its goals’ </a:t>
            </a:r>
            <a:r>
              <a:rPr lang="en-US" dirty="0" smtClean="0"/>
              <a:t>(Wright &amp; McMahan, p</a:t>
            </a:r>
            <a:r>
              <a:rPr lang="en-US" dirty="0"/>
              <a:t>. 298). </a:t>
            </a:r>
            <a:endParaRPr lang="en-US" dirty="0" smtClean="0"/>
          </a:p>
          <a:p>
            <a:r>
              <a:rPr lang="en-US" dirty="0" smtClean="0"/>
              <a:t>“deployments” = allocating people to strategic needs</a:t>
            </a:r>
          </a:p>
          <a:p>
            <a:r>
              <a:rPr lang="en-US" dirty="0" smtClean="0"/>
              <a:t>“activities” = HR practices to manage people to have right skills and exhibit right behaviors to effectively execute strategies</a:t>
            </a:r>
          </a:p>
        </p:txBody>
      </p:sp>
    </p:spTree>
    <p:extLst>
      <p:ext uri="{BB962C8B-B14F-4D97-AF65-F5344CB8AC3E}">
        <p14:creationId xmlns:p14="http://schemas.microsoft.com/office/powerpoint/2010/main" val="329926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862013" y="1047209"/>
            <a:ext cx="7772400" cy="4142574"/>
          </a:xfrm>
        </p:spPr>
        <p:txBody>
          <a:bodyPr/>
          <a:lstStyle/>
          <a:p>
            <a:r>
              <a:rPr lang="en-US" dirty="0" smtClean="0"/>
              <a:t>Research on Strategic HRM (people, practices, and performance) has grown exponentially over the last 20 years</a:t>
            </a:r>
          </a:p>
          <a:p>
            <a:r>
              <a:rPr lang="en-US" dirty="0" smtClean="0"/>
              <a:t>The Strategic Human Capital movement has drawn some SHRM researchers back to focus on people again, and provided a platform for multidisciplinary investigations with strategy researchers</a:t>
            </a:r>
          </a:p>
          <a:p>
            <a:r>
              <a:rPr lang="en-US" dirty="0" smtClean="0"/>
              <a:t>A strong future will require simultaneously exploring the roles that people, practices, and strategy play in </a:t>
            </a:r>
            <a:r>
              <a:rPr lang="en-US" dirty="0"/>
              <a:t>M</a:t>
            </a:r>
            <a:r>
              <a:rPr lang="en-US" dirty="0" smtClean="0"/>
              <a:t>anaging for Peak Performance</a:t>
            </a:r>
          </a:p>
        </p:txBody>
      </p:sp>
    </p:spTree>
    <p:extLst>
      <p:ext uri="{BB962C8B-B14F-4D97-AF65-F5344CB8AC3E}">
        <p14:creationId xmlns:p14="http://schemas.microsoft.com/office/powerpoint/2010/main" val="343990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SHRM’s Domain</a:t>
            </a:r>
            <a:endParaRPr lang="en-US" dirty="0"/>
          </a:p>
        </p:txBody>
      </p:sp>
      <p:sp>
        <p:nvSpPr>
          <p:cNvPr id="3" name="Content Placeholder 2"/>
          <p:cNvSpPr>
            <a:spLocks noGrp="1"/>
          </p:cNvSpPr>
          <p:nvPr>
            <p:ph idx="1"/>
          </p:nvPr>
        </p:nvSpPr>
        <p:spPr/>
        <p:txBody>
          <a:bodyPr/>
          <a:lstStyle/>
          <a:p>
            <a:r>
              <a:rPr lang="en-US" dirty="0" smtClean="0"/>
              <a:t>“…the determinants of decisions about </a:t>
            </a:r>
            <a:r>
              <a:rPr lang="en-US" b="1" i="1" dirty="0" smtClean="0">
                <a:solidFill>
                  <a:srgbClr val="FF0000"/>
                </a:solidFill>
              </a:rPr>
              <a:t>HR practices</a:t>
            </a:r>
            <a:r>
              <a:rPr lang="en-US" dirty="0" smtClean="0"/>
              <a:t>, </a:t>
            </a:r>
            <a:r>
              <a:rPr lang="en-US" b="1" dirty="0" smtClean="0">
                <a:solidFill>
                  <a:srgbClr val="FF0000"/>
                </a:solidFill>
              </a:rPr>
              <a:t>the composition of the </a:t>
            </a:r>
            <a:r>
              <a:rPr lang="en-US" b="1" i="1" dirty="0" smtClean="0">
                <a:solidFill>
                  <a:srgbClr val="FF0000"/>
                </a:solidFill>
              </a:rPr>
              <a:t>human capital resource pool</a:t>
            </a:r>
            <a:r>
              <a:rPr lang="en-US" b="1" dirty="0" smtClean="0">
                <a:solidFill>
                  <a:srgbClr val="FF0000"/>
                </a:solidFill>
              </a:rPr>
              <a:t>, the specification of the required </a:t>
            </a:r>
            <a:r>
              <a:rPr lang="en-US" b="1" i="1" dirty="0" smtClean="0">
                <a:solidFill>
                  <a:srgbClr val="FF0000"/>
                </a:solidFill>
              </a:rPr>
              <a:t>human resource behaviors</a:t>
            </a:r>
            <a:r>
              <a:rPr lang="en-US" dirty="0" smtClean="0"/>
              <a:t>, and the effectiveness of these decisions given various business strategies and/or competitive situations” (Wright &amp; McMahan, 1992; p. 298)</a:t>
            </a:r>
            <a:endParaRPr lang="en-US" dirty="0"/>
          </a:p>
        </p:txBody>
      </p:sp>
    </p:spTree>
    <p:extLst>
      <p:ext uri="{BB962C8B-B14F-4D97-AF65-F5344CB8AC3E}">
        <p14:creationId xmlns:p14="http://schemas.microsoft.com/office/powerpoint/2010/main" val="3759725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76200" y="2362200"/>
            <a:ext cx="1600200" cy="2743200"/>
          </a:xfrm>
          <a:prstGeom prst="rect">
            <a:avLst/>
          </a:prstGeom>
          <a:solidFill>
            <a:srgbClr val="F9F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u="sng" dirty="0"/>
              <a:t>HR </a:t>
            </a:r>
            <a:r>
              <a:rPr lang="en-US" b="1" u="sng" dirty="0" smtClean="0"/>
              <a:t>Practices</a:t>
            </a:r>
            <a:endParaRPr lang="en-US" b="1" u="sng" dirty="0"/>
          </a:p>
          <a:p>
            <a:pPr algn="ctr"/>
            <a:r>
              <a:rPr lang="en-US" dirty="0"/>
              <a:t>Recruitment</a:t>
            </a:r>
          </a:p>
          <a:p>
            <a:pPr algn="ctr"/>
            <a:r>
              <a:rPr lang="en-US" dirty="0"/>
              <a:t>Selection</a:t>
            </a:r>
          </a:p>
          <a:p>
            <a:pPr algn="ctr"/>
            <a:r>
              <a:rPr lang="en-US" dirty="0"/>
              <a:t>Training</a:t>
            </a:r>
          </a:p>
          <a:p>
            <a:pPr algn="ctr"/>
            <a:r>
              <a:rPr lang="en-US" dirty="0"/>
              <a:t>Development</a:t>
            </a:r>
          </a:p>
          <a:p>
            <a:pPr algn="ctr"/>
            <a:r>
              <a:rPr lang="en-US" dirty="0"/>
              <a:t>Performance</a:t>
            </a:r>
          </a:p>
          <a:p>
            <a:pPr algn="ctr"/>
            <a:r>
              <a:rPr lang="en-US" dirty="0"/>
              <a:t>Management</a:t>
            </a:r>
          </a:p>
          <a:p>
            <a:pPr algn="ctr"/>
            <a:r>
              <a:rPr lang="en-US" dirty="0"/>
              <a:t>Rewards</a:t>
            </a:r>
          </a:p>
          <a:p>
            <a:pPr algn="ctr"/>
            <a:r>
              <a:rPr lang="en-US" dirty="0"/>
              <a:t>Communication</a:t>
            </a:r>
          </a:p>
        </p:txBody>
      </p:sp>
      <p:sp>
        <p:nvSpPr>
          <p:cNvPr id="13315" name="Rectangle 3"/>
          <p:cNvSpPr>
            <a:spLocks noChangeArrowheads="1"/>
          </p:cNvSpPr>
          <p:nvPr/>
        </p:nvSpPr>
        <p:spPr bwMode="auto">
          <a:xfrm>
            <a:off x="2057400" y="1676400"/>
            <a:ext cx="1600200" cy="1981200"/>
          </a:xfrm>
          <a:prstGeom prst="rect">
            <a:avLst/>
          </a:prstGeom>
          <a:solidFill>
            <a:srgbClr val="FFFF00"/>
          </a:solidFill>
          <a:ln w="9525">
            <a:solidFill>
              <a:schemeClr val="tx1"/>
            </a:solidFill>
            <a:miter lim="800000"/>
            <a:headEnd/>
            <a:tailEnd/>
          </a:ln>
          <a:effectLst/>
        </p:spPr>
        <p:txBody>
          <a:bodyPr wrap="none" anchor="ctr"/>
          <a:lstStyle/>
          <a:p>
            <a:pPr algn="ctr"/>
            <a:r>
              <a:rPr lang="en-US" b="1" u="sng" dirty="0"/>
              <a:t>What</a:t>
            </a:r>
          </a:p>
          <a:p>
            <a:pPr algn="ctr"/>
            <a:r>
              <a:rPr lang="en-US" b="1" u="sng" dirty="0"/>
              <a:t>Employees </a:t>
            </a:r>
          </a:p>
          <a:p>
            <a:pPr algn="ctr"/>
            <a:r>
              <a:rPr lang="en-US" b="1" u="sng" dirty="0"/>
              <a:t>Have</a:t>
            </a:r>
          </a:p>
          <a:p>
            <a:pPr algn="ctr"/>
            <a:r>
              <a:rPr lang="en-US" dirty="0"/>
              <a:t>Skills, </a:t>
            </a:r>
          </a:p>
          <a:p>
            <a:pPr algn="ctr"/>
            <a:r>
              <a:rPr lang="en-US" dirty="0"/>
              <a:t>Abilities,</a:t>
            </a:r>
          </a:p>
          <a:p>
            <a:pPr algn="ctr"/>
            <a:r>
              <a:rPr lang="en-US" dirty="0"/>
              <a:t>Competencies</a:t>
            </a:r>
          </a:p>
        </p:txBody>
      </p:sp>
      <p:sp>
        <p:nvSpPr>
          <p:cNvPr id="13316" name="Rectangle 4"/>
          <p:cNvSpPr>
            <a:spLocks noChangeArrowheads="1"/>
          </p:cNvSpPr>
          <p:nvPr/>
        </p:nvSpPr>
        <p:spPr bwMode="auto">
          <a:xfrm>
            <a:off x="2057400" y="3886200"/>
            <a:ext cx="1600200" cy="2057400"/>
          </a:xfrm>
          <a:prstGeom prst="rect">
            <a:avLst/>
          </a:prstGeom>
          <a:solidFill>
            <a:srgbClr val="F9F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u="sng"/>
              <a:t>What </a:t>
            </a:r>
          </a:p>
          <a:p>
            <a:pPr algn="ctr"/>
            <a:r>
              <a:rPr lang="en-US" b="1" u="sng"/>
              <a:t>Employees</a:t>
            </a:r>
          </a:p>
          <a:p>
            <a:pPr algn="ctr"/>
            <a:r>
              <a:rPr lang="en-US" b="1" u="sng"/>
              <a:t>Feel</a:t>
            </a:r>
          </a:p>
          <a:p>
            <a:pPr algn="ctr"/>
            <a:r>
              <a:rPr lang="en-US"/>
              <a:t>Motivation</a:t>
            </a:r>
          </a:p>
          <a:p>
            <a:pPr algn="ctr"/>
            <a:r>
              <a:rPr lang="en-US"/>
              <a:t>Commitment</a:t>
            </a:r>
          </a:p>
          <a:p>
            <a:pPr algn="ctr"/>
            <a:r>
              <a:rPr lang="en-US"/>
              <a:t>Engagement</a:t>
            </a:r>
          </a:p>
        </p:txBody>
      </p:sp>
      <p:sp>
        <p:nvSpPr>
          <p:cNvPr id="13317" name="Rectangle 5"/>
          <p:cNvSpPr>
            <a:spLocks noChangeArrowheads="1"/>
          </p:cNvSpPr>
          <p:nvPr/>
        </p:nvSpPr>
        <p:spPr bwMode="auto">
          <a:xfrm>
            <a:off x="3886200" y="2438400"/>
            <a:ext cx="1981200" cy="2667000"/>
          </a:xfrm>
          <a:prstGeom prst="rect">
            <a:avLst/>
          </a:prstGeom>
          <a:solidFill>
            <a:srgbClr val="F9F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u="sng"/>
              <a:t>What</a:t>
            </a:r>
          </a:p>
          <a:p>
            <a:pPr algn="ctr"/>
            <a:r>
              <a:rPr lang="en-US" b="1" u="sng"/>
              <a:t>Employees</a:t>
            </a:r>
          </a:p>
          <a:p>
            <a:pPr algn="ctr"/>
            <a:r>
              <a:rPr lang="en-US" b="1" u="sng"/>
              <a:t>Do</a:t>
            </a:r>
          </a:p>
          <a:p>
            <a:pPr algn="ctr"/>
            <a:r>
              <a:rPr lang="en-US"/>
              <a:t>Task, </a:t>
            </a:r>
          </a:p>
          <a:p>
            <a:pPr algn="ctr"/>
            <a:r>
              <a:rPr lang="en-US"/>
              <a:t>Discretionary,</a:t>
            </a:r>
          </a:p>
          <a:p>
            <a:pPr algn="ctr"/>
            <a:r>
              <a:rPr lang="en-US"/>
              <a:t>Counterproductive</a:t>
            </a:r>
          </a:p>
          <a:p>
            <a:pPr algn="ctr"/>
            <a:r>
              <a:rPr lang="en-US"/>
              <a:t>Behavior, </a:t>
            </a:r>
          </a:p>
          <a:p>
            <a:pPr algn="ctr"/>
            <a:r>
              <a:rPr lang="en-US"/>
              <a:t>Attendance,</a:t>
            </a:r>
          </a:p>
          <a:p>
            <a:pPr algn="ctr"/>
            <a:r>
              <a:rPr lang="en-US"/>
              <a:t>Turnover</a:t>
            </a:r>
          </a:p>
        </p:txBody>
      </p:sp>
      <p:sp>
        <p:nvSpPr>
          <p:cNvPr id="13318" name="Rectangle 6"/>
          <p:cNvSpPr>
            <a:spLocks noChangeArrowheads="1"/>
          </p:cNvSpPr>
          <p:nvPr/>
        </p:nvSpPr>
        <p:spPr bwMode="auto">
          <a:xfrm>
            <a:off x="6096000" y="1905000"/>
            <a:ext cx="1371600" cy="1981200"/>
          </a:xfrm>
          <a:prstGeom prst="rect">
            <a:avLst/>
          </a:prstGeom>
          <a:solidFill>
            <a:srgbClr val="F9F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u="sng"/>
              <a:t>Customer</a:t>
            </a:r>
          </a:p>
          <a:p>
            <a:pPr algn="ctr"/>
            <a:r>
              <a:rPr lang="en-US" b="1" u="sng"/>
              <a:t>Outcomes</a:t>
            </a:r>
          </a:p>
          <a:p>
            <a:pPr algn="ctr"/>
            <a:r>
              <a:rPr lang="en-US"/>
              <a:t>Satisfaction</a:t>
            </a:r>
          </a:p>
          <a:p>
            <a:pPr algn="ctr"/>
            <a:r>
              <a:rPr lang="en-US"/>
              <a:t>Retention</a:t>
            </a:r>
          </a:p>
        </p:txBody>
      </p:sp>
      <p:sp>
        <p:nvSpPr>
          <p:cNvPr id="13319" name="Rectangle 7"/>
          <p:cNvSpPr>
            <a:spLocks noChangeArrowheads="1"/>
          </p:cNvSpPr>
          <p:nvPr/>
        </p:nvSpPr>
        <p:spPr bwMode="auto">
          <a:xfrm>
            <a:off x="6096000" y="4343400"/>
            <a:ext cx="1371600" cy="2057400"/>
          </a:xfrm>
          <a:prstGeom prst="rect">
            <a:avLst/>
          </a:prstGeom>
          <a:solidFill>
            <a:srgbClr val="F9F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u="sng"/>
              <a:t>Operational</a:t>
            </a:r>
          </a:p>
          <a:p>
            <a:pPr algn="ctr"/>
            <a:r>
              <a:rPr lang="en-US" b="1" u="sng"/>
              <a:t>Outcomes</a:t>
            </a:r>
          </a:p>
          <a:p>
            <a:pPr algn="ctr"/>
            <a:r>
              <a:rPr lang="en-US"/>
              <a:t>Productivity</a:t>
            </a:r>
          </a:p>
          <a:p>
            <a:pPr algn="ctr"/>
            <a:r>
              <a:rPr lang="en-US"/>
              <a:t>Quality</a:t>
            </a:r>
          </a:p>
          <a:p>
            <a:pPr algn="ctr"/>
            <a:r>
              <a:rPr lang="en-US"/>
              <a:t>Shrinkage</a:t>
            </a:r>
          </a:p>
          <a:p>
            <a:pPr algn="ctr"/>
            <a:r>
              <a:rPr lang="en-US"/>
              <a:t>Accidents</a:t>
            </a:r>
          </a:p>
        </p:txBody>
      </p:sp>
      <p:sp>
        <p:nvSpPr>
          <p:cNvPr id="13320" name="Line 8"/>
          <p:cNvSpPr>
            <a:spLocks noChangeShapeType="1"/>
          </p:cNvSpPr>
          <p:nvPr/>
        </p:nvSpPr>
        <p:spPr bwMode="auto">
          <a:xfrm flipV="1">
            <a:off x="1676400" y="2743200"/>
            <a:ext cx="3048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1" name="Line 9"/>
          <p:cNvSpPr>
            <a:spLocks noChangeShapeType="1"/>
          </p:cNvSpPr>
          <p:nvPr/>
        </p:nvSpPr>
        <p:spPr bwMode="auto">
          <a:xfrm>
            <a:off x="1676400" y="3733800"/>
            <a:ext cx="304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2" name="Line 10"/>
          <p:cNvSpPr>
            <a:spLocks noChangeShapeType="1"/>
          </p:cNvSpPr>
          <p:nvPr/>
        </p:nvSpPr>
        <p:spPr bwMode="auto">
          <a:xfrm>
            <a:off x="1752600" y="3733800"/>
            <a:ext cx="213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3" name="Line 11"/>
          <p:cNvSpPr>
            <a:spLocks noChangeShapeType="1"/>
          </p:cNvSpPr>
          <p:nvPr/>
        </p:nvSpPr>
        <p:spPr bwMode="auto">
          <a:xfrm>
            <a:off x="3657600" y="2819400"/>
            <a:ext cx="228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4" name="Line 12"/>
          <p:cNvSpPr>
            <a:spLocks noChangeShapeType="1"/>
          </p:cNvSpPr>
          <p:nvPr/>
        </p:nvSpPr>
        <p:spPr bwMode="auto">
          <a:xfrm flipV="1">
            <a:off x="3657600" y="3810000"/>
            <a:ext cx="2286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5" name="Line 13"/>
          <p:cNvSpPr>
            <a:spLocks noChangeShapeType="1"/>
          </p:cNvSpPr>
          <p:nvPr/>
        </p:nvSpPr>
        <p:spPr bwMode="auto">
          <a:xfrm flipV="1">
            <a:off x="5867400" y="2971800"/>
            <a:ext cx="228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6" name="Line 14"/>
          <p:cNvSpPr>
            <a:spLocks noChangeShapeType="1"/>
          </p:cNvSpPr>
          <p:nvPr/>
        </p:nvSpPr>
        <p:spPr bwMode="auto">
          <a:xfrm>
            <a:off x="5867400" y="3886200"/>
            <a:ext cx="228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7" name="Line 15"/>
          <p:cNvSpPr>
            <a:spLocks noChangeShapeType="1"/>
          </p:cNvSpPr>
          <p:nvPr/>
        </p:nvSpPr>
        <p:spPr bwMode="auto">
          <a:xfrm flipV="1">
            <a:off x="6781800" y="3886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8" name="Rectangle 16"/>
          <p:cNvSpPr>
            <a:spLocks noChangeArrowheads="1"/>
          </p:cNvSpPr>
          <p:nvPr/>
        </p:nvSpPr>
        <p:spPr bwMode="auto">
          <a:xfrm>
            <a:off x="7696200" y="3200400"/>
            <a:ext cx="1295400" cy="1524000"/>
          </a:xfrm>
          <a:prstGeom prst="rect">
            <a:avLst/>
          </a:prstGeom>
          <a:solidFill>
            <a:srgbClr val="F9F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u="sng"/>
              <a:t>Financial</a:t>
            </a:r>
          </a:p>
          <a:p>
            <a:pPr algn="ctr"/>
            <a:r>
              <a:rPr lang="en-US" b="1" u="sng"/>
              <a:t>Outcomes</a:t>
            </a:r>
          </a:p>
          <a:p>
            <a:pPr algn="ctr"/>
            <a:r>
              <a:rPr lang="en-US"/>
              <a:t>Expenses</a:t>
            </a:r>
          </a:p>
          <a:p>
            <a:pPr algn="ctr"/>
            <a:r>
              <a:rPr lang="en-US"/>
              <a:t>Revenues</a:t>
            </a:r>
          </a:p>
          <a:p>
            <a:pPr algn="ctr"/>
            <a:r>
              <a:rPr lang="en-US"/>
              <a:t>Profits</a:t>
            </a:r>
          </a:p>
        </p:txBody>
      </p:sp>
      <p:sp>
        <p:nvSpPr>
          <p:cNvPr id="13329" name="Line 17"/>
          <p:cNvSpPr>
            <a:spLocks noChangeShapeType="1"/>
          </p:cNvSpPr>
          <p:nvPr/>
        </p:nvSpPr>
        <p:spPr bwMode="auto">
          <a:xfrm>
            <a:off x="7467600" y="2971800"/>
            <a:ext cx="2286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30" name="Line 18"/>
          <p:cNvSpPr>
            <a:spLocks noChangeShapeType="1"/>
          </p:cNvSpPr>
          <p:nvPr/>
        </p:nvSpPr>
        <p:spPr bwMode="auto">
          <a:xfrm flipV="1">
            <a:off x="7467600" y="4191000"/>
            <a:ext cx="2286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31" name="Text Box 19"/>
          <p:cNvSpPr txBox="1">
            <a:spLocks noChangeArrowheads="1"/>
          </p:cNvSpPr>
          <p:nvPr/>
        </p:nvSpPr>
        <p:spPr bwMode="auto">
          <a:xfrm>
            <a:off x="914400" y="547688"/>
            <a:ext cx="800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b="1" dirty="0" smtClean="0"/>
              <a:t>Strategic HRM </a:t>
            </a:r>
            <a:r>
              <a:rPr lang="en-US" sz="2800" b="1" dirty="0"/>
              <a:t>and Performance</a:t>
            </a:r>
          </a:p>
        </p:txBody>
      </p:sp>
      <p:sp>
        <p:nvSpPr>
          <p:cNvPr id="2" name="Rectangle 1"/>
          <p:cNvSpPr/>
          <p:nvPr/>
        </p:nvSpPr>
        <p:spPr>
          <a:xfrm>
            <a:off x="75600" y="1066800"/>
            <a:ext cx="8991600" cy="5630569"/>
          </a:xfrm>
          <a:prstGeom prst="rect">
            <a:avLst/>
          </a:prstGeom>
          <a:noFill/>
          <a:ln w="571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886200" y="1300166"/>
            <a:ext cx="1981200" cy="461665"/>
          </a:xfrm>
          <a:prstGeom prst="rect">
            <a:avLst/>
          </a:prstGeom>
          <a:noFill/>
        </p:spPr>
        <p:txBody>
          <a:bodyPr wrap="square" rtlCol="0">
            <a:spAutoFit/>
          </a:bodyPr>
          <a:lstStyle/>
          <a:p>
            <a:pPr algn="ctr"/>
            <a:r>
              <a:rPr lang="en-US" sz="2400" b="1" dirty="0" smtClean="0"/>
              <a:t>Strategy</a:t>
            </a:r>
            <a:endParaRPr lang="en-US" sz="2400" b="1" dirty="0"/>
          </a:p>
        </p:txBody>
      </p:sp>
    </p:spTree>
    <p:extLst>
      <p:ext uri="{BB962C8B-B14F-4D97-AF65-F5344CB8AC3E}">
        <p14:creationId xmlns:p14="http://schemas.microsoft.com/office/powerpoint/2010/main" val="3452332388"/>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dissolve">
                                      <p:cBhvr>
                                        <p:cTn id="7" dur="500"/>
                                        <p:tgtEl>
                                          <p:spTgt spid="133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dissolve">
                                      <p:cBhvr>
                                        <p:cTn id="10" dur="500"/>
                                        <p:tgtEl>
                                          <p:spTgt spid="133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317"/>
                                        </p:tgtEl>
                                        <p:attrNameLst>
                                          <p:attrName>style.visibility</p:attrName>
                                        </p:attrNameLst>
                                      </p:cBhvr>
                                      <p:to>
                                        <p:strVal val="visible"/>
                                      </p:to>
                                    </p:set>
                                    <p:animEffect transition="in" filter="dissolve">
                                      <p:cBhvr>
                                        <p:cTn id="13" dur="500"/>
                                        <p:tgtEl>
                                          <p:spTgt spid="1331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323"/>
                                        </p:tgtEl>
                                        <p:attrNameLst>
                                          <p:attrName>style.visibility</p:attrName>
                                        </p:attrNameLst>
                                      </p:cBhvr>
                                      <p:to>
                                        <p:strVal val="visible"/>
                                      </p:to>
                                    </p:set>
                                    <p:animEffect transition="in" filter="dissolve">
                                      <p:cBhvr>
                                        <p:cTn id="16" dur="500"/>
                                        <p:tgtEl>
                                          <p:spTgt spid="1332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324"/>
                                        </p:tgtEl>
                                        <p:attrNameLst>
                                          <p:attrName>style.visibility</p:attrName>
                                        </p:attrNameLst>
                                      </p:cBhvr>
                                      <p:to>
                                        <p:strVal val="visible"/>
                                      </p:to>
                                    </p:set>
                                    <p:animEffect transition="in" filter="dissolve">
                                      <p:cBhvr>
                                        <p:cTn id="19" dur="500"/>
                                        <p:tgtEl>
                                          <p:spTgt spid="1332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3318"/>
                                        </p:tgtEl>
                                        <p:attrNameLst>
                                          <p:attrName>style.visibility</p:attrName>
                                        </p:attrNameLst>
                                      </p:cBhvr>
                                      <p:to>
                                        <p:strVal val="visible"/>
                                      </p:to>
                                    </p:set>
                                    <p:animEffect transition="in" filter="dissolve">
                                      <p:cBhvr>
                                        <p:cTn id="24" dur="500"/>
                                        <p:tgtEl>
                                          <p:spTgt spid="1331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3319"/>
                                        </p:tgtEl>
                                        <p:attrNameLst>
                                          <p:attrName>style.visibility</p:attrName>
                                        </p:attrNameLst>
                                      </p:cBhvr>
                                      <p:to>
                                        <p:strVal val="visible"/>
                                      </p:to>
                                    </p:set>
                                    <p:animEffect transition="in" filter="dissolve">
                                      <p:cBhvr>
                                        <p:cTn id="27" dur="500"/>
                                        <p:tgtEl>
                                          <p:spTgt spid="1331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325"/>
                                        </p:tgtEl>
                                        <p:attrNameLst>
                                          <p:attrName>style.visibility</p:attrName>
                                        </p:attrNameLst>
                                      </p:cBhvr>
                                      <p:to>
                                        <p:strVal val="visible"/>
                                      </p:to>
                                    </p:set>
                                    <p:animEffect transition="in" filter="dissolve">
                                      <p:cBhvr>
                                        <p:cTn id="30" dur="500"/>
                                        <p:tgtEl>
                                          <p:spTgt spid="1332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3326"/>
                                        </p:tgtEl>
                                        <p:attrNameLst>
                                          <p:attrName>style.visibility</p:attrName>
                                        </p:attrNameLst>
                                      </p:cBhvr>
                                      <p:to>
                                        <p:strVal val="visible"/>
                                      </p:to>
                                    </p:set>
                                    <p:animEffect transition="in" filter="dissolve">
                                      <p:cBhvr>
                                        <p:cTn id="33" dur="500"/>
                                        <p:tgtEl>
                                          <p:spTgt spid="1332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3327"/>
                                        </p:tgtEl>
                                        <p:attrNameLst>
                                          <p:attrName>style.visibility</p:attrName>
                                        </p:attrNameLst>
                                      </p:cBhvr>
                                      <p:to>
                                        <p:strVal val="visible"/>
                                      </p:to>
                                    </p:set>
                                    <p:animEffect transition="in" filter="dissolve">
                                      <p:cBhvr>
                                        <p:cTn id="36" dur="500"/>
                                        <p:tgtEl>
                                          <p:spTgt spid="13327"/>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3328"/>
                                        </p:tgtEl>
                                        <p:attrNameLst>
                                          <p:attrName>style.visibility</p:attrName>
                                        </p:attrNameLst>
                                      </p:cBhvr>
                                      <p:to>
                                        <p:strVal val="visible"/>
                                      </p:to>
                                    </p:set>
                                    <p:animEffect transition="in" filter="dissolve">
                                      <p:cBhvr>
                                        <p:cTn id="39" dur="500"/>
                                        <p:tgtEl>
                                          <p:spTgt spid="13328"/>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3329"/>
                                        </p:tgtEl>
                                        <p:attrNameLst>
                                          <p:attrName>style.visibility</p:attrName>
                                        </p:attrNameLst>
                                      </p:cBhvr>
                                      <p:to>
                                        <p:strVal val="visible"/>
                                      </p:to>
                                    </p:set>
                                    <p:animEffect transition="in" filter="dissolve">
                                      <p:cBhvr>
                                        <p:cTn id="42" dur="500"/>
                                        <p:tgtEl>
                                          <p:spTgt spid="13329"/>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3330"/>
                                        </p:tgtEl>
                                        <p:attrNameLst>
                                          <p:attrName>style.visibility</p:attrName>
                                        </p:attrNameLst>
                                      </p:cBhvr>
                                      <p:to>
                                        <p:strVal val="visible"/>
                                      </p:to>
                                    </p:set>
                                    <p:animEffect transition="in" filter="dissolve">
                                      <p:cBhvr>
                                        <p:cTn id="45" dur="500"/>
                                        <p:tgtEl>
                                          <p:spTgt spid="1333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dissolve">
                                      <p:cBhvr>
                                        <p:cTn id="50" dur="500"/>
                                        <p:tgtEl>
                                          <p:spTgt spid="2"/>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dissolve">
                                      <p:cBhvr>
                                        <p:cTn id="5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16" grpId="0" animBg="1"/>
      <p:bldP spid="13317" grpId="0" animBg="1"/>
      <p:bldP spid="13318" grpId="0" animBg="1"/>
      <p:bldP spid="13319" grpId="0" animBg="1"/>
      <p:bldP spid="13323" grpId="0" animBg="1"/>
      <p:bldP spid="13324" grpId="0" animBg="1"/>
      <p:bldP spid="13325" grpId="0" animBg="1"/>
      <p:bldP spid="13326" grpId="0" animBg="1"/>
      <p:bldP spid="13327" grpId="0" animBg="1"/>
      <p:bldP spid="13328" grpId="0" animBg="1"/>
      <p:bldP spid="13329" grpId="0" animBg="1"/>
      <p:bldP spid="13330" grpId="0" animBg="1"/>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00" y="214702"/>
            <a:ext cx="8243338" cy="701272"/>
          </a:xfrm>
        </p:spPr>
        <p:txBody>
          <a:bodyPr/>
          <a:lstStyle/>
          <a:p>
            <a:r>
              <a:rPr lang="en-US" dirty="0" smtClean="0"/>
              <a:t>Human Capital, Strategy, and HR:</a:t>
            </a:r>
            <a:br>
              <a:rPr lang="en-US" dirty="0" smtClean="0"/>
            </a:br>
            <a:r>
              <a:rPr lang="en-US" dirty="0" smtClean="0"/>
              <a:t>My Thesis</a:t>
            </a:r>
            <a:endParaRPr lang="en-US" dirty="0"/>
          </a:p>
        </p:txBody>
      </p:sp>
      <p:sp>
        <p:nvSpPr>
          <p:cNvPr id="3" name="Content Placeholder 2"/>
          <p:cNvSpPr>
            <a:spLocks noGrp="1"/>
          </p:cNvSpPr>
          <p:nvPr>
            <p:ph idx="1"/>
          </p:nvPr>
        </p:nvSpPr>
        <p:spPr>
          <a:xfrm>
            <a:off x="692700" y="1404554"/>
            <a:ext cx="8262388" cy="4386810"/>
          </a:xfrm>
        </p:spPr>
        <p:txBody>
          <a:bodyPr/>
          <a:lstStyle/>
          <a:p>
            <a:r>
              <a:rPr lang="en-US" dirty="0" smtClean="0"/>
              <a:t>Good research linking human capital, strategy, and HR practices needs multidisciplinary perspectives</a:t>
            </a:r>
          </a:p>
          <a:p>
            <a:r>
              <a:rPr lang="en-US" dirty="0" smtClean="0"/>
              <a:t>HR has focused on how the practices aimed at building, managing, and transforming human capital are related to performance, while largely ignoring the human capital itself.</a:t>
            </a:r>
          </a:p>
          <a:p>
            <a:r>
              <a:rPr lang="en-US" dirty="0" smtClean="0"/>
              <a:t>Strategy has focused on human capital, without much interest in how to build, maintain, and/or transform human capital.</a:t>
            </a:r>
            <a:endParaRPr lang="en-US" dirty="0"/>
          </a:p>
        </p:txBody>
      </p:sp>
    </p:spTree>
    <p:extLst>
      <p:ext uri="{BB962C8B-B14F-4D97-AF65-F5344CB8AC3E}">
        <p14:creationId xmlns:p14="http://schemas.microsoft.com/office/powerpoint/2010/main" val="3519345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347119"/>
            <a:ext cx="7772400" cy="1143000"/>
          </a:xfrm>
        </p:spPr>
        <p:txBody>
          <a:bodyPr/>
          <a:lstStyle/>
          <a:p>
            <a:r>
              <a:rPr lang="en-US" dirty="0" smtClean="0"/>
              <a:t>The SHRM Problem</a:t>
            </a:r>
            <a:endParaRPr lang="en-US" dirty="0"/>
          </a:p>
        </p:txBody>
      </p:sp>
      <p:sp>
        <p:nvSpPr>
          <p:cNvPr id="5" name="TextBox 4"/>
          <p:cNvSpPr txBox="1"/>
          <p:nvPr/>
        </p:nvSpPr>
        <p:spPr>
          <a:xfrm>
            <a:off x="165669" y="5539795"/>
            <a:ext cx="8978331" cy="733663"/>
          </a:xfrm>
          <a:prstGeom prst="rightArrow">
            <a:avLst/>
          </a:prstGeom>
          <a:solidFill>
            <a:schemeClr val="tx1"/>
          </a:solidFill>
        </p:spPr>
        <p:txBody>
          <a:bodyPr wrap="square" rtlCol="0">
            <a:spAutoFit/>
          </a:bodyPr>
          <a:lstStyle/>
          <a:p>
            <a:pPr algn="ctr"/>
            <a:r>
              <a:rPr lang="en-US" dirty="0" smtClean="0">
                <a:solidFill>
                  <a:srgbClr val="FF0000"/>
                </a:solidFill>
              </a:rPr>
              <a:t>Strategic HRM Research</a:t>
            </a:r>
            <a:endParaRPr lang="en-US" dirty="0">
              <a:solidFill>
                <a:srgbClr val="FF0000"/>
              </a:solidFill>
            </a:endParaRPr>
          </a:p>
        </p:txBody>
      </p:sp>
      <p:sp>
        <p:nvSpPr>
          <p:cNvPr id="7" name="TextBox 6"/>
          <p:cNvSpPr txBox="1"/>
          <p:nvPr/>
        </p:nvSpPr>
        <p:spPr>
          <a:xfrm>
            <a:off x="135428" y="4867484"/>
            <a:ext cx="1180038" cy="923330"/>
          </a:xfrm>
          <a:prstGeom prst="rect">
            <a:avLst/>
          </a:prstGeom>
          <a:noFill/>
        </p:spPr>
        <p:txBody>
          <a:bodyPr wrap="square" rtlCol="0">
            <a:spAutoFit/>
          </a:bodyPr>
          <a:lstStyle/>
          <a:p>
            <a:r>
              <a:rPr lang="en-US" dirty="0" smtClean="0"/>
              <a:t>Wright</a:t>
            </a:r>
            <a:r>
              <a:rPr lang="en-US" dirty="0"/>
              <a:t> </a:t>
            </a:r>
            <a:r>
              <a:rPr lang="en-US" dirty="0" smtClean="0"/>
              <a:t>&amp;</a:t>
            </a:r>
          </a:p>
          <a:p>
            <a:r>
              <a:rPr lang="en-US" dirty="0" smtClean="0"/>
              <a:t>McMahan</a:t>
            </a:r>
          </a:p>
          <a:p>
            <a:r>
              <a:rPr lang="en-US" dirty="0" smtClean="0"/>
              <a:t>1992</a:t>
            </a:r>
            <a:endParaRPr lang="en-US" dirty="0"/>
          </a:p>
        </p:txBody>
      </p:sp>
      <p:sp>
        <p:nvSpPr>
          <p:cNvPr id="9" name="TextBox 8"/>
          <p:cNvSpPr txBox="1"/>
          <p:nvPr/>
        </p:nvSpPr>
        <p:spPr>
          <a:xfrm rot="19171916">
            <a:off x="2024841" y="2581750"/>
            <a:ext cx="7271559" cy="733663"/>
          </a:xfrm>
          <a:prstGeom prst="rightArrow">
            <a:avLst/>
          </a:prstGeom>
          <a:solidFill>
            <a:schemeClr val="tx1"/>
          </a:solidFill>
        </p:spPr>
        <p:txBody>
          <a:bodyPr wrap="square" rtlCol="0">
            <a:spAutoFit/>
          </a:bodyPr>
          <a:lstStyle/>
          <a:p>
            <a:r>
              <a:rPr lang="en-US" dirty="0" smtClean="0">
                <a:solidFill>
                  <a:srgbClr val="FF0000"/>
                </a:solidFill>
              </a:rPr>
              <a:t>                               HR Practices Research</a:t>
            </a:r>
            <a:endParaRPr lang="en-US" dirty="0">
              <a:solidFill>
                <a:schemeClr val="bg1"/>
              </a:solidFill>
            </a:endParaRPr>
          </a:p>
        </p:txBody>
      </p:sp>
      <p:sp>
        <p:nvSpPr>
          <p:cNvPr id="10" name="TextBox 9"/>
          <p:cNvSpPr txBox="1"/>
          <p:nvPr/>
        </p:nvSpPr>
        <p:spPr>
          <a:xfrm>
            <a:off x="1901896" y="5024445"/>
            <a:ext cx="1233313" cy="646331"/>
          </a:xfrm>
          <a:prstGeom prst="rect">
            <a:avLst/>
          </a:prstGeom>
          <a:noFill/>
        </p:spPr>
        <p:txBody>
          <a:bodyPr wrap="square" rtlCol="0">
            <a:spAutoFit/>
          </a:bodyPr>
          <a:lstStyle/>
          <a:p>
            <a:r>
              <a:rPr lang="en-US" dirty="0" err="1" smtClean="0"/>
              <a:t>Huselid</a:t>
            </a:r>
            <a:r>
              <a:rPr lang="en-US" dirty="0" smtClean="0"/>
              <a:t>, 1995</a:t>
            </a:r>
            <a:endParaRPr lang="en-US" dirty="0"/>
          </a:p>
        </p:txBody>
      </p:sp>
      <p:sp>
        <p:nvSpPr>
          <p:cNvPr id="11" name="TextBox 10"/>
          <p:cNvSpPr txBox="1"/>
          <p:nvPr/>
        </p:nvSpPr>
        <p:spPr>
          <a:xfrm>
            <a:off x="6866053" y="4858804"/>
            <a:ext cx="1435797" cy="646331"/>
          </a:xfrm>
          <a:prstGeom prst="rect">
            <a:avLst/>
          </a:prstGeom>
          <a:noFill/>
        </p:spPr>
        <p:txBody>
          <a:bodyPr wrap="square" rtlCol="0">
            <a:spAutoFit/>
          </a:bodyPr>
          <a:lstStyle/>
          <a:p>
            <a:r>
              <a:rPr lang="en-US" dirty="0" err="1" smtClean="0"/>
              <a:t>Lepak</a:t>
            </a:r>
            <a:r>
              <a:rPr lang="en-US" dirty="0" smtClean="0"/>
              <a:t> &amp; Snell, 1999</a:t>
            </a:r>
            <a:endParaRPr lang="en-US" dirty="0"/>
          </a:p>
        </p:txBody>
      </p:sp>
      <p:sp>
        <p:nvSpPr>
          <p:cNvPr id="8" name="TextBox 7"/>
          <p:cNvSpPr txBox="1"/>
          <p:nvPr/>
        </p:nvSpPr>
        <p:spPr>
          <a:xfrm>
            <a:off x="1109868" y="4868701"/>
            <a:ext cx="901132" cy="923330"/>
          </a:xfrm>
          <a:prstGeom prst="rect">
            <a:avLst/>
          </a:prstGeom>
          <a:noFill/>
        </p:spPr>
        <p:txBody>
          <a:bodyPr wrap="square" rtlCol="0">
            <a:spAutoFit/>
          </a:bodyPr>
          <a:lstStyle/>
          <a:p>
            <a:r>
              <a:rPr lang="en-US" dirty="0" smtClean="0"/>
              <a:t>Wright</a:t>
            </a:r>
          </a:p>
          <a:p>
            <a:r>
              <a:rPr lang="en-US" dirty="0" smtClean="0"/>
              <a:t> et al</a:t>
            </a:r>
          </a:p>
          <a:p>
            <a:r>
              <a:rPr lang="en-US" dirty="0" smtClean="0"/>
              <a:t>1994</a:t>
            </a:r>
            <a:endParaRPr lang="en-US" dirty="0"/>
          </a:p>
        </p:txBody>
      </p:sp>
    </p:spTree>
    <p:extLst>
      <p:ext uri="{BB962C8B-B14F-4D97-AF65-F5344CB8AC3E}">
        <p14:creationId xmlns:p14="http://schemas.microsoft.com/office/powerpoint/2010/main" val="202905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P spid="11"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Problem 1:</a:t>
            </a:r>
            <a:endParaRPr lang="en-US" dirty="0"/>
          </a:p>
        </p:txBody>
      </p:sp>
      <p:sp>
        <p:nvSpPr>
          <p:cNvPr id="4" name="Content Placeholder 3"/>
          <p:cNvSpPr>
            <a:spLocks noGrp="1"/>
          </p:cNvSpPr>
          <p:nvPr>
            <p:ph idx="1"/>
          </p:nvPr>
        </p:nvSpPr>
        <p:spPr/>
        <p:txBody>
          <a:bodyPr/>
          <a:lstStyle/>
          <a:p>
            <a:r>
              <a:rPr lang="en-US" dirty="0" smtClean="0"/>
              <a:t>Strategic HRM research, which should examine the links among practices, people, strategy, and performance, morphed into HR practices and performance research, which has been devoid of both people and strategy</a:t>
            </a:r>
            <a:endParaRPr lang="en-US" dirty="0"/>
          </a:p>
        </p:txBody>
      </p:sp>
    </p:spTree>
    <p:extLst>
      <p:ext uri="{BB962C8B-B14F-4D97-AF65-F5344CB8AC3E}">
        <p14:creationId xmlns:p14="http://schemas.microsoft.com/office/powerpoint/2010/main" val="3693144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8188</TotalTime>
  <Words>1979</Words>
  <Application>Microsoft Office PowerPoint</Application>
  <PresentationFormat>On-screen Show (4:3)</PresentationFormat>
  <Paragraphs>355</Paragraphs>
  <Slides>40</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Default Theme</vt:lpstr>
      <vt:lpstr>Document</vt:lpstr>
      <vt:lpstr>People, Practices, and Performance: Problems and Prospects</vt:lpstr>
      <vt:lpstr>“Our people are our most important asset.”  Every company’s mission statement</vt:lpstr>
      <vt:lpstr>My guiding assumptions</vt:lpstr>
      <vt:lpstr>SHRM Defined…</vt:lpstr>
      <vt:lpstr>SHRM’s Domain</vt:lpstr>
      <vt:lpstr>PowerPoint Presentation</vt:lpstr>
      <vt:lpstr>Human Capital, Strategy, and HR: My Thesis</vt:lpstr>
      <vt:lpstr>The SHRM Problem</vt:lpstr>
      <vt:lpstr>Problem 1:</vt:lpstr>
      <vt:lpstr>PowerPoint Presentation</vt:lpstr>
      <vt:lpstr>Evolution of HR Practice-Performance</vt:lpstr>
      <vt:lpstr>Problem 2: Measurement of HR Practices</vt:lpstr>
      <vt:lpstr>Problem 3: Replacing Science with Advocacy</vt:lpstr>
      <vt:lpstr>A New SHRM Governance Typology</vt:lpstr>
      <vt:lpstr>PowerPoint Presentation</vt:lpstr>
      <vt:lpstr>PowerPoint Presentation</vt:lpstr>
      <vt:lpstr>A New SHRM Governance Typology</vt:lpstr>
      <vt:lpstr>PowerPoint Presentation</vt:lpstr>
      <vt:lpstr>From Practices to People</vt:lpstr>
      <vt:lpstr>Prospect 1:</vt:lpstr>
      <vt:lpstr>Enter Strategy…</vt:lpstr>
      <vt:lpstr>Problem 4:</vt:lpstr>
      <vt:lpstr>PowerPoint Presentation</vt:lpstr>
      <vt:lpstr>Definitions/Conceptualizations</vt:lpstr>
      <vt:lpstr>So…</vt:lpstr>
      <vt:lpstr>Problem 5: A Variety of Measurement Approaches</vt:lpstr>
      <vt:lpstr>Prospect 2: More Thorough Measurement</vt:lpstr>
      <vt:lpstr>Example 1:  Talent Quality Grows Retail Sales</vt:lpstr>
      <vt:lpstr>Example 2:  Talent Quality Grows Productivity</vt:lpstr>
      <vt:lpstr>Problem 6: Conceptualizing and Measuring Human Capital</vt:lpstr>
      <vt:lpstr>Prospect 3: Reconceptualizing Human Capital</vt:lpstr>
      <vt:lpstr>Human Capital and Human Capabilities</vt:lpstr>
      <vt:lpstr>Human Capital</vt:lpstr>
      <vt:lpstr>PowerPoint Presentation</vt:lpstr>
      <vt:lpstr>PowerPoint Presentation</vt:lpstr>
      <vt:lpstr>PowerPoint Presentation</vt:lpstr>
      <vt:lpstr>Prospect 4: Distinguishing related constructs helps clarify theory</vt:lpstr>
      <vt:lpstr>Prospect 4: (cont’d)</vt:lpstr>
      <vt:lpstr>Prospect 5: Strategic Human Capital</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Practices, and Performance: Problems and Prospects</dc:title>
  <dc:creator>Pat Wright</dc:creator>
  <cp:lastModifiedBy>Anne Anderson</cp:lastModifiedBy>
  <cp:revision>43</cp:revision>
  <dcterms:created xsi:type="dcterms:W3CDTF">2015-11-27T18:14:40Z</dcterms:created>
  <dcterms:modified xsi:type="dcterms:W3CDTF">2016-03-09T02:41:39Z</dcterms:modified>
</cp:coreProperties>
</file>