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60" r:id="rId3"/>
    <p:sldId id="277" r:id="rId4"/>
    <p:sldId id="280" r:id="rId5"/>
    <p:sldId id="257" r:id="rId6"/>
    <p:sldId id="278" r:id="rId7"/>
    <p:sldId id="262" r:id="rId8"/>
    <p:sldId id="261" r:id="rId9"/>
    <p:sldId id="284" r:id="rId10"/>
    <p:sldId id="285" r:id="rId11"/>
    <p:sldId id="263" r:id="rId12"/>
    <p:sldId id="265" r:id="rId13"/>
    <p:sldId id="288" r:id="rId14"/>
    <p:sldId id="274" r:id="rId15"/>
    <p:sldId id="272" r:id="rId16"/>
    <p:sldId id="282" r:id="rId17"/>
    <p:sldId id="266" r:id="rId18"/>
    <p:sldId id="275" r:id="rId19"/>
    <p:sldId id="273" r:id="rId20"/>
    <p:sldId id="286" r:id="rId21"/>
    <p:sldId id="269" r:id="rId22"/>
    <p:sldId id="258" r:id="rId23"/>
    <p:sldId id="279" r:id="rId24"/>
    <p:sldId id="287" r:id="rId25"/>
    <p:sldId id="283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926B8-8766-4297-B1BD-36776AD023E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21A7ACB-D7A7-4A79-8234-BB05FC6BFF5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Crisis</a:t>
          </a:r>
          <a:endParaRPr lang="en-US" sz="2400" dirty="0">
            <a:solidFill>
              <a:srgbClr val="FFFF00"/>
            </a:solidFill>
          </a:endParaRPr>
        </a:p>
      </dgm:t>
    </dgm:pt>
    <dgm:pt modelId="{6AB58F31-7BFE-47E1-9191-5E1B839A1D3A}" type="parTrans" cxnId="{75AA74E1-844D-4DCE-A13F-5B2B00B4B574}">
      <dgm:prSet/>
      <dgm:spPr/>
      <dgm:t>
        <a:bodyPr/>
        <a:lstStyle/>
        <a:p>
          <a:endParaRPr lang="en-US"/>
        </a:p>
      </dgm:t>
    </dgm:pt>
    <dgm:pt modelId="{74FE72BC-70A3-4A64-91D7-4F0136EBB054}" type="sibTrans" cxnId="{75AA74E1-844D-4DCE-A13F-5B2B00B4B574}">
      <dgm:prSet/>
      <dgm:spPr/>
      <dgm:t>
        <a:bodyPr/>
        <a:lstStyle/>
        <a:p>
          <a:endParaRPr lang="en-US"/>
        </a:p>
      </dgm:t>
    </dgm:pt>
    <dgm:pt modelId="{13FC2B1A-A009-4BAB-8491-7FE612E48BD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Charisma/TFL</a:t>
          </a:r>
          <a:endParaRPr lang="en-US" sz="2400" dirty="0">
            <a:solidFill>
              <a:srgbClr val="FFFF00"/>
            </a:solidFill>
          </a:endParaRPr>
        </a:p>
      </dgm:t>
    </dgm:pt>
    <dgm:pt modelId="{8C5BBEC0-C231-4886-B102-5DA5B1B3C964}" type="parTrans" cxnId="{628EF70B-3F6D-4B81-B948-82F6D8EF8730}">
      <dgm:prSet/>
      <dgm:spPr/>
      <dgm:t>
        <a:bodyPr/>
        <a:lstStyle/>
        <a:p>
          <a:endParaRPr lang="en-US"/>
        </a:p>
      </dgm:t>
    </dgm:pt>
    <dgm:pt modelId="{EB8F6749-599D-47FA-BE73-4ABE532427D5}" type="sibTrans" cxnId="{628EF70B-3F6D-4B81-B948-82F6D8EF8730}">
      <dgm:prSet/>
      <dgm:spPr/>
      <dgm:t>
        <a:bodyPr/>
        <a:lstStyle/>
        <a:p>
          <a:endParaRPr lang="en-US"/>
        </a:p>
      </dgm:t>
    </dgm:pt>
    <dgm:pt modelId="{C9D1CF43-B7CC-4FF9-AEF5-FBB3C353A49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>
              <a:solidFill>
                <a:srgbClr val="FFFF00"/>
              </a:solidFill>
            </a:rPr>
            <a:t>Outcomes</a:t>
          </a:r>
          <a:endParaRPr lang="en-US" sz="2400" dirty="0">
            <a:solidFill>
              <a:srgbClr val="FFFF00"/>
            </a:solidFill>
          </a:endParaRPr>
        </a:p>
      </dgm:t>
    </dgm:pt>
    <dgm:pt modelId="{3B196DBB-C9D6-4026-B438-2EFEB7C58C89}" type="parTrans" cxnId="{7C4FCE3D-5AC8-412E-BF6D-2511DE4BA25D}">
      <dgm:prSet/>
      <dgm:spPr/>
      <dgm:t>
        <a:bodyPr/>
        <a:lstStyle/>
        <a:p>
          <a:endParaRPr lang="en-US"/>
        </a:p>
      </dgm:t>
    </dgm:pt>
    <dgm:pt modelId="{96B59DF4-8F2B-4875-88CF-AC873F2348DC}" type="sibTrans" cxnId="{7C4FCE3D-5AC8-412E-BF6D-2511DE4BA25D}">
      <dgm:prSet/>
      <dgm:spPr/>
      <dgm:t>
        <a:bodyPr/>
        <a:lstStyle/>
        <a:p>
          <a:endParaRPr lang="en-US"/>
        </a:p>
      </dgm:t>
    </dgm:pt>
    <dgm:pt modelId="{A574975F-0629-400C-9437-6BFE488CBCCF}" type="pres">
      <dgm:prSet presAssocID="{832926B8-8766-4297-B1BD-36776AD023E6}" presName="Name0" presStyleCnt="0">
        <dgm:presLayoutVars>
          <dgm:dir/>
          <dgm:animLvl val="lvl"/>
          <dgm:resizeHandles val="exact"/>
        </dgm:presLayoutVars>
      </dgm:prSet>
      <dgm:spPr/>
    </dgm:pt>
    <dgm:pt modelId="{DF3AB97E-475D-4E40-AB68-FE8C72D6F648}" type="pres">
      <dgm:prSet presAssocID="{621A7ACB-D7A7-4A79-8234-BB05FC6BFF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688BD-860B-4115-AA79-FBCC7D4CC30B}" type="pres">
      <dgm:prSet presAssocID="{74FE72BC-70A3-4A64-91D7-4F0136EBB054}" presName="parTxOnlySpace" presStyleCnt="0"/>
      <dgm:spPr/>
    </dgm:pt>
    <dgm:pt modelId="{422F16B5-9FC0-4ADC-8FDF-6271449B6F9D}" type="pres">
      <dgm:prSet presAssocID="{13FC2B1A-A009-4BAB-8491-7FE612E48BDD}" presName="parTxOnly" presStyleLbl="node1" presStyleIdx="1" presStyleCnt="3" custLinFactNeighborX="2935" custLinFactNeighborY="-2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80055-81F5-4E41-9A7E-F3998B172953}" type="pres">
      <dgm:prSet presAssocID="{EB8F6749-599D-47FA-BE73-4ABE532427D5}" presName="parTxOnlySpace" presStyleCnt="0"/>
      <dgm:spPr/>
    </dgm:pt>
    <dgm:pt modelId="{57DAA1DB-CD9D-46EA-8D00-8F6A88B7DA0B}" type="pres">
      <dgm:prSet presAssocID="{C9D1CF43-B7CC-4FF9-AEF5-FBB3C353A49C}" presName="parTxOnly" presStyleLbl="node1" presStyleIdx="2" presStyleCnt="3" custLinFactNeighborX="6690" custLinFactNeighborY="-2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FCE3D-5AC8-412E-BF6D-2511DE4BA25D}" srcId="{832926B8-8766-4297-B1BD-36776AD023E6}" destId="{C9D1CF43-B7CC-4FF9-AEF5-FBB3C353A49C}" srcOrd="2" destOrd="0" parTransId="{3B196DBB-C9D6-4026-B438-2EFEB7C58C89}" sibTransId="{96B59DF4-8F2B-4875-88CF-AC873F2348DC}"/>
    <dgm:cxn modelId="{C30C349B-AFDD-463C-98A0-37B07B179E49}" type="presOf" srcId="{832926B8-8766-4297-B1BD-36776AD023E6}" destId="{A574975F-0629-400C-9437-6BFE488CBCCF}" srcOrd="0" destOrd="0" presId="urn:microsoft.com/office/officeart/2005/8/layout/chevron1"/>
    <dgm:cxn modelId="{628EF70B-3F6D-4B81-B948-82F6D8EF8730}" srcId="{832926B8-8766-4297-B1BD-36776AD023E6}" destId="{13FC2B1A-A009-4BAB-8491-7FE612E48BDD}" srcOrd="1" destOrd="0" parTransId="{8C5BBEC0-C231-4886-B102-5DA5B1B3C964}" sibTransId="{EB8F6749-599D-47FA-BE73-4ABE532427D5}"/>
    <dgm:cxn modelId="{EE1EE256-8217-473F-B8DA-5D071A42DB8D}" type="presOf" srcId="{C9D1CF43-B7CC-4FF9-AEF5-FBB3C353A49C}" destId="{57DAA1DB-CD9D-46EA-8D00-8F6A88B7DA0B}" srcOrd="0" destOrd="0" presId="urn:microsoft.com/office/officeart/2005/8/layout/chevron1"/>
    <dgm:cxn modelId="{0D87B9A8-67BA-4BD6-9BA4-73BD383A4F3F}" type="presOf" srcId="{621A7ACB-D7A7-4A79-8234-BB05FC6BFF51}" destId="{DF3AB97E-475D-4E40-AB68-FE8C72D6F648}" srcOrd="0" destOrd="0" presId="urn:microsoft.com/office/officeart/2005/8/layout/chevron1"/>
    <dgm:cxn modelId="{B1C2A241-81E7-4E1F-B122-853F78693B78}" type="presOf" srcId="{13FC2B1A-A009-4BAB-8491-7FE612E48BDD}" destId="{422F16B5-9FC0-4ADC-8FDF-6271449B6F9D}" srcOrd="0" destOrd="0" presId="urn:microsoft.com/office/officeart/2005/8/layout/chevron1"/>
    <dgm:cxn modelId="{75AA74E1-844D-4DCE-A13F-5B2B00B4B574}" srcId="{832926B8-8766-4297-B1BD-36776AD023E6}" destId="{621A7ACB-D7A7-4A79-8234-BB05FC6BFF51}" srcOrd="0" destOrd="0" parTransId="{6AB58F31-7BFE-47E1-9191-5E1B839A1D3A}" sibTransId="{74FE72BC-70A3-4A64-91D7-4F0136EBB054}"/>
    <dgm:cxn modelId="{0739AFB8-C12C-4BF9-8D9E-72FBE53106AA}" type="presParOf" srcId="{A574975F-0629-400C-9437-6BFE488CBCCF}" destId="{DF3AB97E-475D-4E40-AB68-FE8C72D6F648}" srcOrd="0" destOrd="0" presId="urn:microsoft.com/office/officeart/2005/8/layout/chevron1"/>
    <dgm:cxn modelId="{752D0C5A-4000-498E-9526-9019D4C32EA9}" type="presParOf" srcId="{A574975F-0629-400C-9437-6BFE488CBCCF}" destId="{501688BD-860B-4115-AA79-FBCC7D4CC30B}" srcOrd="1" destOrd="0" presId="urn:microsoft.com/office/officeart/2005/8/layout/chevron1"/>
    <dgm:cxn modelId="{3CBFD5C5-260D-41F4-92F7-0AF83EBCCE12}" type="presParOf" srcId="{A574975F-0629-400C-9437-6BFE488CBCCF}" destId="{422F16B5-9FC0-4ADC-8FDF-6271449B6F9D}" srcOrd="2" destOrd="0" presId="urn:microsoft.com/office/officeart/2005/8/layout/chevron1"/>
    <dgm:cxn modelId="{17F12DF8-CC4D-48F0-B1F8-4CE4F696776F}" type="presParOf" srcId="{A574975F-0629-400C-9437-6BFE488CBCCF}" destId="{C2B80055-81F5-4E41-9A7E-F3998B172953}" srcOrd="3" destOrd="0" presId="urn:microsoft.com/office/officeart/2005/8/layout/chevron1"/>
    <dgm:cxn modelId="{84113083-76C1-4F52-8864-73087508BE80}" type="presParOf" srcId="{A574975F-0629-400C-9437-6BFE488CBCCF}" destId="{57DAA1DB-CD9D-46EA-8D00-8F6A88B7DA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769129-6B69-4A82-847B-FEDAC5DAA8E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A81BA-01DD-4D30-B953-3385EFF489DD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Exponential growth in the number of research studies and citations on transformational leadership (</a:t>
          </a:r>
          <a:r>
            <a:rPr lang="en-US" dirty="0" err="1" smtClean="0"/>
            <a:t>Antonakis</a:t>
          </a:r>
          <a:r>
            <a:rPr lang="en-US" dirty="0" smtClean="0"/>
            <a:t>, 2012)</a:t>
          </a:r>
          <a:endParaRPr lang="en-US" dirty="0"/>
        </a:p>
      </dgm:t>
    </dgm:pt>
    <dgm:pt modelId="{F0A3ACF3-2FBE-4DD0-B5ED-0F929A4D15E8}" type="parTrans" cxnId="{F7BAD4CE-F6AB-4088-99C8-E49940A6176B}">
      <dgm:prSet/>
      <dgm:spPr/>
      <dgm:t>
        <a:bodyPr/>
        <a:lstStyle/>
        <a:p>
          <a:endParaRPr lang="en-US"/>
        </a:p>
      </dgm:t>
    </dgm:pt>
    <dgm:pt modelId="{349D5147-D26F-4D70-B401-2F0DC5ACC2F5}" type="sibTrans" cxnId="{F7BAD4CE-F6AB-4088-99C8-E49940A6176B}">
      <dgm:prSet/>
      <dgm:spPr/>
      <dgm:t>
        <a:bodyPr/>
        <a:lstStyle/>
        <a:p>
          <a:endParaRPr lang="en-US"/>
        </a:p>
      </dgm:t>
    </dgm:pt>
    <dgm:pt modelId="{7D3877BA-86DA-4092-8F5E-2AA5668EC4A2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Are some elements of TFL more important to crisis situations in some cultures than in others?</a:t>
          </a:r>
          <a:endParaRPr lang="en-US" dirty="0"/>
        </a:p>
      </dgm:t>
    </dgm:pt>
    <dgm:pt modelId="{4BDD8080-0DAD-450E-BBC9-FC9DEC2A33AB}" type="parTrans" cxnId="{FE623F9E-D1DB-4910-946C-48E98F48CCAE}">
      <dgm:prSet/>
      <dgm:spPr/>
      <dgm:t>
        <a:bodyPr/>
        <a:lstStyle/>
        <a:p>
          <a:endParaRPr lang="en-US"/>
        </a:p>
      </dgm:t>
    </dgm:pt>
    <dgm:pt modelId="{6BD4C49E-CB64-4FA1-B165-AB51907B5F31}" type="sibTrans" cxnId="{FE623F9E-D1DB-4910-946C-48E98F48CCAE}">
      <dgm:prSet/>
      <dgm:spPr/>
      <dgm:t>
        <a:bodyPr/>
        <a:lstStyle/>
        <a:p>
          <a:endParaRPr lang="en-US"/>
        </a:p>
      </dgm:t>
    </dgm:pt>
    <dgm:pt modelId="{03C3E36F-66C0-4614-B72D-1F901BFDCC46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Mixed results with intellectual stimulation; Importance of studying contextual factors and processes</a:t>
          </a:r>
          <a:endParaRPr lang="en-US" dirty="0"/>
        </a:p>
      </dgm:t>
    </dgm:pt>
    <dgm:pt modelId="{68E1C849-A8BA-4FE6-A8EA-7B19B7F88D3B}" type="parTrans" cxnId="{32A896BB-BDE2-4AE9-9BA4-B43DE2DAC918}">
      <dgm:prSet/>
      <dgm:spPr/>
      <dgm:t>
        <a:bodyPr/>
        <a:lstStyle/>
        <a:p>
          <a:endParaRPr lang="en-US"/>
        </a:p>
      </dgm:t>
    </dgm:pt>
    <dgm:pt modelId="{BC1BDEAB-2B63-4B02-9B3F-E7BB4557C8A0}" type="sibTrans" cxnId="{32A896BB-BDE2-4AE9-9BA4-B43DE2DAC918}">
      <dgm:prSet/>
      <dgm:spPr/>
      <dgm:t>
        <a:bodyPr/>
        <a:lstStyle/>
        <a:p>
          <a:endParaRPr lang="en-US"/>
        </a:p>
      </dgm:t>
    </dgm:pt>
    <dgm:pt modelId="{8BF78B34-F2B0-442A-A88E-525CCEC9DA6C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The role of gender; Strategic leadership in managing uncertainty; Complexity leadership</a:t>
          </a:r>
          <a:endParaRPr lang="en-US" dirty="0"/>
        </a:p>
      </dgm:t>
    </dgm:pt>
    <dgm:pt modelId="{B7829BBC-1222-4C22-B34F-20D86755E6FC}" type="parTrans" cxnId="{80F02086-B240-43D6-9219-F6E360466CBC}">
      <dgm:prSet/>
      <dgm:spPr/>
      <dgm:t>
        <a:bodyPr/>
        <a:lstStyle/>
        <a:p>
          <a:endParaRPr lang="en-US"/>
        </a:p>
      </dgm:t>
    </dgm:pt>
    <dgm:pt modelId="{FB3EBA4E-1261-40E4-95D1-28508192A513}" type="sibTrans" cxnId="{80F02086-B240-43D6-9219-F6E360466CBC}">
      <dgm:prSet/>
      <dgm:spPr/>
      <dgm:t>
        <a:bodyPr/>
        <a:lstStyle/>
        <a:p>
          <a:endParaRPr lang="en-US"/>
        </a:p>
      </dgm:t>
    </dgm:pt>
    <dgm:pt modelId="{0D935E20-702E-4A49-BE6F-1D158F597864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dirty="0" smtClean="0"/>
            <a:t>Longitudinal studies; Role of followers; Toxic leaders in volatile situations</a:t>
          </a:r>
          <a:endParaRPr lang="en-US" dirty="0"/>
        </a:p>
      </dgm:t>
    </dgm:pt>
    <dgm:pt modelId="{71D4FB55-4054-4B54-B6CD-965BFC3512B8}" type="parTrans" cxnId="{9AB5AD0B-AF99-4C3A-8C70-2E8189EF55CF}">
      <dgm:prSet/>
      <dgm:spPr/>
      <dgm:t>
        <a:bodyPr/>
        <a:lstStyle/>
        <a:p>
          <a:endParaRPr lang="en-US"/>
        </a:p>
      </dgm:t>
    </dgm:pt>
    <dgm:pt modelId="{941C788C-FDC4-4308-9BE0-5BC426DBA05E}" type="sibTrans" cxnId="{9AB5AD0B-AF99-4C3A-8C70-2E8189EF55CF}">
      <dgm:prSet/>
      <dgm:spPr/>
      <dgm:t>
        <a:bodyPr/>
        <a:lstStyle/>
        <a:p>
          <a:endParaRPr lang="en-US"/>
        </a:p>
      </dgm:t>
    </dgm:pt>
    <dgm:pt modelId="{E71D1496-0C3B-4161-8B59-CD77E0A7F35A}" type="pres">
      <dgm:prSet presAssocID="{53769129-6B69-4A82-847B-FEDAC5DAA8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4718D-C3B0-47F3-A2A1-208D310A30F1}" type="pres">
      <dgm:prSet presAssocID="{785A81BA-01DD-4D30-B953-3385EFF489D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9D385-5D82-4CEC-BEBE-91E917E20F5F}" type="pres">
      <dgm:prSet presAssocID="{349D5147-D26F-4D70-B401-2F0DC5ACC2F5}" presName="spacer" presStyleCnt="0"/>
      <dgm:spPr/>
    </dgm:pt>
    <dgm:pt modelId="{2F792E43-EBDB-4A1B-BFE1-2F6843233FA8}" type="pres">
      <dgm:prSet presAssocID="{7D3877BA-86DA-4092-8F5E-2AA5668EC4A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6E33A-29AC-4756-BF96-6D66CCFFF863}" type="pres">
      <dgm:prSet presAssocID="{6BD4C49E-CB64-4FA1-B165-AB51907B5F31}" presName="spacer" presStyleCnt="0"/>
      <dgm:spPr/>
    </dgm:pt>
    <dgm:pt modelId="{A18358E9-EE47-4A12-8FE2-5C9F27895943}" type="pres">
      <dgm:prSet presAssocID="{03C3E36F-66C0-4614-B72D-1F901BFDCC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2AD25-4D7D-4F81-B1EF-06CCEA6C5877}" type="pres">
      <dgm:prSet presAssocID="{BC1BDEAB-2B63-4B02-9B3F-E7BB4557C8A0}" presName="spacer" presStyleCnt="0"/>
      <dgm:spPr/>
    </dgm:pt>
    <dgm:pt modelId="{BB1A2EF0-FB7A-4179-BD76-67DD2325DD73}" type="pres">
      <dgm:prSet presAssocID="{8BF78B34-F2B0-442A-A88E-525CCEC9DA6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00165-F1A0-464E-8092-C6D7EB77B680}" type="pres">
      <dgm:prSet presAssocID="{FB3EBA4E-1261-40E4-95D1-28508192A513}" presName="spacer" presStyleCnt="0"/>
      <dgm:spPr/>
    </dgm:pt>
    <dgm:pt modelId="{6A466446-6909-4F5E-8561-5B45F7B88CF8}" type="pres">
      <dgm:prSet presAssocID="{0D935E20-702E-4A49-BE6F-1D158F59786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A896BB-BDE2-4AE9-9BA4-B43DE2DAC918}" srcId="{53769129-6B69-4A82-847B-FEDAC5DAA8E7}" destId="{03C3E36F-66C0-4614-B72D-1F901BFDCC46}" srcOrd="2" destOrd="0" parTransId="{68E1C849-A8BA-4FE6-A8EA-7B19B7F88D3B}" sibTransId="{BC1BDEAB-2B63-4B02-9B3F-E7BB4557C8A0}"/>
    <dgm:cxn modelId="{80F02086-B240-43D6-9219-F6E360466CBC}" srcId="{53769129-6B69-4A82-847B-FEDAC5DAA8E7}" destId="{8BF78B34-F2B0-442A-A88E-525CCEC9DA6C}" srcOrd="3" destOrd="0" parTransId="{B7829BBC-1222-4C22-B34F-20D86755E6FC}" sibTransId="{FB3EBA4E-1261-40E4-95D1-28508192A513}"/>
    <dgm:cxn modelId="{F7BAD4CE-F6AB-4088-99C8-E49940A6176B}" srcId="{53769129-6B69-4A82-847B-FEDAC5DAA8E7}" destId="{785A81BA-01DD-4D30-B953-3385EFF489DD}" srcOrd="0" destOrd="0" parTransId="{F0A3ACF3-2FBE-4DD0-B5ED-0F929A4D15E8}" sibTransId="{349D5147-D26F-4D70-B401-2F0DC5ACC2F5}"/>
    <dgm:cxn modelId="{7C242993-8F7C-49D8-B2E4-82A023A51F4C}" type="presOf" srcId="{785A81BA-01DD-4D30-B953-3385EFF489DD}" destId="{E494718D-C3B0-47F3-A2A1-208D310A30F1}" srcOrd="0" destOrd="0" presId="urn:microsoft.com/office/officeart/2005/8/layout/vList2"/>
    <dgm:cxn modelId="{FE623F9E-D1DB-4910-946C-48E98F48CCAE}" srcId="{53769129-6B69-4A82-847B-FEDAC5DAA8E7}" destId="{7D3877BA-86DA-4092-8F5E-2AA5668EC4A2}" srcOrd="1" destOrd="0" parTransId="{4BDD8080-0DAD-450E-BBC9-FC9DEC2A33AB}" sibTransId="{6BD4C49E-CB64-4FA1-B165-AB51907B5F31}"/>
    <dgm:cxn modelId="{6FD2B22D-3772-41BD-8EA7-69320C311F1F}" type="presOf" srcId="{8BF78B34-F2B0-442A-A88E-525CCEC9DA6C}" destId="{BB1A2EF0-FB7A-4179-BD76-67DD2325DD73}" srcOrd="0" destOrd="0" presId="urn:microsoft.com/office/officeart/2005/8/layout/vList2"/>
    <dgm:cxn modelId="{9AB5AD0B-AF99-4C3A-8C70-2E8189EF55CF}" srcId="{53769129-6B69-4A82-847B-FEDAC5DAA8E7}" destId="{0D935E20-702E-4A49-BE6F-1D158F597864}" srcOrd="4" destOrd="0" parTransId="{71D4FB55-4054-4B54-B6CD-965BFC3512B8}" sibTransId="{941C788C-FDC4-4308-9BE0-5BC426DBA05E}"/>
    <dgm:cxn modelId="{8B5178EA-7BBE-4D98-AC4B-8566D755C5B6}" type="presOf" srcId="{0D935E20-702E-4A49-BE6F-1D158F597864}" destId="{6A466446-6909-4F5E-8561-5B45F7B88CF8}" srcOrd="0" destOrd="0" presId="urn:microsoft.com/office/officeart/2005/8/layout/vList2"/>
    <dgm:cxn modelId="{E84EDBC1-3FD6-454C-AF63-A5480390937D}" type="presOf" srcId="{53769129-6B69-4A82-847B-FEDAC5DAA8E7}" destId="{E71D1496-0C3B-4161-8B59-CD77E0A7F35A}" srcOrd="0" destOrd="0" presId="urn:microsoft.com/office/officeart/2005/8/layout/vList2"/>
    <dgm:cxn modelId="{61BD9791-6B47-460D-BA7C-0C3DDE5ACF1B}" type="presOf" srcId="{03C3E36F-66C0-4614-B72D-1F901BFDCC46}" destId="{A18358E9-EE47-4A12-8FE2-5C9F27895943}" srcOrd="0" destOrd="0" presId="urn:microsoft.com/office/officeart/2005/8/layout/vList2"/>
    <dgm:cxn modelId="{63BBFEEE-22D1-40DF-BD37-85BB317DA756}" type="presOf" srcId="{7D3877BA-86DA-4092-8F5E-2AA5668EC4A2}" destId="{2F792E43-EBDB-4A1B-BFE1-2F6843233FA8}" srcOrd="0" destOrd="0" presId="urn:microsoft.com/office/officeart/2005/8/layout/vList2"/>
    <dgm:cxn modelId="{D0A433E1-6EFF-4DF3-8C17-DA2D761C5CAA}" type="presParOf" srcId="{E71D1496-0C3B-4161-8B59-CD77E0A7F35A}" destId="{E494718D-C3B0-47F3-A2A1-208D310A30F1}" srcOrd="0" destOrd="0" presId="urn:microsoft.com/office/officeart/2005/8/layout/vList2"/>
    <dgm:cxn modelId="{FB054084-8EEF-4AC3-8BE7-0E0120818E1B}" type="presParOf" srcId="{E71D1496-0C3B-4161-8B59-CD77E0A7F35A}" destId="{E0D9D385-5D82-4CEC-BEBE-91E917E20F5F}" srcOrd="1" destOrd="0" presId="urn:microsoft.com/office/officeart/2005/8/layout/vList2"/>
    <dgm:cxn modelId="{FE519593-3152-4FA9-B24C-CE8EC450EB3D}" type="presParOf" srcId="{E71D1496-0C3B-4161-8B59-CD77E0A7F35A}" destId="{2F792E43-EBDB-4A1B-BFE1-2F6843233FA8}" srcOrd="2" destOrd="0" presId="urn:microsoft.com/office/officeart/2005/8/layout/vList2"/>
    <dgm:cxn modelId="{6EDD4D62-CAB3-477A-BE57-C22B67B8DEC8}" type="presParOf" srcId="{E71D1496-0C3B-4161-8B59-CD77E0A7F35A}" destId="{A976E33A-29AC-4756-BF96-6D66CCFFF863}" srcOrd="3" destOrd="0" presId="urn:microsoft.com/office/officeart/2005/8/layout/vList2"/>
    <dgm:cxn modelId="{7758773F-9213-4351-AEBF-3FF03A79BAB6}" type="presParOf" srcId="{E71D1496-0C3B-4161-8B59-CD77E0A7F35A}" destId="{A18358E9-EE47-4A12-8FE2-5C9F27895943}" srcOrd="4" destOrd="0" presId="urn:microsoft.com/office/officeart/2005/8/layout/vList2"/>
    <dgm:cxn modelId="{B4FB7558-2E36-45BE-927B-C85C072CB790}" type="presParOf" srcId="{E71D1496-0C3B-4161-8B59-CD77E0A7F35A}" destId="{7E32AD25-4D7D-4F81-B1EF-06CCEA6C5877}" srcOrd="5" destOrd="0" presId="urn:microsoft.com/office/officeart/2005/8/layout/vList2"/>
    <dgm:cxn modelId="{95C2F8D7-88D5-4352-93C1-32F4F54B302A}" type="presParOf" srcId="{E71D1496-0C3B-4161-8B59-CD77E0A7F35A}" destId="{BB1A2EF0-FB7A-4179-BD76-67DD2325DD73}" srcOrd="6" destOrd="0" presId="urn:microsoft.com/office/officeart/2005/8/layout/vList2"/>
    <dgm:cxn modelId="{F3AFE715-F03E-4332-9337-46A9D6D0CB33}" type="presParOf" srcId="{E71D1496-0C3B-4161-8B59-CD77E0A7F35A}" destId="{04800165-F1A0-464E-8092-C6D7EB77B680}" srcOrd="7" destOrd="0" presId="urn:microsoft.com/office/officeart/2005/8/layout/vList2"/>
    <dgm:cxn modelId="{F64EB998-C0E5-4A2A-88F8-AFE991F568FC}" type="presParOf" srcId="{E71D1496-0C3B-4161-8B59-CD77E0A7F35A}" destId="{6A466446-6909-4F5E-8561-5B45F7B88C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1DA90-BE34-469F-AF62-252A03F2C7E6}" type="datetimeFigureOut">
              <a:rPr lang="en-GB" smtClean="0"/>
              <a:pPr/>
              <a:t>03/04/2013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F183D-4911-4EB7-9FCB-333B9CC8EF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44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411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0253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2704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637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8099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9840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161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797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635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70213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897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204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9359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805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398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4638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9718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636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100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307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213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328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5627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470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F183D-4911-4EB7-9FCB-333B9CC8EFD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269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7D00-6176-4B4E-9FA5-7BC891796035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64D4-6383-4612-B864-4B4C51DF4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www.youtube.com/watch?v=2QrNlbcz7X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hyperlink" Target="http://www.youtube.com/watch?v=mQerL6YmxR8" TargetMode="External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kinsey.com/features/leading_in_the_21st_century/michael_usee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paradox of leading for stability during volatile times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400800" cy="1752600"/>
          </a:xfrm>
        </p:spPr>
        <p:txBody>
          <a:bodyPr/>
          <a:lstStyle/>
          <a:p>
            <a:r>
              <a:rPr lang="en-US" dirty="0" err="1" smtClean="0"/>
              <a:t>Rajnandini</a:t>
            </a:r>
            <a:r>
              <a:rPr lang="en-US" dirty="0" smtClean="0"/>
              <a:t> “Raj” </a:t>
            </a:r>
            <a:r>
              <a:rPr lang="en-US" dirty="0" err="1" smtClean="0"/>
              <a:t>Pillai</a:t>
            </a:r>
            <a:endParaRPr lang="en-US" dirty="0" smtClean="0"/>
          </a:p>
          <a:p>
            <a:r>
              <a:rPr lang="en-US" dirty="0" smtClean="0"/>
              <a:t>California State University San Marcos </a:t>
            </a:r>
            <a:endParaRPr lang="en-US" dirty="0"/>
          </a:p>
        </p:txBody>
      </p:sp>
      <p:pic>
        <p:nvPicPr>
          <p:cNvPr id="5" name="Picture 4" descr="Pe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2438400" cy="226049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46153"/>
            <a:ext cx="2590800" cy="144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133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research: five global forces that will reshape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1"/>
            <a:ext cx="8686800" cy="42672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Pricing the planet: </a:t>
            </a:r>
            <a:r>
              <a:rPr lang="en-US" dirty="0" smtClean="0"/>
              <a:t>Tensions of rising demand for resources, constrained supplies, and changing social attitudes towards environmental protection. Emergence of clean tech industries and regulation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market state:</a:t>
            </a:r>
            <a:r>
              <a:rPr lang="en-US" dirty="0" smtClean="0"/>
              <a:t> Contradictory demands of driving economic growth and providing safety nets put governments under pressure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524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Crisis and the emergence of charismatic and transformational leadership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Experimental</a:t>
            </a:r>
            <a:r>
              <a:rPr lang="en-US" dirty="0" smtClean="0"/>
              <a:t> Research (</a:t>
            </a:r>
            <a:r>
              <a:rPr lang="en-US" dirty="0" err="1" smtClean="0"/>
              <a:t>Pillai</a:t>
            </a:r>
            <a:r>
              <a:rPr lang="en-US" dirty="0" smtClean="0"/>
              <a:t> &amp; </a:t>
            </a:r>
            <a:r>
              <a:rPr lang="en-US" dirty="0" err="1" smtClean="0"/>
              <a:t>Meindl</a:t>
            </a:r>
            <a:r>
              <a:rPr lang="en-US" dirty="0" smtClean="0"/>
              <a:t>, 1998)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Field Studies </a:t>
            </a:r>
            <a:r>
              <a:rPr lang="en-US" dirty="0" smtClean="0"/>
              <a:t>(</a:t>
            </a:r>
            <a:r>
              <a:rPr lang="en-US" dirty="0" err="1" smtClean="0"/>
              <a:t>Pillai</a:t>
            </a:r>
            <a:r>
              <a:rPr lang="en-US" dirty="0" smtClean="0"/>
              <a:t> et. al) : Fire service personnel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</a:rPr>
              <a:t>Presidential Leadership </a:t>
            </a:r>
            <a:r>
              <a:rPr lang="en-US" dirty="0" smtClean="0"/>
              <a:t>Studies (</a:t>
            </a:r>
            <a:r>
              <a:rPr lang="en-US" dirty="0" err="1" smtClean="0"/>
              <a:t>Pillai</a:t>
            </a:r>
            <a:r>
              <a:rPr lang="en-US" dirty="0" smtClean="0"/>
              <a:t> et al., 1996-2012); The </a:t>
            </a:r>
            <a:r>
              <a:rPr lang="en-US" dirty="0" err="1" smtClean="0"/>
              <a:t>Governateur</a:t>
            </a:r>
            <a:r>
              <a:rPr lang="en-US" dirty="0" smtClean="0"/>
              <a:t> and the California Recall Study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272626623"/>
              </p:ext>
            </p:extLst>
          </p:nvPr>
        </p:nvGraphicFramePr>
        <p:xfrm>
          <a:off x="1143000" y="4114800"/>
          <a:ext cx="7086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3AB97E-475D-4E40-AB68-FE8C72D6F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F3AB97E-475D-4E40-AB68-FE8C72D6F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2F16B5-9FC0-4ADC-8FDF-6271449B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422F16B5-9FC0-4ADC-8FDF-6271449B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DAA1DB-CD9D-46EA-8D00-8F6A88B7D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7DAA1DB-CD9D-46EA-8D00-8F6A88B7D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Transformational leadership and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4191000" cy="2895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Pearson and </a:t>
            </a:r>
            <a:r>
              <a:rPr lang="en-US" sz="2400" dirty="0" err="1" smtClean="0"/>
              <a:t>Mitroff</a:t>
            </a:r>
            <a:r>
              <a:rPr lang="en-US" sz="2400" dirty="0" smtClean="0"/>
              <a:t> (1993) : 2 X 2 Matrix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Orientation</a:t>
            </a:r>
            <a:r>
              <a:rPr lang="en-US" dirty="0" smtClean="0"/>
              <a:t> of crisis (normal vs. severe)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Nature</a:t>
            </a:r>
            <a:r>
              <a:rPr lang="en-US" dirty="0" smtClean="0"/>
              <a:t> of crisis (technical/economic vs. human/social)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577" y="1600200"/>
            <a:ext cx="43846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ush sep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648200"/>
            <a:ext cx="2543175" cy="180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48006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400" dirty="0">
                <a:solidFill>
                  <a:srgbClr val="FFFFFF"/>
                </a:solidFill>
              </a:rPr>
              <a:t>Pillai, </a:t>
            </a:r>
            <a:r>
              <a:rPr lang="en-US" sz="2400" dirty="0" err="1">
                <a:solidFill>
                  <a:srgbClr val="FFFFFF"/>
                </a:solidFill>
              </a:rPr>
              <a:t>Kohles</a:t>
            </a:r>
            <a:r>
              <a:rPr lang="en-US" sz="2400" dirty="0">
                <a:solidFill>
                  <a:srgbClr val="FFFFFF"/>
                </a:solidFill>
              </a:rPr>
              <a:t>, and Bligh (2007) : </a:t>
            </a:r>
            <a:r>
              <a:rPr lang="en-US" sz="2400" dirty="0">
                <a:solidFill>
                  <a:srgbClr val="FFC000"/>
                </a:solidFill>
              </a:rPr>
              <a:t>Longitudinal study of President Bush managing various crises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avenues for future research (</a:t>
            </a:r>
            <a:r>
              <a:rPr lang="en-US" dirty="0" err="1" smtClean="0"/>
              <a:t>Pillai,R</a:t>
            </a:r>
            <a:r>
              <a:rPr lang="en-US" dirty="0" smtClean="0"/>
              <a:t>. 2013: Transformational Leadership and Crisis)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4069642"/>
              </p:ext>
            </p:extLst>
          </p:nvPr>
        </p:nvGraphicFramePr>
        <p:xfrm>
          <a:off x="457200" y="18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94718D-C3B0-47F3-A2A1-208D310A3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494718D-C3B0-47F3-A2A1-208D310A3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792E43-EBDB-4A1B-BFE1-2F6843233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F792E43-EBDB-4A1B-BFE1-2F6843233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358E9-EE47-4A12-8FE2-5C9F27895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18358E9-EE47-4A12-8FE2-5C9F27895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A2EF0-FB7A-4179-BD76-67DD2325D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BB1A2EF0-FB7A-4179-BD76-67DD2325D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66446-6909-4F5E-8561-5B45F7B88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6A466446-6909-4F5E-8561-5B45F7B88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7"/>
            <a:ext cx="9144000" cy="977113"/>
          </a:xfrm>
        </p:spPr>
        <p:txBody>
          <a:bodyPr/>
          <a:lstStyle/>
          <a:p>
            <a:r>
              <a:rPr lang="en-US" dirty="0" smtClean="0"/>
              <a:t>Extraordinary leadership in crisis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16287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100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192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41960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39624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https://www.youtube.com/watch?v=2QrNlbcz7XE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9812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Leadership in extreme contexts (Hannah, </a:t>
            </a:r>
            <a:r>
              <a:rPr lang="en-US" sz="2400" dirty="0" err="1" smtClean="0">
                <a:solidFill>
                  <a:srgbClr val="FFC000"/>
                </a:solidFill>
              </a:rPr>
              <a:t>Uhl</a:t>
            </a:r>
            <a:r>
              <a:rPr lang="en-US" sz="2400" dirty="0" smtClean="0">
                <a:solidFill>
                  <a:srgbClr val="FFC000"/>
                </a:solidFill>
              </a:rPr>
              <a:t>-Bien, </a:t>
            </a:r>
            <a:r>
              <a:rPr lang="en-US" sz="2400" dirty="0" err="1" smtClean="0">
                <a:solidFill>
                  <a:srgbClr val="FFC000"/>
                </a:solidFill>
              </a:rPr>
              <a:t>Avolio</a:t>
            </a:r>
            <a:r>
              <a:rPr lang="en-US" sz="2400" dirty="0" smtClean="0">
                <a:solidFill>
                  <a:srgbClr val="FFC000"/>
                </a:solidFill>
              </a:rPr>
              <a:t>, and </a:t>
            </a:r>
            <a:r>
              <a:rPr lang="en-US" sz="2400" dirty="0" err="1" smtClean="0">
                <a:solidFill>
                  <a:srgbClr val="FFC000"/>
                </a:solidFill>
              </a:rPr>
              <a:t>Cavarretta</a:t>
            </a:r>
            <a:r>
              <a:rPr lang="en-US" sz="2400" dirty="0" smtClean="0">
                <a:solidFill>
                  <a:srgbClr val="FFC000"/>
                </a:solidFill>
              </a:rPr>
              <a:t> (2009)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Scott vs. Amundsen and the Race to the South Pole: Lessons for Managing Uncertainty (Jim Collins in </a:t>
            </a:r>
            <a:r>
              <a:rPr lang="en-US" sz="2800" i="1" dirty="0" smtClean="0"/>
              <a:t>Great by Choice, 2011 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3733800"/>
            <a:ext cx="3276600" cy="214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C000"/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latin typeface="Arial Rounded MT Bold" pitchFamily="34" charset="0"/>
              </a:rPr>
              <a:t>“Amundsen’s philosophy: you prepare with intensity, all the time, so that when conditions turn against you, you control from a deep reservoir of strength”</a:t>
            </a:r>
          </a:p>
          <a:p>
            <a:endParaRPr lang="en-US" sz="20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endParaRPr lang="en-US" sz="20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endParaRPr lang="en-US" sz="2000" dirty="0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48200" y="4343400"/>
            <a:ext cx="4267199" cy="17414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  <a:latin typeface="Arial Rounded MT Bold" pitchFamily="34" charset="0"/>
                <a:cs typeface="Arial" pitchFamily="34" charset="0"/>
              </a:rPr>
              <a:t>“Scott left himself unprepared and complained in his journal about his bad luck: “it is more than our share of ill fortune……how great may be the element of luck!”</a:t>
            </a:r>
            <a:endParaRPr lang="en-US" dirty="0">
              <a:solidFill>
                <a:srgbClr val="FFC000"/>
              </a:solidFill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600200"/>
            <a:ext cx="23431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7267" y="1600200"/>
            <a:ext cx="191911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nternetmin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Interviews with CEOs: Managing Volatility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volatility, the management challenge is to balance risk and rewards in the face of great uncertainty.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Keys to success:</a:t>
            </a:r>
          </a:p>
          <a:p>
            <a:pPr lvl="2"/>
            <a:r>
              <a:rPr lang="en-US" dirty="0" smtClean="0"/>
              <a:t>Crisis management attitude and </a:t>
            </a:r>
          </a:p>
          <a:p>
            <a:pPr lvl="2">
              <a:buNone/>
            </a:pPr>
            <a:r>
              <a:rPr lang="en-US" dirty="0" smtClean="0"/>
              <a:t>	communications</a:t>
            </a:r>
          </a:p>
          <a:p>
            <a:pPr lvl="2"/>
            <a:r>
              <a:rPr lang="en-US" dirty="0" smtClean="0"/>
              <a:t>Cash conservation and cost control</a:t>
            </a:r>
          </a:p>
          <a:p>
            <a:pPr lvl="2"/>
            <a:r>
              <a:rPr lang="en-US" dirty="0" smtClean="0"/>
              <a:t>Continuous and speedy decision-making</a:t>
            </a:r>
          </a:p>
          <a:p>
            <a:pPr lvl="2">
              <a:buNone/>
            </a:pPr>
            <a:r>
              <a:rPr lang="en-US" dirty="0" smtClean="0"/>
              <a:t>        </a:t>
            </a:r>
          </a:p>
          <a:p>
            <a:pPr lvl="2">
              <a:buNone/>
            </a:pPr>
            <a:r>
              <a:rPr lang="en-US" dirty="0" smtClean="0"/>
              <a:t>                             </a:t>
            </a:r>
            <a:r>
              <a:rPr lang="en-US" dirty="0" smtClean="0">
                <a:solidFill>
                  <a:srgbClr val="FFC000"/>
                </a:solidFill>
              </a:rPr>
              <a:t>Terry </a:t>
            </a:r>
            <a:r>
              <a:rPr lang="en-US" dirty="0" err="1" smtClean="0">
                <a:solidFill>
                  <a:srgbClr val="FFC000"/>
                </a:solidFill>
              </a:rPr>
              <a:t>Bruggeman</a:t>
            </a:r>
            <a:r>
              <a:rPr lang="en-US" dirty="0" smtClean="0">
                <a:solidFill>
                  <a:srgbClr val="FFC000"/>
                </a:solidFill>
              </a:rPr>
              <a:t>, Ex. Chairman, </a:t>
            </a:r>
            <a:r>
              <a:rPr lang="en-US" dirty="0" err="1" smtClean="0">
                <a:solidFill>
                  <a:srgbClr val="FFC000"/>
                </a:solidFill>
              </a:rPr>
              <a:t>BioTork</a:t>
            </a:r>
            <a:r>
              <a:rPr lang="en-US" dirty="0" smtClean="0">
                <a:solidFill>
                  <a:srgbClr val="FFC000"/>
                </a:solidFill>
              </a:rPr>
              <a:t> LLC</a:t>
            </a:r>
          </a:p>
          <a:p>
            <a:pPr lvl="6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8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Managing volatility: The CEO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Business is rarely stable</a:t>
            </a:r>
          </a:p>
          <a:p>
            <a:r>
              <a:rPr lang="en-US" dirty="0" smtClean="0"/>
              <a:t>Leaders are prepared!</a:t>
            </a:r>
          </a:p>
          <a:p>
            <a:r>
              <a:rPr lang="en-US" dirty="0" smtClean="0"/>
              <a:t>Leaders have practiced their “Casualty control drills” and “flown in their simulators”</a:t>
            </a:r>
          </a:p>
          <a:p>
            <a:r>
              <a:rPr lang="en-US" dirty="0" smtClean="0"/>
              <a:t>During volatile times, they remain calm, decisive, and, ultimately, comforting and inspiring</a:t>
            </a:r>
          </a:p>
          <a:p>
            <a:pPr>
              <a:buNone/>
            </a:pPr>
            <a:r>
              <a:rPr lang="en-US" dirty="0" smtClean="0"/>
              <a:t>		 		</a:t>
            </a:r>
            <a:r>
              <a:rPr lang="en-US" dirty="0" smtClean="0">
                <a:solidFill>
                  <a:srgbClr val="FFC000"/>
                </a:solidFill>
              </a:rPr>
              <a:t>Jim </a:t>
            </a:r>
            <a:r>
              <a:rPr lang="en-US" dirty="0" err="1" smtClean="0">
                <a:solidFill>
                  <a:srgbClr val="FFC000"/>
                </a:solidFill>
              </a:rPr>
              <a:t>Tenuto</a:t>
            </a:r>
            <a:r>
              <a:rPr lang="en-US" dirty="0" smtClean="0">
                <a:solidFill>
                  <a:srgbClr val="FFC000"/>
                </a:solidFill>
              </a:rPr>
              <a:t>, CEO Renaissance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		 		Executive Forums (ex Navy)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1447800"/>
          </a:xfrm>
        </p:spPr>
        <p:txBody>
          <a:bodyPr>
            <a:normAutofit fontScale="90000"/>
          </a:bodyPr>
          <a:lstStyle/>
          <a:p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3600" b="0" dirty="0" smtClean="0"/>
              <a:t>The Miracle on the Hudson (Captain </a:t>
            </a:r>
            <a:r>
              <a:rPr lang="en-US" sz="3600" b="0" dirty="0" err="1" smtClean="0"/>
              <a:t>Chesley</a:t>
            </a:r>
            <a:r>
              <a:rPr lang="en-US" sz="3600" b="0" dirty="0" smtClean="0"/>
              <a:t> “Sully” </a:t>
            </a:r>
            <a:r>
              <a:rPr lang="en-US" sz="3600" b="0" dirty="0" err="1" smtClean="0"/>
              <a:t>Sullenberger</a:t>
            </a:r>
            <a:r>
              <a:rPr lang="en-US" sz="3600" b="0" dirty="0" smtClean="0"/>
              <a:t> ) and Apollo 13 (Commander Jim Lovell)</a:t>
            </a:r>
            <a:endParaRPr lang="en-US" sz="3600" b="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19800" y="16764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2895600" cy="17652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We are going into the Hudson”</a:t>
            </a:r>
          </a:p>
        </p:txBody>
      </p:sp>
      <p:pic>
        <p:nvPicPr>
          <p:cNvPr id="5" name="Picture 4" descr="Captainsul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752600"/>
            <a:ext cx="2209800" cy="1828800"/>
          </a:xfrm>
          <a:prstGeom prst="rect">
            <a:avLst/>
          </a:prstGeom>
        </p:spPr>
      </p:pic>
      <p:pic>
        <p:nvPicPr>
          <p:cNvPr id="7" name="Picture 6" descr="Apollo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4114800"/>
            <a:ext cx="2143125" cy="2133600"/>
          </a:xfrm>
          <a:prstGeom prst="rect">
            <a:avLst/>
          </a:prstGeom>
        </p:spPr>
      </p:pic>
      <p:pic>
        <p:nvPicPr>
          <p:cNvPr id="8" name="Picture 7" descr="JimLove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4343400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267200"/>
            <a:ext cx="2895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Houston, we have a problem”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417638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Managing volatility and instability: Is Leadership the answer?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40 greatest leadership speeches</a:t>
            </a:r>
            <a:r>
              <a:rPr lang="en-US" dirty="0" smtClean="0">
                <a:hlinkClick r:id="rId3"/>
              </a:rPr>
              <a:t>!</a:t>
            </a:r>
            <a:endParaRPr lang="en-US" dirty="0"/>
          </a:p>
        </p:txBody>
      </p:sp>
      <p:pic>
        <p:nvPicPr>
          <p:cNvPr id="4" name="Picture 3" descr="gandhi_25th_anniversary_dvd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2438400"/>
            <a:ext cx="1143000" cy="1600200"/>
          </a:xfrm>
          <a:prstGeom prst="rect">
            <a:avLst/>
          </a:prstGeom>
        </p:spPr>
      </p:pic>
      <p:pic>
        <p:nvPicPr>
          <p:cNvPr id="5" name="Picture 4" descr="churchi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876800"/>
            <a:ext cx="1133475" cy="1266825"/>
          </a:xfrm>
          <a:prstGeom prst="rect">
            <a:avLst/>
          </a:prstGeom>
        </p:spPr>
      </p:pic>
      <p:pic>
        <p:nvPicPr>
          <p:cNvPr id="6" name="Picture 5" descr="Hilary clin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648200"/>
            <a:ext cx="1223682" cy="1600200"/>
          </a:xfrm>
          <a:prstGeom prst="rect">
            <a:avLst/>
          </a:prstGeom>
        </p:spPr>
      </p:pic>
      <p:pic>
        <p:nvPicPr>
          <p:cNvPr id="7" name="Picture 6" descr="martin_luther_king_gallery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362200"/>
            <a:ext cx="1143000" cy="1371600"/>
          </a:xfrm>
          <a:prstGeom prst="rect">
            <a:avLst/>
          </a:prstGeom>
        </p:spPr>
      </p:pic>
      <p:pic>
        <p:nvPicPr>
          <p:cNvPr id="8" name="Picture 7" descr="lincol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191000"/>
            <a:ext cx="1009650" cy="1333500"/>
          </a:xfrm>
          <a:prstGeom prst="rect">
            <a:avLst/>
          </a:prstGeom>
        </p:spPr>
      </p:pic>
      <p:pic>
        <p:nvPicPr>
          <p:cNvPr id="9" name="Picture 8" descr="jack welch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4267200"/>
            <a:ext cx="1441798" cy="1619250"/>
          </a:xfrm>
          <a:prstGeom prst="rect">
            <a:avLst/>
          </a:prstGeom>
        </p:spPr>
      </p:pic>
      <p:pic>
        <p:nvPicPr>
          <p:cNvPr id="12" name="Picture 11" descr="obam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1200" y="2438400"/>
            <a:ext cx="1085850" cy="1419225"/>
          </a:xfrm>
          <a:prstGeom prst="rect">
            <a:avLst/>
          </a:prstGeom>
        </p:spPr>
      </p:pic>
      <p:pic>
        <p:nvPicPr>
          <p:cNvPr id="13" name="Picture 12" descr="JF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4800" y="4419600"/>
            <a:ext cx="1276350" cy="1752600"/>
          </a:xfrm>
          <a:prstGeom prst="rect">
            <a:avLst/>
          </a:prstGeom>
        </p:spPr>
      </p:pic>
      <p:pic>
        <p:nvPicPr>
          <p:cNvPr id="1028" name="Picture 4" descr="https://encrypted-tbn2.gstatic.com/images?q=tbn:ANd9GcQAqS7eY0NmPCEYIKV21KmZYoh60Q_AOMDZTh_UvwrU_x3IPpQ3W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0200" y="2438400"/>
            <a:ext cx="2057400" cy="1277007"/>
          </a:xfrm>
          <a:prstGeom prst="rect">
            <a:avLst/>
          </a:prstGeom>
          <a:noFill/>
        </p:spPr>
      </p:pic>
      <p:pic>
        <p:nvPicPr>
          <p:cNvPr id="17410" name="Picture 2" descr="https://encrypted-tbn1.gstatic.com/images?q=tbn:ANd9GcSv8gQmFwQl1mlXDXf3uOgtqCCHRt-oPtFMZE8lNldJPucI0t6q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9000" y="2438400"/>
            <a:ext cx="1752600" cy="1298222"/>
          </a:xfrm>
          <a:prstGeom prst="rect">
            <a:avLst/>
          </a:prstGeom>
          <a:noFill/>
        </p:spPr>
      </p:pic>
      <p:pic>
        <p:nvPicPr>
          <p:cNvPr id="14" name="Picture 13" descr="TheHobbit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19600" y="4038600"/>
            <a:ext cx="1277284" cy="165333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42"/>
            <a:ext cx="9144000" cy="1143000"/>
          </a:xfrm>
        </p:spPr>
        <p:txBody>
          <a:bodyPr/>
          <a:lstStyle/>
          <a:p>
            <a:r>
              <a:rPr lang="en-US" dirty="0" smtClean="0"/>
              <a:t>Leading in volatile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3914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Have a plan! </a:t>
            </a:r>
          </a:p>
          <a:p>
            <a:pPr lvl="1"/>
            <a:r>
              <a:rPr lang="en-US" sz="3600" dirty="0" smtClean="0"/>
              <a:t>(Plan A on paper and Plans B &amp; C in your head)</a:t>
            </a:r>
          </a:p>
          <a:p>
            <a:pPr lvl="1"/>
            <a:r>
              <a:rPr lang="en-US" sz="3600" dirty="0" smtClean="0"/>
              <a:t>“A bad plan well executed is better than no plan”</a:t>
            </a:r>
          </a:p>
          <a:p>
            <a:r>
              <a:rPr lang="en-US" sz="3600" dirty="0" smtClean="0"/>
              <a:t>Be optimistic (“Don’t buy into general malaise”)</a:t>
            </a:r>
          </a:p>
          <a:p>
            <a:r>
              <a:rPr lang="en-US" sz="3600" dirty="0" smtClean="0"/>
              <a:t>Be Calm!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096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000" dirty="0">
                <a:solidFill>
                  <a:srgbClr val="FFC000"/>
                </a:solidFill>
              </a:rPr>
              <a:t>Jerry Rollins, Founder and Chairman, Sage Executive group; serial entrepreneur; sometime Canadian hockey player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Managing volatility: A CEO’s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10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500" dirty="0" smtClean="0">
                <a:solidFill>
                  <a:srgbClr val="FF9900"/>
                </a:solidFill>
              </a:rPr>
              <a:t>To develop the skill sets necessary for today’s “guide and inspire” environment, leaders need to focus on</a:t>
            </a:r>
            <a:r>
              <a:rPr lang="en-US" dirty="0" smtClean="0">
                <a:solidFill>
                  <a:srgbClr val="FF9900"/>
                </a:solidFill>
              </a:rPr>
              <a:t>:</a:t>
            </a:r>
          </a:p>
          <a:p>
            <a:endParaRPr lang="en-US" dirty="0" smtClean="0"/>
          </a:p>
          <a:p>
            <a:pPr lvl="0"/>
            <a:r>
              <a:rPr lang="en-US" b="1" dirty="0" smtClean="0"/>
              <a:t>Continual learning and unlearning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Broadening their perspectives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Problem solving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Developing self-awareness </a:t>
            </a:r>
            <a:endParaRPr lang="en-US" dirty="0" smtClean="0"/>
          </a:p>
          <a:p>
            <a:pPr lvl="0"/>
            <a:r>
              <a:rPr lang="en-US" b="1" dirty="0" smtClean="0"/>
              <a:t>Improving their communication skills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Thinking strategically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Thinking globally</a:t>
            </a:r>
            <a:endParaRPr lang="en-US" dirty="0" smtClean="0"/>
          </a:p>
          <a:p>
            <a:r>
              <a:rPr lang="en-US" b="1" dirty="0" smtClean="0"/>
              <a:t>It is a hyper-changing world.</a:t>
            </a:r>
            <a:endParaRPr lang="en-US" dirty="0" smtClean="0"/>
          </a:p>
          <a:p>
            <a:r>
              <a:rPr lang="en-US" b="1" dirty="0" smtClean="0"/>
              <a:t>If you don’t feel confused and challenged each and every day as a leader, you clearly don’t have a firm grasp of the new reality!</a:t>
            </a:r>
            <a:endParaRPr lang="en-US" dirty="0" smtClean="0"/>
          </a:p>
          <a:p>
            <a:pPr>
              <a:buNone/>
            </a:pP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103" y="4876800"/>
            <a:ext cx="3505200" cy="68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Provocative idea!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“When </a:t>
            </a:r>
            <a:r>
              <a:rPr lang="en-US" dirty="0" smtClean="0">
                <a:solidFill>
                  <a:srgbClr val="FF9900"/>
                </a:solidFill>
              </a:rPr>
              <a:t>women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called to action in times of turbulence, it is often on account of their composure, sense of responsibility and great pragmatism in delicate situations.”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9900"/>
                </a:solidFill>
              </a:rPr>
              <a:t>Christine </a:t>
            </a:r>
            <a:r>
              <a:rPr lang="en-US" dirty="0" err="1" smtClean="0">
                <a:solidFill>
                  <a:srgbClr val="FF9900"/>
                </a:solidFill>
              </a:rPr>
              <a:t>Lagarde</a:t>
            </a:r>
            <a:r>
              <a:rPr lang="en-US" dirty="0" smtClean="0">
                <a:solidFill>
                  <a:srgbClr val="FF9900"/>
                </a:solidFill>
              </a:rPr>
              <a:t>, MD, IMF </a:t>
            </a:r>
            <a:endParaRPr lang="en-US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 smtClean="0"/>
              <a:t>The crucibles of leadership: Adaptive capacity and creativity</a:t>
            </a:r>
            <a:endParaRPr lang="en-US" sz="32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1828800"/>
            <a:ext cx="4953000" cy="4203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“</a:t>
            </a:r>
            <a:r>
              <a:rPr lang="en-US" sz="2800" dirty="0" smtClean="0"/>
              <a:t>When we speak of exemplary leadership, we are often talking about  exemplary, creative problem solving-the discovery of new solutions to unprecedented problems”  </a:t>
            </a:r>
          </a:p>
          <a:p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en-US" sz="3200" dirty="0" smtClean="0">
                <a:solidFill>
                  <a:srgbClr val="FFC000"/>
                </a:solidFill>
              </a:rPr>
              <a:t>Warren </a:t>
            </a:r>
            <a:r>
              <a:rPr lang="en-US" sz="3200" dirty="0" err="1" smtClean="0">
                <a:solidFill>
                  <a:srgbClr val="FFC000"/>
                </a:solidFill>
              </a:rPr>
              <a:t>Bennis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Learning to love volatility: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Nassim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Nicholas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Taleb</a:t>
            </a:r>
            <a:endParaRPr lang="en-US" sz="2400" dirty="0"/>
          </a:p>
        </p:txBody>
      </p:sp>
      <p:pic>
        <p:nvPicPr>
          <p:cNvPr id="5" name="Content Placeholder 4" descr="antifragile-198x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2057400"/>
            <a:ext cx="2647950" cy="3886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828800"/>
            <a:ext cx="4572000" cy="4297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“By making ourselves too comfortable and eliminating all volatility from our lives, we do to our bodies and souls what Mr. Greenspan did to the US economy: We make them fragile. We must instead learn to gain from disorder”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century: McKinsey interview with Dr. Michael </a:t>
            </a:r>
            <a:r>
              <a:rPr lang="en-US" dirty="0" err="1" smtClean="0"/>
              <a:t>Useem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5029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5800" dirty="0" smtClean="0"/>
              <a:t>	“……if I want to </a:t>
            </a:r>
            <a:r>
              <a:rPr lang="en-US" sz="5800" dirty="0" smtClean="0">
                <a:solidFill>
                  <a:srgbClr val="FF9900"/>
                </a:solidFill>
              </a:rPr>
              <a:t>strengthen my leadership </a:t>
            </a:r>
            <a:r>
              <a:rPr lang="en-US" sz="5800" dirty="0" smtClean="0"/>
              <a:t>for the next five or ten years, meaning not only in myself but in the team of people around me, whom I depend on to get the job done, I want to be </a:t>
            </a:r>
            <a:r>
              <a:rPr lang="en-US" sz="5800" dirty="0" smtClean="0">
                <a:solidFill>
                  <a:srgbClr val="FF9900"/>
                </a:solidFill>
              </a:rPr>
              <a:t>better at resilience</a:t>
            </a:r>
            <a:r>
              <a:rPr lang="en-US" sz="5800" dirty="0" smtClean="0"/>
              <a:t>,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smtClean="0">
                <a:solidFill>
                  <a:srgbClr val="FF9900"/>
                </a:solidFill>
              </a:rPr>
              <a:t>at appraising uncertainty</a:t>
            </a:r>
            <a:r>
              <a:rPr lang="en-US" sz="5800" dirty="0" smtClean="0"/>
              <a:t>.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smtClean="0"/>
              <a:t>I want to be </a:t>
            </a:r>
            <a:r>
              <a:rPr lang="en-US" sz="5800" dirty="0" smtClean="0">
                <a:solidFill>
                  <a:srgbClr val="FF9900"/>
                </a:solidFill>
              </a:rPr>
              <a:t>better at strategic thinking </a:t>
            </a:r>
            <a:r>
              <a:rPr lang="en-US" sz="5800" dirty="0" smtClean="0"/>
              <a:t>and, by implication, acting strategically. Because the </a:t>
            </a:r>
            <a:r>
              <a:rPr lang="en-US" sz="5800" dirty="0" smtClean="0">
                <a:solidFill>
                  <a:srgbClr val="FF9900"/>
                </a:solidFill>
              </a:rPr>
              <a:t>world is now more complicated </a:t>
            </a:r>
            <a:r>
              <a:rPr lang="en-US" sz="5800" dirty="0" smtClean="0"/>
              <a:t>and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smtClean="0">
                <a:solidFill>
                  <a:srgbClr val="FF9900"/>
                </a:solidFill>
              </a:rPr>
              <a:t>more uncertain</a:t>
            </a:r>
            <a:r>
              <a:rPr lang="en-US" sz="5800" dirty="0" smtClean="0"/>
              <a:t>, I think that on top of always having a </a:t>
            </a:r>
            <a:r>
              <a:rPr lang="en-US" sz="5800" dirty="0" smtClean="0">
                <a:solidFill>
                  <a:srgbClr val="FF9900"/>
                </a:solidFill>
              </a:rPr>
              <a:t>great vision </a:t>
            </a:r>
            <a:r>
              <a:rPr lang="en-US" sz="5800" dirty="0" smtClean="0"/>
              <a:t>there will be a </a:t>
            </a:r>
            <a:r>
              <a:rPr lang="en-US" sz="5800" dirty="0" smtClean="0">
                <a:solidFill>
                  <a:srgbClr val="FF9900"/>
                </a:solidFill>
              </a:rPr>
              <a:t>premium on thinking strategically </a:t>
            </a:r>
            <a:r>
              <a:rPr lang="en-US" sz="5800" dirty="0" smtClean="0"/>
              <a:t>and on </a:t>
            </a:r>
            <a:r>
              <a:rPr lang="en-US" sz="5800" dirty="0" smtClean="0">
                <a:solidFill>
                  <a:srgbClr val="FF9900"/>
                </a:solidFill>
              </a:rPr>
              <a:t>being able to come back from setbacks</a:t>
            </a:r>
            <a:r>
              <a:rPr lang="en-US" sz="5800" dirty="0" smtClean="0"/>
              <a:t>, and maybe above all,</a:t>
            </a:r>
            <a:r>
              <a:rPr lang="en-US" sz="5800" dirty="0" smtClean="0">
                <a:solidFill>
                  <a:srgbClr val="FFFF00"/>
                </a:solidFill>
              </a:rPr>
              <a:t> </a:t>
            </a:r>
            <a:r>
              <a:rPr lang="en-US" sz="5800" dirty="0" smtClean="0">
                <a:solidFill>
                  <a:srgbClr val="FF9900"/>
                </a:solidFill>
              </a:rPr>
              <a:t>on being very good at reading the increasingly ambiguous and uncertain universe </a:t>
            </a:r>
            <a:r>
              <a:rPr lang="en-US" sz="5800" dirty="0" smtClean="0"/>
              <a:t>we operate in.”</a:t>
            </a:r>
          </a:p>
          <a:p>
            <a:endParaRPr lang="en-US" sz="3400" dirty="0" smtClean="0"/>
          </a:p>
          <a:p>
            <a:pPr lvl="1"/>
            <a:r>
              <a:rPr lang="en-US" sz="4500" dirty="0" smtClean="0">
                <a:solidFill>
                  <a:srgbClr val="FF9900"/>
                </a:solidFill>
              </a:rPr>
              <a:t>Michael </a:t>
            </a:r>
            <a:r>
              <a:rPr lang="en-US" sz="4500" dirty="0" err="1" smtClean="0">
                <a:solidFill>
                  <a:srgbClr val="FF9900"/>
                </a:solidFill>
              </a:rPr>
              <a:t>Useem</a:t>
            </a:r>
            <a:r>
              <a:rPr lang="en-US" sz="4500" dirty="0" smtClean="0">
                <a:solidFill>
                  <a:srgbClr val="FF9900"/>
                </a:solidFill>
              </a:rPr>
              <a:t>, Dir. Center for Leadership and Change Management, Wharton School, University of Pennsylvania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http://www.mckinsey.com/features/leading_in_the_21st_century/michael_useem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Above all…….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eep Calm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7000"/>
                    </a14:imgEffect>
                    <a14:imgEffect>
                      <a14:colorTemperature colorTemp="10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065"/>
            <a:ext cx="9144000" cy="6915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Leadership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C000"/>
                </a:solidFill>
              </a:rPr>
              <a:t>Companies can’t control the weather, but they can design and build a ship, and equip it with a leadership team, that can navigate the ocean under all weather conditions.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419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Lowell Bryan,</a:t>
            </a:r>
            <a:r>
              <a:rPr lang="en-US" dirty="0" smtClean="0"/>
              <a:t>  Director, McKinsey’s New York office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 smtClean="0"/>
              <a:t>…or does it?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	</a:t>
            </a:r>
            <a:r>
              <a:rPr lang="en-US" dirty="0" err="1" smtClean="0">
                <a:solidFill>
                  <a:srgbClr val="FFC000"/>
                </a:solidFill>
              </a:rPr>
              <a:t>Meindl</a:t>
            </a:r>
            <a:r>
              <a:rPr lang="en-US" dirty="0" smtClean="0">
                <a:solidFill>
                  <a:srgbClr val="FFC000"/>
                </a:solidFill>
              </a:rPr>
              <a:t> et al. (1985): </a:t>
            </a:r>
            <a:r>
              <a:rPr lang="en-US" dirty="0" smtClean="0"/>
              <a:t>The Romance of Leadership; </a:t>
            </a:r>
            <a:r>
              <a:rPr lang="en-US" dirty="0" smtClean="0">
                <a:solidFill>
                  <a:srgbClr val="FFC000"/>
                </a:solidFill>
              </a:rPr>
              <a:t>Bligh, </a:t>
            </a:r>
            <a:r>
              <a:rPr lang="en-US" dirty="0" err="1" smtClean="0">
                <a:solidFill>
                  <a:srgbClr val="FFC000"/>
                </a:solidFill>
              </a:rPr>
              <a:t>Kohles</a:t>
            </a:r>
            <a:r>
              <a:rPr lang="en-US" dirty="0" smtClean="0">
                <a:solidFill>
                  <a:srgbClr val="FFC000"/>
                </a:solidFill>
              </a:rPr>
              <a:t>, and </a:t>
            </a:r>
            <a:r>
              <a:rPr lang="en-US" dirty="0" err="1" smtClean="0">
                <a:solidFill>
                  <a:srgbClr val="FFC000"/>
                </a:solidFill>
              </a:rPr>
              <a:t>Pillai</a:t>
            </a:r>
            <a:r>
              <a:rPr lang="en-US" dirty="0" smtClean="0">
                <a:solidFill>
                  <a:srgbClr val="FFC000"/>
                </a:solidFill>
              </a:rPr>
              <a:t> (2012)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  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	</a:t>
            </a:r>
            <a:endParaRPr lang="en-US" dirty="0"/>
          </a:p>
        </p:txBody>
      </p:sp>
      <p:pic>
        <p:nvPicPr>
          <p:cNvPr id="11" name="Content Placeholder 10" descr="leadership clou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3429000" cy="1828800"/>
          </a:xfrm>
        </p:spPr>
      </p:pic>
      <p:pic>
        <p:nvPicPr>
          <p:cNvPr id="22532" name="Picture 4" descr="https://encrypted-tbn0.gstatic.com/images?q=tbn:ANd9GcSrtoYWk0urC5sC4xRfVND7YRP389loOLRygRpRc0vV0o74Tnw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286125" cy="121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8100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Brad Jackson (2012):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Why New Zealand should become a  leadership testing ground for new models and approaches; Focus on complexity, wicked problems, develop and celebrate  leadership, not just leaders!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Volatility and crisis: The new norm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“Rest assured, though, that whether it’s a financial crisis, or a geopolitical crisis, or an energy crisis, or an environmental crisis—</a:t>
            </a: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turbulence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will be the new norm in the years ahead.” 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	 “We are living in a world of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great paradox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insurmountable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challenges and breathtaking </a:t>
            </a:r>
          </a:p>
          <a:p>
            <a:pPr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     opportunities; </a:t>
            </a: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At the end of the day, </a:t>
            </a: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it is really about leadership.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	</a:t>
            </a:r>
            <a:endParaRPr lang="en-US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Muhtar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Kent, CEO Coca Cola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1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September 11 and the study of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84860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“In the United States at least, leadership changed in some basic way on September 11, 2001….Since 9/11, government officials have been scrutinized for evidence of leadership ability with an intensity usually seen only in wartime.” </a:t>
            </a:r>
          </a:p>
          <a:p>
            <a:pPr lvl="8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Warren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Bennis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 smtClean="0"/>
              <a:t>The Global financial Crisis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6858000" cy="47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23"/>
            <a:ext cx="9144000" cy="1143000"/>
          </a:xfrm>
        </p:spPr>
        <p:txBody>
          <a:bodyPr/>
          <a:lstStyle/>
          <a:p>
            <a:r>
              <a:rPr lang="en-US" dirty="0" smtClean="0"/>
              <a:t>Awash in Crises</a:t>
            </a:r>
            <a:endParaRPr lang="en-US" dirty="0"/>
          </a:p>
        </p:txBody>
      </p:sp>
      <p:pic>
        <p:nvPicPr>
          <p:cNvPr id="4" name="Content Placeholder 3" descr="BPexplosi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3886200" cy="2384714"/>
          </a:xfrm>
        </p:spPr>
      </p:pic>
      <p:pic>
        <p:nvPicPr>
          <p:cNvPr id="2050" name="Picture 2" descr="https://encrypted-tbn0.gstatic.com/images?q=tbn:ANd9GcRRf_wGrArRCCT3lkuTwdCDXIh1d8dW-tCSrfv2Gpambg8ue9Ug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95400"/>
            <a:ext cx="2705100" cy="1685926"/>
          </a:xfrm>
          <a:prstGeom prst="rect">
            <a:avLst/>
          </a:prstGeom>
          <a:noFill/>
        </p:spPr>
      </p:pic>
      <p:pic>
        <p:nvPicPr>
          <p:cNvPr id="2052" name="Picture 4" descr="https://encrypted-tbn3.gstatic.com/images?q=tbn:ANd9GcRgb6DvOQGq13n-JxzKxaAs8PtjrHU3fNNMPXN49EVmQKijkl2z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43400"/>
            <a:ext cx="2619375" cy="1743076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TjVSuih1c31NDSqzhheCcsNnU8eLfIXo9OOJvYoBIINa9-nOp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886200"/>
            <a:ext cx="2619375" cy="1743076"/>
          </a:xfrm>
          <a:prstGeom prst="rect">
            <a:avLst/>
          </a:prstGeom>
          <a:noFill/>
        </p:spPr>
      </p:pic>
      <p:pic>
        <p:nvPicPr>
          <p:cNvPr id="2056" name="Picture 8" descr="https://encrypted-tbn0.gstatic.com/images?q=tbn:ANd9GcTId47__Q2kvsgWB8M5Ib_JNIenzAvV1pNslSMZA8YqbD44_EM-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886200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McKinsey research: five global forces that will reshape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The great rebalancing: </a:t>
            </a:r>
            <a:r>
              <a:rPr lang="en-US" dirty="0" smtClean="0"/>
              <a:t>In the next decade, emerging market countries will grow more than developed ones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productivity imperative: </a:t>
            </a:r>
            <a:r>
              <a:rPr lang="en-US" dirty="0" smtClean="0"/>
              <a:t>Need to generate pronounced gains in productivity through dramatic innovations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global grid: </a:t>
            </a:r>
            <a:r>
              <a:rPr lang="en-US" dirty="0" smtClean="0"/>
              <a:t>Complex flows of capital, goods, information create both interlinked networks and destabilizing cycles of volatility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F243E"/>
      </a:dk1>
      <a:lt1>
        <a:srgbClr val="FFFFFF"/>
      </a:lt1>
      <a:dk2>
        <a:srgbClr val="0B1C30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</TotalTime>
  <Words>838</Words>
  <Application>Microsoft Office PowerPoint</Application>
  <PresentationFormat>On-screen Show (4:3)</PresentationFormat>
  <Paragraphs>148</Paragraphs>
  <Slides>26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paradox of leading for stability during volatile times</vt:lpstr>
      <vt:lpstr>Managing volatility and instability: Is Leadership the answer?</vt:lpstr>
      <vt:lpstr>Leadership matters</vt:lpstr>
      <vt:lpstr>…or does it? </vt:lpstr>
      <vt:lpstr>Volatility and crisis: The new norm</vt:lpstr>
      <vt:lpstr>September 11 and the study of leadership</vt:lpstr>
      <vt:lpstr>The Global financial Crisis</vt:lpstr>
      <vt:lpstr>Awash in Crises</vt:lpstr>
      <vt:lpstr>McKinsey research: five global forces that will reshape business</vt:lpstr>
      <vt:lpstr>McKinsey research: five global forces that will reshape business</vt:lpstr>
      <vt:lpstr>Crisis and the emergence of charismatic and transformational leadership</vt:lpstr>
      <vt:lpstr>Transformational leadership and crisis</vt:lpstr>
      <vt:lpstr>Some avenues for future research (Pillai,R. 2013: Transformational Leadership and Crisis)</vt:lpstr>
      <vt:lpstr>Extraordinary leadership in crisis</vt:lpstr>
      <vt:lpstr>Scott vs. Amundsen and the Race to the South Pole: Lessons for Managing Uncertainty (Jim Collins in Great by Choice, 2011 ) </vt:lpstr>
      <vt:lpstr>Slide 16</vt:lpstr>
      <vt:lpstr>Interviews with CEOs: Managing Volatility </vt:lpstr>
      <vt:lpstr>Managing volatility: The CEO perspective</vt:lpstr>
      <vt:lpstr>          The Miracle on the Hudson (Captain Chesley “Sully” Sullenberger ) and Apollo 13 (Commander Jim Lovell)</vt:lpstr>
      <vt:lpstr>Leading in volatile times</vt:lpstr>
      <vt:lpstr>Managing volatility: A CEO’s advice</vt:lpstr>
      <vt:lpstr>Provocative idea!</vt:lpstr>
      <vt:lpstr>The crucibles of leadership: Adaptive capacity and creativity</vt:lpstr>
      <vt:lpstr>Learning to love volatility: Nassim Nicholas Taleb</vt:lpstr>
      <vt:lpstr>Leading in the 21st century: McKinsey interview with Dr. Michael Useem </vt:lpstr>
      <vt:lpstr>Above all…….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paradox of leading for stability during volatile times</dc:title>
  <dc:creator>Binoo</dc:creator>
  <cp:lastModifiedBy>Anne Anderson</cp:lastModifiedBy>
  <cp:revision>116</cp:revision>
  <dcterms:created xsi:type="dcterms:W3CDTF">2012-10-29T03:36:49Z</dcterms:created>
  <dcterms:modified xsi:type="dcterms:W3CDTF">2013-04-03T00:48:19Z</dcterms:modified>
</cp:coreProperties>
</file>