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7"/>
  </p:notesMasterIdLst>
  <p:sldIdLst>
    <p:sldId id="508" r:id="rId2"/>
    <p:sldId id="532" r:id="rId3"/>
    <p:sldId id="509" r:id="rId4"/>
    <p:sldId id="510" r:id="rId5"/>
    <p:sldId id="512" r:id="rId6"/>
    <p:sldId id="513" r:id="rId7"/>
    <p:sldId id="515" r:id="rId8"/>
    <p:sldId id="516" r:id="rId9"/>
    <p:sldId id="521" r:id="rId10"/>
    <p:sldId id="520" r:id="rId11"/>
    <p:sldId id="522" r:id="rId12"/>
    <p:sldId id="523" r:id="rId13"/>
    <p:sldId id="517" r:id="rId14"/>
    <p:sldId id="518" r:id="rId15"/>
    <p:sldId id="519" r:id="rId16"/>
    <p:sldId id="511" r:id="rId17"/>
    <p:sldId id="524" r:id="rId18"/>
    <p:sldId id="525" r:id="rId19"/>
    <p:sldId id="526" r:id="rId20"/>
    <p:sldId id="527" r:id="rId21"/>
    <p:sldId id="533" r:id="rId22"/>
    <p:sldId id="530" r:id="rId23"/>
    <p:sldId id="531" r:id="rId24"/>
    <p:sldId id="528" r:id="rId25"/>
    <p:sldId id="529" r:id="rId26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004D75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4D75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4D75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4D75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4D75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rgbClr val="004D75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rgbClr val="004D75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rgbClr val="004D75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rgbClr val="004D75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DB1"/>
    <a:srgbClr val="004D75"/>
    <a:srgbClr val="00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11" autoAdjust="0"/>
    <p:restoredTop sz="94747" autoAdjust="0"/>
  </p:normalViewPr>
  <p:slideViewPr>
    <p:cSldViewPr>
      <p:cViewPr>
        <p:scale>
          <a:sx n="70" d="100"/>
          <a:sy n="70" d="100"/>
        </p:scale>
        <p:origin x="-72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1167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6B1F1DC7-9425-439D-AD14-0A6937BC414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27994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152400" y="1143000"/>
            <a:ext cx="8839200" cy="5562600"/>
          </a:xfrm>
          <a:prstGeom prst="rect">
            <a:avLst/>
          </a:prstGeom>
          <a:solidFill>
            <a:srgbClr val="004D7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" pitchFamily="48" charset="0"/>
            </a:endParaRP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772400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349189" name="Picture 5" descr="NTU logo 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0325" y="323850"/>
            <a:ext cx="2435225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955FE1-2FCA-4D66-AB93-75F0CF46F675}" type="datetime4">
              <a:rPr lang="en-GB"/>
              <a:pPr/>
              <a:t>09 December 2011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54264A-2220-4BC7-B26D-1E48A09A4DC0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9648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81000"/>
            <a:ext cx="2076450" cy="2532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076950" cy="2532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AB7B2B-FC65-4E21-919A-593C0567956C}" type="datetime4">
              <a:rPr lang="en-GB"/>
              <a:pPr/>
              <a:t>09 December 2011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E33342-E9F6-42BF-B841-B780B7C03014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8977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74965E-16B5-4D86-80B9-F02D0F8BC6EE}" type="datetime4">
              <a:rPr lang="en-GB"/>
              <a:pPr/>
              <a:t>09 December 2011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0431F7-584E-44FB-A610-17F9AA30FD40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0570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CB8917-CE50-4FD2-9676-C18E86DADE8D}" type="datetime4">
              <a:rPr lang="en-GB"/>
              <a:pPr/>
              <a:t>09 December 2011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765775-CAC6-46A0-9CE5-AFE83397085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8662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76700" cy="1465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47800"/>
            <a:ext cx="4076700" cy="1465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76193A-659F-44E5-B44A-91A0A45E51F1}" type="datetime4">
              <a:rPr lang="en-GB"/>
              <a:pPr/>
              <a:t>09 December 2011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D7393C-EB8C-4BEE-8090-346973B7D280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5035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0C5FF7-F106-4E84-9435-B07B12CB7037}" type="datetime4">
              <a:rPr lang="en-GB"/>
              <a:pPr/>
              <a:t>09 December 2011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0AA598-C276-4075-B9F4-99F08EC29624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4717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8270A3-D654-4331-BD91-950EDBC75F2A}" type="datetime4">
              <a:rPr lang="en-GB"/>
              <a:pPr/>
              <a:t>09 December 2011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3F12BA-1218-419E-8E2F-28CAD12D16ED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0584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A669FE-650A-46FF-9FBD-9B80FCA11FA3}" type="datetime4">
              <a:rPr lang="en-GB"/>
              <a:pPr/>
              <a:t>09 December 2011</a:t>
            </a:fld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68D0D9-6D43-4459-9968-BA3E5E03CAC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9412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DFA4F9-6633-440E-B5C8-565037BC590B}" type="datetime4">
              <a:rPr lang="en-GB"/>
              <a:pPr/>
              <a:t>09 December 2011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553FE-DC07-4CF2-9E48-5411885AA185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1990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6F1560-468D-419D-B607-EBF6E1F5C0E9}" type="datetime4">
              <a:rPr lang="en-GB"/>
              <a:pPr/>
              <a:t>09 December 2011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0A8C5F-D313-4947-94C6-60F2AE6E8D3C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8621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0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05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348164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19825"/>
            <a:ext cx="333375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8165" name="Line 5"/>
          <p:cNvSpPr>
            <a:spLocks noChangeShapeType="1"/>
          </p:cNvSpPr>
          <p:nvPr/>
        </p:nvSpPr>
        <p:spPr bwMode="auto">
          <a:xfrm flipH="1">
            <a:off x="457200" y="6019800"/>
            <a:ext cx="8229600" cy="0"/>
          </a:xfrm>
          <a:prstGeom prst="line">
            <a:avLst/>
          </a:prstGeom>
          <a:noFill/>
          <a:ln w="15875">
            <a:solidFill>
              <a:srgbClr val="B2C9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48166" name="Text Box 6"/>
          <p:cNvSpPr txBox="1">
            <a:spLocks noChangeArrowheads="1"/>
          </p:cNvSpPr>
          <p:nvPr/>
        </p:nvSpPr>
        <p:spPr bwMode="auto">
          <a:xfrm>
            <a:off x="395288" y="6165850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dirty="0">
              <a:solidFill>
                <a:schemeClr val="tx1"/>
              </a:solidFill>
              <a:latin typeface="Times" pitchFamily="48" charset="0"/>
            </a:endParaRPr>
          </a:p>
        </p:txBody>
      </p:sp>
      <p:sp>
        <p:nvSpPr>
          <p:cNvPr id="3481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055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339532DD-6D5F-4414-BCE4-8981EC4A2486}" type="datetime4">
              <a:rPr lang="en-GB"/>
              <a:pPr/>
              <a:t>09 December 2011</a:t>
            </a:fld>
            <a:endParaRPr lang="en-GB" dirty="0"/>
          </a:p>
        </p:txBody>
      </p:sp>
      <p:sp>
        <p:nvSpPr>
          <p:cNvPr id="3481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40425" y="62055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1D70EF0-607A-4820-883A-C0C0723C6D42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9pPr>
    </p:titleStyle>
    <p:bodyStyle>
      <a:lvl1pPr marL="188913" indent="-188913" algn="l" rtl="0" fontAlgn="base">
        <a:lnSpc>
          <a:spcPct val="110000"/>
        </a:lnSpc>
        <a:spcBef>
          <a:spcPct val="30000"/>
        </a:spcBef>
        <a:spcAft>
          <a:spcPct val="20000"/>
        </a:spcAft>
        <a:buChar char="•"/>
        <a:defRPr>
          <a:solidFill>
            <a:srgbClr val="004D75"/>
          </a:solidFill>
          <a:latin typeface="+mn-lt"/>
          <a:ea typeface="+mn-ea"/>
          <a:cs typeface="+mn-cs"/>
        </a:defRPr>
      </a:lvl1pPr>
      <a:lvl2pPr marL="379413" indent="-188913" algn="l" rtl="0" fontAlgn="base">
        <a:lnSpc>
          <a:spcPct val="90000"/>
        </a:lnSpc>
        <a:spcBef>
          <a:spcPct val="20000"/>
        </a:spcBef>
        <a:spcAft>
          <a:spcPct val="10000"/>
        </a:spcAft>
        <a:buChar char="–"/>
        <a:defRPr sz="1500">
          <a:solidFill>
            <a:srgbClr val="004D75"/>
          </a:solidFill>
          <a:latin typeface="+mn-lt"/>
        </a:defRPr>
      </a:lvl2pPr>
      <a:lvl3pPr marL="530225" indent="-149225" algn="l" rtl="0" fontAlgn="base">
        <a:lnSpc>
          <a:spcPct val="90000"/>
        </a:lnSpc>
        <a:spcBef>
          <a:spcPct val="20000"/>
        </a:spcBef>
        <a:spcAft>
          <a:spcPct val="20000"/>
        </a:spcAft>
        <a:buChar char="•"/>
        <a:defRPr sz="1200">
          <a:solidFill>
            <a:srgbClr val="004D75"/>
          </a:solidFill>
          <a:latin typeface="+mn-lt"/>
        </a:defRPr>
      </a:lvl3pPr>
      <a:lvl4pPr marL="862013" indent="-141288" algn="l" rtl="0" fontAlgn="base">
        <a:lnSpc>
          <a:spcPct val="90000"/>
        </a:lnSpc>
        <a:spcBef>
          <a:spcPct val="20000"/>
        </a:spcBef>
        <a:spcAft>
          <a:spcPct val="20000"/>
        </a:spcAft>
        <a:buChar char="–"/>
        <a:defRPr sz="1200">
          <a:solidFill>
            <a:srgbClr val="004D75"/>
          </a:solidFill>
          <a:latin typeface="+mn-lt"/>
        </a:defRPr>
      </a:lvl4pPr>
      <a:lvl5pPr marL="12350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5pPr>
      <a:lvl6pPr marL="16922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6pPr>
      <a:lvl7pPr marL="21494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7pPr>
      <a:lvl8pPr marL="26066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8pPr>
      <a:lvl9pPr marL="30638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520" y="1700808"/>
            <a:ext cx="8640960" cy="1071736"/>
          </a:xfrm>
        </p:spPr>
        <p:txBody>
          <a:bodyPr/>
          <a:lstStyle/>
          <a:p>
            <a:pPr algn="ctr"/>
            <a:r>
              <a:rPr lang="en-GB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</a:t>
            </a:r>
            <a:r>
              <a:rPr lang="en-G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Accreditation beyond </a:t>
            </a:r>
            <a:r>
              <a:rPr lang="en-GB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AACSB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32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544" y="3284984"/>
            <a:ext cx="8208912" cy="1144929"/>
          </a:xfrm>
        </p:spPr>
        <p:txBody>
          <a:bodyPr/>
          <a:lstStyle/>
          <a:p>
            <a:pPr algn="ctr"/>
            <a:r>
              <a:rPr lang="en-US" b="1" dirty="0" smtClean="0"/>
              <a:t>Professor Nigel Healey, Pro-Vice-Chancellor and Head of College of Business, Law and Social Sciences</a:t>
            </a:r>
          </a:p>
          <a:p>
            <a:pPr algn="ctr"/>
            <a:r>
              <a:rPr lang="en-US" b="1" dirty="0" smtClean="0"/>
              <a:t>Nottingham Trent University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965E-16B5-4D86-80B9-F02D0F8BC6EE}" type="datetime4">
              <a:rPr lang="en-GB" smtClean="0"/>
              <a:pPr/>
              <a:t>09 December 2011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0431F7-584E-44FB-A610-17F9AA30FD40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75" y="980728"/>
            <a:ext cx="8932863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851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70A3-D654-4331-BD91-950EDBC75F2A}" type="datetime4">
              <a:rPr lang="en-GB" smtClean="0"/>
              <a:pPr/>
              <a:t>09 December 2011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3F12BA-1218-419E-8E2F-28CAD12D16ED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88" y="1052736"/>
            <a:ext cx="896143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33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69FE-650A-46FF-9FBD-9B80FCA11FA3}" type="datetime4">
              <a:rPr lang="en-GB" smtClean="0"/>
              <a:pPr/>
              <a:t>09 December 2011</a:t>
            </a:fld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8D0D9-6D43-4459-9968-BA3E5E03CACA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88" y="836712"/>
            <a:ext cx="8961437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952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/>
          <a:lstStyle/>
          <a:p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AACSB accredited ANZAM universities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51520" y="980728"/>
            <a:ext cx="4176464" cy="4573560"/>
          </a:xfrm>
        </p:spPr>
        <p:txBody>
          <a:bodyPr/>
          <a:lstStyle/>
          <a:p>
            <a:r>
              <a:rPr lang="en-GB" sz="1600" dirty="0"/>
              <a:t>Australian Graduate School of Management   </a:t>
            </a:r>
          </a:p>
          <a:p>
            <a:r>
              <a:rPr lang="en-GB" sz="1600" dirty="0" smtClean="0"/>
              <a:t>Griffith </a:t>
            </a:r>
            <a:r>
              <a:rPr lang="en-GB" sz="1600" dirty="0"/>
              <a:t>University   </a:t>
            </a:r>
          </a:p>
          <a:p>
            <a:r>
              <a:rPr lang="en-GB" sz="1600" dirty="0" smtClean="0"/>
              <a:t>Melbourne </a:t>
            </a:r>
            <a:r>
              <a:rPr lang="en-GB" sz="1600" dirty="0"/>
              <a:t>Business School   </a:t>
            </a:r>
          </a:p>
          <a:p>
            <a:r>
              <a:rPr lang="en-GB" sz="1600" dirty="0" smtClean="0"/>
              <a:t>Queensland </a:t>
            </a:r>
            <a:r>
              <a:rPr lang="en-GB" sz="1600" dirty="0"/>
              <a:t>University of Technology   </a:t>
            </a:r>
          </a:p>
          <a:p>
            <a:r>
              <a:rPr lang="en-GB" sz="1600" dirty="0" smtClean="0"/>
              <a:t>The </a:t>
            </a:r>
            <a:r>
              <a:rPr lang="en-GB" sz="1600" dirty="0"/>
              <a:t>University of Adelaide   </a:t>
            </a:r>
          </a:p>
          <a:p>
            <a:r>
              <a:rPr lang="en-GB" sz="1600" dirty="0" smtClean="0"/>
              <a:t>University </a:t>
            </a:r>
            <a:r>
              <a:rPr lang="en-GB" sz="1600" dirty="0"/>
              <a:t>of Melbourne   </a:t>
            </a:r>
          </a:p>
          <a:p>
            <a:r>
              <a:rPr lang="en-GB" sz="1600" dirty="0" smtClean="0"/>
              <a:t>The </a:t>
            </a:r>
            <a:r>
              <a:rPr lang="en-GB" sz="1600" dirty="0"/>
              <a:t>University of Queensland   </a:t>
            </a:r>
          </a:p>
          <a:p>
            <a:r>
              <a:rPr lang="en-GB" sz="1600" dirty="0" smtClean="0"/>
              <a:t>The </a:t>
            </a:r>
            <a:r>
              <a:rPr lang="en-GB" sz="1600" dirty="0"/>
              <a:t>University of Sydney   </a:t>
            </a:r>
          </a:p>
          <a:p>
            <a:r>
              <a:rPr lang="en-GB" sz="1600" dirty="0" smtClean="0"/>
              <a:t>University </a:t>
            </a:r>
            <a:r>
              <a:rPr lang="en-GB" sz="1600" dirty="0"/>
              <a:t>of Technology, Sydney   </a:t>
            </a:r>
          </a:p>
          <a:p>
            <a:r>
              <a:rPr lang="en-GB" sz="1600" dirty="0" smtClean="0"/>
              <a:t>University </a:t>
            </a:r>
            <a:r>
              <a:rPr lang="en-GB" sz="1600" dirty="0"/>
              <a:t>of Western </a:t>
            </a:r>
            <a:r>
              <a:rPr lang="en-GB" sz="1600" dirty="0" smtClean="0"/>
              <a:t>Australia</a:t>
            </a:r>
          </a:p>
          <a:p>
            <a:endParaRPr lang="en-GB" sz="16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499993" y="980728"/>
            <a:ext cx="3960440" cy="2332946"/>
          </a:xfrm>
        </p:spPr>
        <p:txBody>
          <a:bodyPr/>
          <a:lstStyle/>
          <a:p>
            <a:r>
              <a:rPr lang="en-GB" sz="1600" dirty="0"/>
              <a:t>Auckland University of Technology   </a:t>
            </a:r>
          </a:p>
          <a:p>
            <a:r>
              <a:rPr lang="en-GB" sz="1600" dirty="0" smtClean="0"/>
              <a:t>Massey </a:t>
            </a:r>
            <a:r>
              <a:rPr lang="en-GB" sz="1600" dirty="0"/>
              <a:t>University   </a:t>
            </a:r>
          </a:p>
          <a:p>
            <a:r>
              <a:rPr lang="en-GB" sz="1600" dirty="0" smtClean="0"/>
              <a:t>The </a:t>
            </a:r>
            <a:r>
              <a:rPr lang="en-GB" sz="1600" dirty="0"/>
              <a:t>University of Auckland   </a:t>
            </a:r>
          </a:p>
          <a:p>
            <a:r>
              <a:rPr lang="en-GB" sz="1600" dirty="0" smtClean="0"/>
              <a:t>University </a:t>
            </a:r>
            <a:r>
              <a:rPr lang="en-GB" sz="1600" dirty="0"/>
              <a:t>of Otago   </a:t>
            </a:r>
          </a:p>
          <a:p>
            <a:r>
              <a:rPr lang="en-GB" sz="1600" dirty="0" smtClean="0"/>
              <a:t>The </a:t>
            </a:r>
            <a:r>
              <a:rPr lang="en-GB" sz="1600" dirty="0"/>
              <a:t>University of Waikato   </a:t>
            </a:r>
          </a:p>
          <a:p>
            <a:r>
              <a:rPr lang="en-GB" sz="1600" dirty="0" smtClean="0"/>
              <a:t>Victoria </a:t>
            </a:r>
            <a:r>
              <a:rPr lang="en-GB" sz="1600" dirty="0"/>
              <a:t>University of Wellington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965E-16B5-4D86-80B9-F02D0F8BC6EE}" type="datetime4">
              <a:rPr lang="en-GB" smtClean="0"/>
              <a:pPr/>
              <a:t>09 December 2011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0431F7-584E-44FB-A610-17F9AA30FD40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10000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56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AMBA accredited ANZAM schools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5536" y="1124744"/>
            <a:ext cx="4104456" cy="1421928"/>
          </a:xfrm>
        </p:spPr>
        <p:txBody>
          <a:bodyPr/>
          <a:lstStyle/>
          <a:p>
            <a:r>
              <a:rPr lang="en-GB" sz="1600" dirty="0" smtClean="0"/>
              <a:t>Curtin </a:t>
            </a:r>
            <a:r>
              <a:rPr lang="en-GB" sz="1600" dirty="0"/>
              <a:t>Graduate School of Business    </a:t>
            </a:r>
          </a:p>
          <a:p>
            <a:r>
              <a:rPr lang="en-GB" sz="1600" dirty="0" smtClean="0"/>
              <a:t>Monash </a:t>
            </a:r>
            <a:r>
              <a:rPr lang="en-GB" sz="1600" dirty="0"/>
              <a:t>Graduate School of Business    </a:t>
            </a:r>
          </a:p>
          <a:p>
            <a:r>
              <a:rPr lang="en-GB" sz="1600" dirty="0" smtClean="0"/>
              <a:t>QUT </a:t>
            </a:r>
            <a:r>
              <a:rPr lang="en-GB" sz="1600" dirty="0"/>
              <a:t>Graduate School of Business   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4008" y="1124744"/>
            <a:ext cx="4041775" cy="2726387"/>
          </a:xfrm>
        </p:spPr>
        <p:txBody>
          <a:bodyPr/>
          <a:lstStyle/>
          <a:p>
            <a:r>
              <a:rPr lang="en-GB" sz="1600" dirty="0" smtClean="0"/>
              <a:t>Massey </a:t>
            </a:r>
            <a:r>
              <a:rPr lang="en-GB" sz="1600" dirty="0"/>
              <a:t>University    </a:t>
            </a:r>
          </a:p>
          <a:p>
            <a:r>
              <a:rPr lang="en-GB" sz="1600" dirty="0" smtClean="0"/>
              <a:t>Waikato </a:t>
            </a:r>
            <a:r>
              <a:rPr lang="en-GB" sz="1600" dirty="0"/>
              <a:t>Management School    </a:t>
            </a:r>
          </a:p>
          <a:p>
            <a:r>
              <a:rPr lang="en-GB" sz="1600" dirty="0" smtClean="0"/>
              <a:t>University </a:t>
            </a:r>
            <a:r>
              <a:rPr lang="en-GB" sz="1600" dirty="0"/>
              <a:t>of Auckland Business School    </a:t>
            </a:r>
          </a:p>
          <a:p>
            <a:r>
              <a:rPr lang="en-GB" sz="1600" dirty="0" smtClean="0"/>
              <a:t>University </a:t>
            </a:r>
            <a:r>
              <a:rPr lang="en-GB" sz="1600" dirty="0"/>
              <a:t>of Canterbury    </a:t>
            </a:r>
          </a:p>
          <a:p>
            <a:r>
              <a:rPr lang="en-GB" sz="1600" dirty="0" smtClean="0"/>
              <a:t>Victoria </a:t>
            </a:r>
            <a:r>
              <a:rPr lang="en-GB" sz="1600" dirty="0"/>
              <a:t>University of Wellington, Faculty of Commerce &amp; </a:t>
            </a:r>
            <a:r>
              <a:rPr lang="en-GB" sz="1600" dirty="0" smtClean="0"/>
              <a:t>Administration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965E-16B5-4D86-80B9-F02D0F8BC6EE}" type="datetime4">
              <a:rPr lang="en-GB" smtClean="0"/>
              <a:pPr/>
              <a:t>09 December 2011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0431F7-584E-44FB-A610-17F9AA30FD40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11075"/>
            <a:ext cx="1656184" cy="55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616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/>
          <a:lstStyle/>
          <a:p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EQUIS accredited ANZAM schools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5536" y="1052736"/>
            <a:ext cx="4040188" cy="4745915"/>
          </a:xfrm>
        </p:spPr>
        <p:txBody>
          <a:bodyPr/>
          <a:lstStyle/>
          <a:p>
            <a:r>
              <a:rPr lang="en-GB" sz="1600" dirty="0"/>
              <a:t>Melbourne Business School (5 years)</a:t>
            </a:r>
          </a:p>
          <a:p>
            <a:r>
              <a:rPr lang="en-GB" sz="1600" dirty="0" smtClean="0"/>
              <a:t>Faculty </a:t>
            </a:r>
            <a:r>
              <a:rPr lang="en-GB" sz="1600" dirty="0"/>
              <a:t>of Business and Economics, Monash University (3 years)</a:t>
            </a:r>
          </a:p>
          <a:p>
            <a:r>
              <a:rPr lang="en-GB" sz="1600" dirty="0" smtClean="0"/>
              <a:t>QUT Business School </a:t>
            </a:r>
            <a:r>
              <a:rPr lang="en-GB" sz="1600" dirty="0"/>
              <a:t>(5 years)</a:t>
            </a:r>
          </a:p>
          <a:p>
            <a:r>
              <a:rPr lang="en-GB" sz="1600" dirty="0" smtClean="0"/>
              <a:t>Business </a:t>
            </a:r>
            <a:r>
              <a:rPr lang="en-GB" sz="1600" dirty="0"/>
              <a:t>School, The University of Western Australia (3 years)</a:t>
            </a:r>
          </a:p>
          <a:p>
            <a:r>
              <a:rPr lang="en-GB" sz="1600" dirty="0" smtClean="0"/>
              <a:t>Australian </a:t>
            </a:r>
            <a:r>
              <a:rPr lang="en-GB" sz="1600" dirty="0"/>
              <a:t>School of </a:t>
            </a:r>
            <a:r>
              <a:rPr lang="en-GB" sz="1600" dirty="0" smtClean="0"/>
              <a:t>Business</a:t>
            </a:r>
            <a:r>
              <a:rPr lang="en-GB" sz="1600" dirty="0"/>
              <a:t> </a:t>
            </a:r>
            <a:r>
              <a:rPr lang="en-GB" sz="1600" dirty="0" smtClean="0"/>
              <a:t>(5 </a:t>
            </a:r>
            <a:r>
              <a:rPr lang="en-GB" sz="1600" dirty="0"/>
              <a:t>years)</a:t>
            </a:r>
          </a:p>
          <a:p>
            <a:r>
              <a:rPr lang="en-GB" sz="1600" dirty="0" smtClean="0"/>
              <a:t>UQ </a:t>
            </a:r>
            <a:r>
              <a:rPr lang="en-GB" sz="1600" dirty="0"/>
              <a:t>Business </a:t>
            </a:r>
            <a:r>
              <a:rPr lang="en-GB" sz="1600" dirty="0" smtClean="0"/>
              <a:t>School (</a:t>
            </a:r>
            <a:r>
              <a:rPr lang="en-GB" sz="1600" dirty="0"/>
              <a:t>5 years)</a:t>
            </a:r>
          </a:p>
          <a:p>
            <a:r>
              <a:rPr lang="en-GB" sz="1600" dirty="0" smtClean="0"/>
              <a:t>Division </a:t>
            </a:r>
            <a:r>
              <a:rPr lang="en-GB" sz="1600" dirty="0"/>
              <a:t>of Business, University of South Australia (3 years)</a:t>
            </a:r>
          </a:p>
          <a:p>
            <a:r>
              <a:rPr lang="en-GB" sz="1600" dirty="0" smtClean="0"/>
              <a:t>University </a:t>
            </a:r>
            <a:r>
              <a:rPr lang="en-GB" sz="1600" dirty="0"/>
              <a:t>of Sydney Business School (5 years</a:t>
            </a:r>
            <a:r>
              <a:rPr lang="en-GB" sz="1600" dirty="0" smtClean="0"/>
              <a:t>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4008" y="1124744"/>
            <a:ext cx="4041775" cy="2529923"/>
          </a:xfrm>
        </p:spPr>
        <p:txBody>
          <a:bodyPr/>
          <a:lstStyle/>
          <a:p>
            <a:r>
              <a:rPr lang="en-GB" sz="1600" dirty="0"/>
              <a:t>Business School, The University of Auckland (5 years)</a:t>
            </a:r>
          </a:p>
          <a:p>
            <a:r>
              <a:rPr lang="en-GB" sz="1600" dirty="0" smtClean="0"/>
              <a:t>School </a:t>
            </a:r>
            <a:r>
              <a:rPr lang="en-GB" sz="1600" dirty="0"/>
              <a:t>of Business, University of Otago (3 years)</a:t>
            </a:r>
          </a:p>
          <a:p>
            <a:r>
              <a:rPr lang="en-GB" sz="1600" dirty="0" smtClean="0"/>
              <a:t>Waikato </a:t>
            </a:r>
            <a:r>
              <a:rPr lang="en-GB" sz="1600" dirty="0"/>
              <a:t>Management </a:t>
            </a:r>
            <a:r>
              <a:rPr lang="en-GB" sz="1600" dirty="0" smtClean="0"/>
              <a:t>School (5 </a:t>
            </a:r>
            <a:r>
              <a:rPr lang="en-GB" sz="1600" dirty="0"/>
              <a:t>years)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965E-16B5-4D86-80B9-F02D0F8BC6EE}" type="datetime4">
              <a:rPr lang="en-GB" smtClean="0"/>
              <a:pPr/>
              <a:t>09 December 2011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0431F7-584E-44FB-A610-17F9AA30FD40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27198"/>
            <a:ext cx="1296144" cy="10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0852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“Triple Crown”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965E-16B5-4D86-80B9-F02D0F8BC6EE}" type="datetime4">
              <a:rPr lang="en-GB" smtClean="0"/>
              <a:pPr/>
              <a:t>09 December 2011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0431F7-584E-44FB-A610-17F9AA30FD40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1026" name="Picture 2" descr="http://upload.wikimedia.org/wikipedia/en/9/9f/World_Map_of_Triple-Accredited_Business_Schoo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2" y="980727"/>
            <a:ext cx="6624738" cy="49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5118283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Queensland University of Technology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University of Auckland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University of Waikato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xmlns="" val="378233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bother with </a:t>
            </a:r>
            <a:r>
              <a:rPr lang="en-GB" dirty="0" smtClean="0"/>
              <a:t>accreditation: the benefits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2945422"/>
          </a:xfrm>
        </p:spPr>
        <p:txBody>
          <a:bodyPr/>
          <a:lstStyle/>
          <a:p>
            <a:r>
              <a:rPr lang="en-GB" dirty="0" smtClean="0"/>
              <a:t>Provides an independent, objective framework which allows schools to benchmark against international standards and enhance quality in key areas: faculty, learning outcomes for students, research, corporate relations, internationalisation</a:t>
            </a:r>
          </a:p>
          <a:p>
            <a:r>
              <a:rPr lang="en-GB" dirty="0" smtClean="0"/>
              <a:t>Signals guarantee of quality to future students and faculty</a:t>
            </a:r>
          </a:p>
          <a:p>
            <a:r>
              <a:rPr lang="en-GB" dirty="0" smtClean="0"/>
              <a:t>Provides quality kite mark for schools to differentiate themselves from the rest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965E-16B5-4D86-80B9-F02D0F8BC6EE}" type="datetime4">
              <a:rPr lang="en-GB" smtClean="0"/>
              <a:pPr/>
              <a:t>09 December 2011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0431F7-584E-44FB-A610-17F9AA30FD40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3043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bother with </a:t>
            </a:r>
            <a:r>
              <a:rPr lang="en-GB" dirty="0" smtClean="0"/>
              <a:t>accreditation: the benefits (2)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3513269"/>
          </a:xfrm>
        </p:spPr>
        <p:txBody>
          <a:bodyPr/>
          <a:lstStyle/>
          <a:p>
            <a:r>
              <a:rPr lang="en-GB" dirty="0" smtClean="0"/>
              <a:t>Provides quality kite mark for schools to differentiate themselves from the rest…</a:t>
            </a:r>
          </a:p>
          <a:p>
            <a:r>
              <a:rPr lang="en-GB" dirty="0" smtClean="0"/>
              <a:t>Tension for accreditation bodies between:</a:t>
            </a:r>
          </a:p>
          <a:p>
            <a:pPr lvl="1"/>
            <a:r>
              <a:rPr lang="en-GB" dirty="0" smtClean="0"/>
              <a:t>Raising standards (more members) vs exclusivity (few members)</a:t>
            </a:r>
          </a:p>
          <a:p>
            <a:pPr lvl="1"/>
            <a:r>
              <a:rPr lang="en-GB" dirty="0" smtClean="0"/>
              <a:t>Generating revenue (more members) vs retaining brand quality (few members)</a:t>
            </a:r>
          </a:p>
          <a:p>
            <a:r>
              <a:rPr lang="en-GB" dirty="0" smtClean="0"/>
              <a:t>AACSB and AMBA weight raising standards ahead of exclusivity</a:t>
            </a:r>
          </a:p>
          <a:p>
            <a:r>
              <a:rPr lang="en-GB" dirty="0" smtClean="0"/>
              <a:t>EQUIS give greater weight to exclusivity</a:t>
            </a:r>
          </a:p>
          <a:p>
            <a:pPr lvl="1"/>
            <a:r>
              <a:rPr lang="en-GB" dirty="0" smtClean="0"/>
              <a:t>but risks providing lower value-added to schools given national and international league tables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965E-16B5-4D86-80B9-F02D0F8BC6EE}" type="datetime4">
              <a:rPr lang="en-GB" smtClean="0"/>
              <a:pPr/>
              <a:t>09 December 2011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0431F7-584E-44FB-A610-17F9AA30FD40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1247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bother with accreditation: the </a:t>
            </a:r>
            <a:r>
              <a:rPr lang="en-GB" dirty="0" smtClean="0"/>
              <a:t>costs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3143938"/>
          </a:xfrm>
        </p:spPr>
        <p:txBody>
          <a:bodyPr/>
          <a:lstStyle/>
          <a:p>
            <a:r>
              <a:rPr lang="en-GB" dirty="0" smtClean="0"/>
              <a:t>Deadweight costs; bureaucracy to gather data, complete forms, costs of accreditation visits</a:t>
            </a:r>
          </a:p>
          <a:p>
            <a:r>
              <a:rPr lang="en-GB" dirty="0" smtClean="0"/>
              <a:t>Strategic costs: may require change of mission or unwanted change to strategy</a:t>
            </a:r>
          </a:p>
          <a:p>
            <a:pPr lvl="1"/>
            <a:r>
              <a:rPr lang="en-GB" dirty="0" smtClean="0"/>
              <a:t>AACSB’s focus on university: prevents b-schools in universities with other management programmes from applying</a:t>
            </a:r>
          </a:p>
          <a:p>
            <a:pPr lvl="1"/>
            <a:r>
              <a:rPr lang="en-GB" dirty="0" smtClean="0"/>
              <a:t>AMBA’s rule that MBA entrants require three years’ work experience: Harvard </a:t>
            </a:r>
            <a:r>
              <a:rPr lang="en-GB" dirty="0"/>
              <a:t>Business School, Wharton, Stanford GSB, Columbia Business School, Chicago </a:t>
            </a:r>
            <a:r>
              <a:rPr lang="en-GB" dirty="0" smtClean="0"/>
              <a:t>Booth all do not meet this requirement</a:t>
            </a:r>
          </a:p>
          <a:p>
            <a:pPr lvl="1"/>
            <a:r>
              <a:rPr lang="en-GB" dirty="0" smtClean="0"/>
              <a:t>EQUIS’s rule that b-school’s must be autonomous: works against b-schools which are fully integrated into universities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965E-16B5-4D86-80B9-F02D0F8BC6EE}" type="datetime4">
              <a:rPr lang="en-GB" smtClean="0"/>
              <a:pPr/>
              <a:t>09 December 2011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0431F7-584E-44FB-A610-17F9AA30FD40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9168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965E-16B5-4D86-80B9-F02D0F8BC6EE}" type="datetime4">
              <a:rPr lang="en-GB" smtClean="0"/>
              <a:pPr/>
              <a:t>09 December 2011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0431F7-584E-44FB-A610-17F9AA30FD40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8" name="Picture 7" descr="The University of Sydney Business School - Internet Explorer, optimized for Bing and MS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492267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1547664" y="2938009"/>
            <a:ext cx="5688632" cy="1571111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800" b="0" i="0" u="none" strike="noStrike" cap="none" normalizeH="0" baseline="0" dirty="0" smtClean="0">
              <a:ln>
                <a:noFill/>
              </a:ln>
              <a:solidFill>
                <a:srgbClr val="004D75"/>
              </a:solidFill>
              <a:effectLst/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32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05800" cy="1066800"/>
          </a:xfrm>
        </p:spPr>
        <p:txBody>
          <a:bodyPr/>
          <a:lstStyle/>
          <a:p>
            <a:r>
              <a:rPr lang="en-GB" dirty="0" smtClean="0"/>
              <a:t>The alternatives to international accreditation: national rankings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31412"/>
            <a:ext cx="8305800" cy="454586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Australian </a:t>
            </a:r>
            <a:r>
              <a:rPr lang="en-GB" dirty="0"/>
              <a:t>Business School Rankings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/>
              <a:t>University </a:t>
            </a:r>
            <a:r>
              <a:rPr lang="en-GB" sz="1400" dirty="0"/>
              <a:t>of Melbourne (MELBOURNE</a:t>
            </a:r>
            <a:r>
              <a:rPr lang="en-GB" sz="1400" dirty="0" smtClean="0"/>
              <a:t>)</a:t>
            </a:r>
            <a:endParaRPr lang="en-GB" sz="1400" dirty="0"/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University of New South Wales (UNSW</a:t>
            </a:r>
            <a:r>
              <a:rPr lang="en-GB" sz="1400" dirty="0" smtClean="0"/>
              <a:t>)</a:t>
            </a:r>
            <a:endParaRPr lang="en-GB" sz="1400" dirty="0"/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University of Sydney (SYDNEY</a:t>
            </a:r>
            <a:r>
              <a:rPr lang="en-GB" sz="1400" dirty="0" smtClean="0"/>
              <a:t>)</a:t>
            </a:r>
            <a:endParaRPr lang="en-GB" sz="1400" dirty="0"/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Australian National University (ANU</a:t>
            </a:r>
            <a:r>
              <a:rPr lang="en-GB" sz="1400" dirty="0" smtClean="0"/>
              <a:t>)</a:t>
            </a:r>
            <a:endParaRPr lang="en-GB" sz="1400" dirty="0"/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Monash University (MONASH</a:t>
            </a:r>
            <a:r>
              <a:rPr lang="en-GB" sz="1400" dirty="0" smtClean="0"/>
              <a:t>)</a:t>
            </a:r>
            <a:endParaRPr lang="en-GB" sz="1400" dirty="0"/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University of Queensland (</a:t>
            </a:r>
            <a:r>
              <a:rPr lang="en-GB" sz="1400" dirty="0" smtClean="0"/>
              <a:t>QUEENSLAND</a:t>
            </a:r>
            <a:r>
              <a:rPr lang="en-GB" sz="1400" dirty="0"/>
              <a:t>)</a:t>
            </a:r>
            <a:r>
              <a:rPr lang="en-GB" sz="1400" dirty="0" smtClean="0"/>
              <a:t> </a:t>
            </a:r>
            <a:endParaRPr lang="en-GB" sz="1400" dirty="0"/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University of Western Australia (</a:t>
            </a:r>
            <a:r>
              <a:rPr lang="en-GB" sz="1400" dirty="0" smtClean="0"/>
              <a:t>UWA</a:t>
            </a:r>
            <a:r>
              <a:rPr lang="en-GB" sz="14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Macquarie University (</a:t>
            </a:r>
            <a:r>
              <a:rPr lang="en-GB" sz="1400" dirty="0" smtClean="0"/>
              <a:t>MACQUARIE</a:t>
            </a:r>
            <a:r>
              <a:rPr lang="en-GB" sz="14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University of Adelaide (</a:t>
            </a:r>
            <a:r>
              <a:rPr lang="en-GB" sz="1400" dirty="0" smtClean="0"/>
              <a:t>ADELAIDE</a:t>
            </a:r>
            <a:r>
              <a:rPr lang="en-GB" sz="14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University of Technology Sydney (UTS</a:t>
            </a:r>
            <a:r>
              <a:rPr lang="en-GB" sz="1400" dirty="0" smtClean="0"/>
              <a:t>)</a:t>
            </a:r>
            <a:endParaRPr lang="en-GB" sz="1400" dirty="0"/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Queensland University of Technology (QUT</a:t>
            </a:r>
            <a:r>
              <a:rPr lang="en-GB" sz="1400" dirty="0" smtClean="0"/>
              <a:t>)</a:t>
            </a:r>
            <a:endParaRPr lang="en-GB" sz="1400" dirty="0"/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Curtin University of Technology (CURTIN</a:t>
            </a:r>
            <a:r>
              <a:rPr lang="en-GB" sz="1400" dirty="0" smtClean="0"/>
              <a:t>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965E-16B5-4D86-80B9-F02D0F8BC6EE}" type="datetime4">
              <a:rPr lang="en-GB" smtClean="0"/>
              <a:pPr/>
              <a:t>09 December 2011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0431F7-584E-44FB-A610-17F9AA30FD40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6133383" y="3334199"/>
            <a:ext cx="5544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http://www.australian-universities.com/ratings/business-school-rankings/</a:t>
            </a:r>
          </a:p>
        </p:txBody>
      </p:sp>
    </p:spTree>
    <p:extLst>
      <p:ext uri="{BB962C8B-B14F-4D97-AF65-F5344CB8AC3E}">
        <p14:creationId xmlns:p14="http://schemas.microsoft.com/office/powerpoint/2010/main" xmlns="" val="1341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965E-16B5-4D86-80B9-F02D0F8BC6EE}" type="datetime4">
              <a:rPr lang="en-GB" smtClean="0"/>
              <a:pPr/>
              <a:t>09 December 2011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0431F7-584E-44FB-A610-17F9AA30FD40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18" name="Picture 17" descr="London Business School - Internet Explorer, optimized for Bing and MS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01134"/>
            <a:ext cx="8938497" cy="48120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7544" y="5229200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/>
              <a:t>London Business School has ‘Triple </a:t>
            </a:r>
            <a:r>
              <a:rPr lang="en-NZ" sz="2000" dirty="0"/>
              <a:t>C</a:t>
            </a:r>
            <a:r>
              <a:rPr lang="en-NZ" sz="2000" dirty="0" smtClean="0"/>
              <a:t>rown’, but…</a:t>
            </a: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xmlns="" val="310070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05800" cy="1066800"/>
          </a:xfrm>
        </p:spPr>
        <p:txBody>
          <a:bodyPr/>
          <a:lstStyle/>
          <a:p>
            <a:r>
              <a:rPr lang="en-GB" dirty="0" smtClean="0"/>
              <a:t>The alternatives to international accreditation: national rankings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31412"/>
            <a:ext cx="8305800" cy="452386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Australian </a:t>
            </a:r>
            <a:r>
              <a:rPr lang="en-GB" dirty="0"/>
              <a:t>Business School </a:t>
            </a:r>
            <a:r>
              <a:rPr lang="en-GB" dirty="0" smtClean="0"/>
              <a:t>Rankings (MBA)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/>
              <a:t>Melbourne </a:t>
            </a:r>
            <a:r>
              <a:rPr lang="en-GB" sz="1400" dirty="0"/>
              <a:t>Business School, University of Melbourne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/>
              <a:t>Australian </a:t>
            </a:r>
            <a:r>
              <a:rPr lang="en-GB" sz="1400" dirty="0"/>
              <a:t>Graduate School of Management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/>
              <a:t>Macquarie </a:t>
            </a:r>
            <a:r>
              <a:rPr lang="en-GB" sz="1400" dirty="0"/>
              <a:t>Graduate School of Management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/>
              <a:t>Faculty </a:t>
            </a:r>
            <a:r>
              <a:rPr lang="en-GB" sz="1400" dirty="0"/>
              <a:t>of Business - Bond University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/>
              <a:t>Faculty </a:t>
            </a:r>
            <a:r>
              <a:rPr lang="en-GB" sz="1400" dirty="0"/>
              <a:t>of Business - Queensland University of Technology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/>
              <a:t>Curtin </a:t>
            </a:r>
            <a:r>
              <a:rPr lang="en-GB" sz="1400" dirty="0"/>
              <a:t>Business School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/>
              <a:t>University </a:t>
            </a:r>
            <a:r>
              <a:rPr lang="en-GB" sz="1400" dirty="0"/>
              <a:t>of Tech Sydney - Business Faculty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/>
              <a:t>Griffith University</a:t>
            </a:r>
            <a:endParaRPr lang="en-GB" sz="1400" dirty="0"/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/>
              <a:t>Mt </a:t>
            </a:r>
            <a:r>
              <a:rPr lang="en-GB" sz="1400" dirty="0"/>
              <a:t>Eliza Center for Executive Education - Melbourne Business School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/>
              <a:t>Graduate </a:t>
            </a:r>
            <a:r>
              <a:rPr lang="en-GB" sz="1400" dirty="0"/>
              <a:t>School of Business - RMIT University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/>
              <a:t>Graduate </a:t>
            </a:r>
            <a:r>
              <a:rPr lang="en-GB" sz="1400" dirty="0"/>
              <a:t>School of Management - </a:t>
            </a:r>
            <a:r>
              <a:rPr lang="en-GB" sz="1400" dirty="0" smtClean="0"/>
              <a:t>University </a:t>
            </a:r>
            <a:r>
              <a:rPr lang="en-GB" sz="1400" dirty="0"/>
              <a:t>of Western Australia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/>
              <a:t>The University </a:t>
            </a:r>
            <a:r>
              <a:rPr lang="en-GB" sz="1400" dirty="0"/>
              <a:t>of </a:t>
            </a:r>
            <a:r>
              <a:rPr lang="en-GB" sz="1400" dirty="0" smtClean="0"/>
              <a:t>Queensland</a:t>
            </a:r>
            <a:endParaRPr lang="en-GB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965E-16B5-4D86-80B9-F02D0F8BC6EE}" type="datetime4">
              <a:rPr lang="en-GB" smtClean="0"/>
              <a:pPr/>
              <a:t>09 December 2011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0431F7-584E-44FB-A610-17F9AA30FD40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6554089" y="3406207"/>
            <a:ext cx="4392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http://top-b-schools.4gmat.com/australia.shtml/</a:t>
            </a:r>
          </a:p>
        </p:txBody>
      </p:sp>
    </p:spTree>
    <p:extLst>
      <p:ext uri="{BB962C8B-B14F-4D97-AF65-F5344CB8AC3E}">
        <p14:creationId xmlns:p14="http://schemas.microsoft.com/office/powerpoint/2010/main" xmlns="" val="354183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05800" cy="1066800"/>
          </a:xfrm>
        </p:spPr>
        <p:txBody>
          <a:bodyPr/>
          <a:lstStyle/>
          <a:p>
            <a:r>
              <a:rPr lang="en-GB" dirty="0" smtClean="0"/>
              <a:t>The alternatives to international accreditation: international rankings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31412"/>
            <a:ext cx="8305800" cy="454586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Asian </a:t>
            </a:r>
            <a:r>
              <a:rPr lang="en-GB" dirty="0"/>
              <a:t>Business School </a:t>
            </a:r>
            <a:r>
              <a:rPr lang="en-GB" dirty="0" smtClean="0"/>
              <a:t>Rankings (MBA)</a:t>
            </a:r>
            <a:endParaRPr lang="en-GB" dirty="0"/>
          </a:p>
          <a:p>
            <a:pPr marL="0" lvl="0" indent="0">
              <a:buNone/>
            </a:pPr>
            <a:r>
              <a:rPr lang="en-GB" sz="1400" dirty="0" smtClean="0"/>
              <a:t>1. </a:t>
            </a:r>
            <a:r>
              <a:rPr lang="en-GB" sz="1400" dirty="0" smtClean="0">
                <a:solidFill>
                  <a:srgbClr val="FF0000"/>
                </a:solidFill>
              </a:rPr>
              <a:t>Melbourne </a:t>
            </a:r>
            <a:r>
              <a:rPr lang="en-GB" sz="1400" dirty="0">
                <a:solidFill>
                  <a:srgbClr val="FF0000"/>
                </a:solidFill>
              </a:rPr>
              <a:t>Business School, The University of Melbourne </a:t>
            </a:r>
          </a:p>
          <a:p>
            <a:pPr marL="0" lvl="0" indent="0">
              <a:buNone/>
            </a:pPr>
            <a:r>
              <a:rPr lang="en-GB" sz="1400" dirty="0" smtClean="0"/>
              <a:t>2. National </a:t>
            </a:r>
            <a:r>
              <a:rPr lang="en-GB" sz="1400" dirty="0"/>
              <a:t>University of Singapore Business School </a:t>
            </a:r>
          </a:p>
          <a:p>
            <a:pPr marL="0" lvl="0" indent="0">
              <a:buNone/>
            </a:pPr>
            <a:r>
              <a:rPr lang="en-GB" sz="1400" dirty="0" smtClean="0"/>
              <a:t>3. </a:t>
            </a:r>
            <a:r>
              <a:rPr lang="en-GB" sz="1400" dirty="0" smtClean="0">
                <a:solidFill>
                  <a:srgbClr val="FF0000"/>
                </a:solidFill>
              </a:rPr>
              <a:t>University </a:t>
            </a:r>
            <a:r>
              <a:rPr lang="en-GB" sz="1400" dirty="0">
                <a:solidFill>
                  <a:srgbClr val="FF0000"/>
                </a:solidFill>
              </a:rPr>
              <a:t>of New South Wales, AGSM MBA Programs </a:t>
            </a:r>
          </a:p>
          <a:p>
            <a:pPr marL="0" lvl="0" indent="0">
              <a:buNone/>
            </a:pPr>
            <a:r>
              <a:rPr lang="en-GB" sz="1400" dirty="0"/>
              <a:t>4</a:t>
            </a:r>
            <a:r>
              <a:rPr lang="en-GB" sz="1400" dirty="0" smtClean="0"/>
              <a:t>. Indian </a:t>
            </a:r>
            <a:r>
              <a:rPr lang="en-GB" sz="1400" dirty="0"/>
              <a:t>Institute of Management Bangalore </a:t>
            </a:r>
          </a:p>
          <a:p>
            <a:pPr marL="0" lvl="0" indent="0">
              <a:buNone/>
            </a:pPr>
            <a:r>
              <a:rPr lang="en-GB" sz="1400" dirty="0"/>
              <a:t>5</a:t>
            </a:r>
            <a:r>
              <a:rPr lang="en-GB" sz="1400" dirty="0" smtClean="0"/>
              <a:t>. Indian </a:t>
            </a:r>
            <a:r>
              <a:rPr lang="en-GB" sz="1400" dirty="0"/>
              <a:t>Institute of Management, Ahmedabad </a:t>
            </a:r>
          </a:p>
          <a:p>
            <a:pPr marL="0" lvl="0" indent="0">
              <a:buNone/>
            </a:pPr>
            <a:r>
              <a:rPr lang="en-GB" sz="1400" dirty="0"/>
              <a:t>6</a:t>
            </a:r>
            <a:r>
              <a:rPr lang="en-GB" sz="1400" dirty="0" smtClean="0"/>
              <a:t>. China </a:t>
            </a:r>
            <a:r>
              <a:rPr lang="en-GB" sz="1400" dirty="0"/>
              <a:t>Europe International Business School (CEIBS) </a:t>
            </a:r>
          </a:p>
          <a:p>
            <a:pPr marL="0" lvl="0" indent="0">
              <a:buNone/>
            </a:pPr>
            <a:r>
              <a:rPr lang="en-GB" sz="1400" dirty="0"/>
              <a:t>7</a:t>
            </a:r>
            <a:r>
              <a:rPr lang="en-GB" sz="1400" dirty="0" smtClean="0"/>
              <a:t>. The </a:t>
            </a:r>
            <a:r>
              <a:rPr lang="en-GB" sz="1400" dirty="0"/>
              <a:t>HKUST Business School </a:t>
            </a:r>
          </a:p>
          <a:p>
            <a:pPr marL="0" lvl="0" indent="0">
              <a:buNone/>
            </a:pPr>
            <a:r>
              <a:rPr lang="en-GB" sz="1400" dirty="0"/>
              <a:t>8</a:t>
            </a:r>
            <a:r>
              <a:rPr lang="en-GB" sz="1400" dirty="0" smtClean="0"/>
              <a:t>. Indian </a:t>
            </a:r>
            <a:r>
              <a:rPr lang="en-GB" sz="1400" dirty="0"/>
              <a:t>School of Business </a:t>
            </a:r>
          </a:p>
          <a:p>
            <a:pPr marL="0" lvl="0" indent="0">
              <a:buNone/>
            </a:pPr>
            <a:r>
              <a:rPr lang="en-GB" sz="1400" dirty="0"/>
              <a:t>9</a:t>
            </a:r>
            <a:r>
              <a:rPr lang="en-GB" sz="1400" dirty="0" smtClean="0"/>
              <a:t>. Nanyang </a:t>
            </a:r>
            <a:r>
              <a:rPr lang="en-GB" sz="1400" dirty="0"/>
              <a:t>Business School, Nanyang Technological University </a:t>
            </a:r>
          </a:p>
          <a:p>
            <a:pPr marL="0" lvl="0" indent="0">
              <a:buNone/>
            </a:pPr>
            <a:r>
              <a:rPr lang="en-GB" sz="1400" dirty="0"/>
              <a:t>10</a:t>
            </a:r>
            <a:r>
              <a:rPr lang="en-GB" sz="1400" dirty="0" smtClean="0"/>
              <a:t>. </a:t>
            </a:r>
            <a:r>
              <a:rPr lang="en-GB" sz="1400" dirty="0" smtClean="0">
                <a:solidFill>
                  <a:srgbClr val="FF0000"/>
                </a:solidFill>
              </a:rPr>
              <a:t>Macquarie </a:t>
            </a:r>
            <a:r>
              <a:rPr lang="en-GB" sz="1400" dirty="0">
                <a:solidFill>
                  <a:srgbClr val="FF0000"/>
                </a:solidFill>
              </a:rPr>
              <a:t>Graduate School of Management, Macquarie University </a:t>
            </a:r>
          </a:p>
          <a:p>
            <a:pPr marL="0" lvl="0" indent="0">
              <a:buNone/>
            </a:pPr>
            <a:r>
              <a:rPr lang="en-GB" sz="1400" dirty="0"/>
              <a:t>11</a:t>
            </a:r>
            <a:r>
              <a:rPr lang="en-GB" sz="1400" dirty="0" smtClean="0"/>
              <a:t>. Indian </a:t>
            </a:r>
            <a:r>
              <a:rPr lang="en-GB" sz="1400" dirty="0"/>
              <a:t>Institute of Management Calcutta </a:t>
            </a:r>
          </a:p>
          <a:p>
            <a:pPr marL="0" indent="0">
              <a:buNone/>
            </a:pPr>
            <a:r>
              <a:rPr lang="en-GB" sz="1400" dirty="0"/>
              <a:t>12</a:t>
            </a:r>
            <a:r>
              <a:rPr lang="en-GB" sz="1400" dirty="0" smtClean="0"/>
              <a:t>. </a:t>
            </a:r>
            <a:r>
              <a:rPr lang="en-GB" sz="1400" dirty="0" smtClean="0">
                <a:solidFill>
                  <a:srgbClr val="FF0000"/>
                </a:solidFill>
              </a:rPr>
              <a:t>Monash </a:t>
            </a:r>
            <a:r>
              <a:rPr lang="en-GB" sz="1400" dirty="0">
                <a:solidFill>
                  <a:srgbClr val="FF0000"/>
                </a:solidFill>
              </a:rPr>
              <a:t>University Faculty of Business and Economics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965E-16B5-4D86-80B9-F02D0F8BC6EE}" type="datetime4">
              <a:rPr lang="en-GB" smtClean="0"/>
              <a:pPr/>
              <a:t>09 December 2011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0431F7-584E-44FB-A610-17F9AA30FD40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6169386" y="3226188"/>
            <a:ext cx="51845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http://www.topmba.com/mba-rankings/global-200/2010/region/asia</a:t>
            </a:r>
          </a:p>
        </p:txBody>
      </p:sp>
    </p:spTree>
    <p:extLst>
      <p:ext uri="{BB962C8B-B14F-4D97-AF65-F5344CB8AC3E}">
        <p14:creationId xmlns:p14="http://schemas.microsoft.com/office/powerpoint/2010/main" xmlns="" val="356337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Limitations of rankings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2673039"/>
          </a:xfrm>
        </p:spPr>
        <p:txBody>
          <a:bodyPr/>
          <a:lstStyle/>
          <a:p>
            <a:r>
              <a:rPr lang="en-GB" dirty="0" smtClean="0"/>
              <a:t>Accused of being meaningless:</a:t>
            </a:r>
          </a:p>
          <a:p>
            <a:pPr lvl="1"/>
            <a:r>
              <a:rPr lang="en-GB" dirty="0"/>
              <a:t>a</a:t>
            </a:r>
            <a:r>
              <a:rPr lang="en-GB" dirty="0" smtClean="0"/>
              <a:t>dd up ‘apples’ and ‘oranges’</a:t>
            </a:r>
          </a:p>
          <a:p>
            <a:pPr lvl="1"/>
            <a:r>
              <a:rPr lang="en-GB" dirty="0" smtClean="0"/>
              <a:t>ignore mission or (worse) assume all institutions’ missions are the same as the top-ranked institution</a:t>
            </a:r>
          </a:p>
          <a:p>
            <a:r>
              <a:rPr lang="en-GB" dirty="0" smtClean="0"/>
              <a:t>Only indirectly promote quality enhancement</a:t>
            </a:r>
          </a:p>
          <a:p>
            <a:pPr lvl="1"/>
            <a:r>
              <a:rPr lang="en-GB" dirty="0" smtClean="0"/>
              <a:t>Universities have to work out algorithms and make changes to improve their rankings</a:t>
            </a:r>
          </a:p>
          <a:p>
            <a:pPr lvl="1"/>
            <a:r>
              <a:rPr lang="en-GB" dirty="0" smtClean="0"/>
              <a:t>No direct feedback to improve quality</a:t>
            </a:r>
          </a:p>
          <a:p>
            <a:pPr lvl="1"/>
            <a:r>
              <a:rPr lang="en-GB" dirty="0" smtClean="0"/>
              <a:t>Focus on rankings may lead to game-playing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965E-16B5-4D86-80B9-F02D0F8BC6EE}" type="datetime4">
              <a:rPr lang="en-GB" smtClean="0"/>
              <a:pPr/>
              <a:t>09 December 2011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0431F7-584E-44FB-A610-17F9AA30FD40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5579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2945422"/>
          </a:xfrm>
        </p:spPr>
        <p:txBody>
          <a:bodyPr/>
          <a:lstStyle/>
          <a:p>
            <a:r>
              <a:rPr lang="en-GB" dirty="0" smtClean="0"/>
              <a:t>Achieving international accreditation ahs become an objective for many Australian b-schools</a:t>
            </a:r>
          </a:p>
          <a:p>
            <a:r>
              <a:rPr lang="en-GB" dirty="0" smtClean="0"/>
              <a:t>There are both real and reputational benefits from accreditation, which come at a cost</a:t>
            </a:r>
            <a:endParaRPr lang="en-GB" dirty="0"/>
          </a:p>
          <a:p>
            <a:r>
              <a:rPr lang="en-GB" dirty="0" smtClean="0"/>
              <a:t>Rankings are also a fact of life and provide reputational benefits, but they are harder to manage</a:t>
            </a:r>
          </a:p>
          <a:p>
            <a:r>
              <a:rPr lang="en-GB" dirty="0" smtClean="0"/>
              <a:t>In a competitive environment, both serve to help b-schools differentiate themselves from the pack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965E-16B5-4D86-80B9-F02D0F8BC6EE}" type="datetime4">
              <a:rPr lang="en-GB" smtClean="0"/>
              <a:pPr/>
              <a:t>09 December 2011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0431F7-584E-44FB-A610-17F9AA30FD40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9927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3831818"/>
          </a:xfrm>
        </p:spPr>
        <p:txBody>
          <a:bodyPr/>
          <a:lstStyle/>
          <a:p>
            <a:r>
              <a:rPr lang="en-GB" dirty="0" smtClean="0"/>
              <a:t>International accreditation:</a:t>
            </a:r>
          </a:p>
          <a:p>
            <a:pPr lvl="1"/>
            <a:r>
              <a:rPr lang="en-GB" dirty="0" smtClean="0"/>
              <a:t>AACSB</a:t>
            </a:r>
          </a:p>
          <a:p>
            <a:pPr lvl="1"/>
            <a:r>
              <a:rPr lang="en-GB" dirty="0" smtClean="0"/>
              <a:t>EQUIS</a:t>
            </a:r>
          </a:p>
          <a:p>
            <a:pPr lvl="1"/>
            <a:r>
              <a:rPr lang="en-GB" dirty="0" smtClean="0"/>
              <a:t>AMBA</a:t>
            </a:r>
          </a:p>
          <a:p>
            <a:r>
              <a:rPr lang="en-GB" dirty="0" smtClean="0"/>
              <a:t>Why bother with accreditation?</a:t>
            </a:r>
          </a:p>
          <a:p>
            <a:pPr lvl="1"/>
            <a:r>
              <a:rPr lang="en-GB" dirty="0" smtClean="0"/>
              <a:t>The benefits</a:t>
            </a:r>
          </a:p>
          <a:p>
            <a:pPr lvl="1"/>
            <a:r>
              <a:rPr lang="en-GB" dirty="0" smtClean="0"/>
              <a:t>The costs</a:t>
            </a:r>
          </a:p>
          <a:p>
            <a:r>
              <a:rPr lang="en-GB" dirty="0" smtClean="0"/>
              <a:t>The alternatives to international accreditation</a:t>
            </a:r>
          </a:p>
          <a:p>
            <a:pPr lvl="1"/>
            <a:r>
              <a:rPr lang="en-GB" dirty="0" smtClean="0"/>
              <a:t>National and international rankings</a:t>
            </a:r>
          </a:p>
          <a:p>
            <a:r>
              <a:rPr lang="en-GB" dirty="0" smtClean="0"/>
              <a:t>Conclusions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965E-16B5-4D86-80B9-F02D0F8BC6EE}" type="datetime4">
              <a:rPr lang="en-GB" smtClean="0"/>
              <a:pPr/>
              <a:t>09 December 2011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0431F7-584E-44FB-A610-17F9AA30FD4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Horizontal Scroll 6"/>
          <p:cNvSpPr/>
          <p:nvPr/>
        </p:nvSpPr>
        <p:spPr bwMode="auto">
          <a:xfrm rot="435943">
            <a:off x="4224515" y="612414"/>
            <a:ext cx="4594061" cy="1239864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dirty="0"/>
              <a:t>“accredere” = “give credence to” or “put faith in</a:t>
            </a:r>
            <a:r>
              <a:rPr lang="en-GB" sz="2000" dirty="0" smtClean="0"/>
              <a:t>”</a:t>
            </a:r>
            <a:endParaRPr kumimoji="0" lang="en-NZ" sz="2800" b="0" i="0" u="none" strike="noStrike" cap="none" normalizeH="0" baseline="0" dirty="0" smtClean="0">
              <a:ln>
                <a:noFill/>
              </a:ln>
              <a:solidFill>
                <a:srgbClr val="004D75"/>
              </a:solidFill>
              <a:effectLst/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49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International accreditation: the choices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2002984"/>
          </a:xfrm>
        </p:spPr>
        <p:txBody>
          <a:bodyPr/>
          <a:lstStyle/>
          <a:p>
            <a:r>
              <a:rPr lang="en-GB" dirty="0"/>
              <a:t>AACSB - The Association to Advance Collegiate Schools of Business (based in Tampa, Florida)</a:t>
            </a:r>
          </a:p>
          <a:p>
            <a:r>
              <a:rPr lang="en-GB" dirty="0" smtClean="0"/>
              <a:t>AMBA </a:t>
            </a:r>
            <a:r>
              <a:rPr lang="en-GB" dirty="0"/>
              <a:t>- The Association of MBAs (based in London)</a:t>
            </a:r>
          </a:p>
          <a:p>
            <a:r>
              <a:rPr lang="en-GB" dirty="0" smtClean="0"/>
              <a:t>EQUIS </a:t>
            </a:r>
            <a:r>
              <a:rPr lang="en-GB" dirty="0"/>
              <a:t>- European Quality Improvement System (based in Brussels)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965E-16B5-4D86-80B9-F02D0F8BC6EE}" type="datetime4">
              <a:rPr lang="en-GB" smtClean="0"/>
              <a:pPr/>
              <a:t>09 December 2011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0431F7-584E-44FB-A610-17F9AA30FD40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9580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Scope of accreditation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2169825"/>
          </a:xfrm>
        </p:spPr>
        <p:txBody>
          <a:bodyPr/>
          <a:lstStyle/>
          <a:p>
            <a:r>
              <a:rPr lang="en-GB" dirty="0" smtClean="0"/>
              <a:t>AACSB accredits </a:t>
            </a:r>
            <a:r>
              <a:rPr lang="en-GB" dirty="0"/>
              <a:t>management and accounting </a:t>
            </a:r>
            <a:r>
              <a:rPr lang="en-GB" dirty="0" smtClean="0"/>
              <a:t>programmes for the university overall</a:t>
            </a:r>
          </a:p>
          <a:p>
            <a:pPr lvl="1"/>
            <a:r>
              <a:rPr lang="en-GB" dirty="0" smtClean="0"/>
              <a:t>only scheme which is overtly mission-based</a:t>
            </a:r>
            <a:endParaRPr lang="en-GB" dirty="0"/>
          </a:p>
          <a:p>
            <a:r>
              <a:rPr lang="en-GB" dirty="0"/>
              <a:t>AMBA </a:t>
            </a:r>
            <a:r>
              <a:rPr lang="en-GB" dirty="0" smtClean="0"/>
              <a:t>accredits the </a:t>
            </a:r>
            <a:r>
              <a:rPr lang="en-GB" dirty="0"/>
              <a:t>business school's portfolios of </a:t>
            </a:r>
            <a:r>
              <a:rPr lang="en-GB" dirty="0" smtClean="0"/>
              <a:t>MBA/MBM/DBA programmes (wherever offered)</a:t>
            </a:r>
          </a:p>
          <a:p>
            <a:r>
              <a:rPr lang="en-GB" dirty="0" smtClean="0"/>
              <a:t>EQUIS's accredits </a:t>
            </a:r>
            <a:r>
              <a:rPr lang="en-GB" dirty="0"/>
              <a:t>the business school </a:t>
            </a:r>
            <a:r>
              <a:rPr lang="en-GB" dirty="0" smtClean="0"/>
              <a:t>as an entity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965E-16B5-4D86-80B9-F02D0F8BC6EE}" type="datetime4">
              <a:rPr lang="en-GB" smtClean="0"/>
              <a:pPr/>
              <a:t>09 December 2011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0431F7-584E-44FB-A610-17F9AA30FD40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7510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Timing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3804118"/>
          </a:xfrm>
        </p:spPr>
        <p:txBody>
          <a:bodyPr/>
          <a:lstStyle/>
          <a:p>
            <a:r>
              <a:rPr lang="en-GB" dirty="0"/>
              <a:t>Duration of the accreditation process</a:t>
            </a:r>
            <a:r>
              <a:rPr lang="en-GB" dirty="0" smtClean="0"/>
              <a:t> </a:t>
            </a:r>
            <a:endParaRPr lang="en-GB" dirty="0"/>
          </a:p>
          <a:p>
            <a:pPr lvl="1"/>
            <a:r>
              <a:rPr lang="en-GB" dirty="0"/>
              <a:t>AACSB: 5-6 </a:t>
            </a:r>
            <a:r>
              <a:rPr lang="en-GB" dirty="0" smtClean="0"/>
              <a:t>years</a:t>
            </a:r>
            <a:endParaRPr lang="en-GB" dirty="0"/>
          </a:p>
          <a:p>
            <a:pPr lvl="1"/>
            <a:r>
              <a:rPr lang="en-GB" dirty="0"/>
              <a:t>AMBA: 9-12 </a:t>
            </a:r>
            <a:r>
              <a:rPr lang="en-GB" dirty="0" smtClean="0"/>
              <a:t>months</a:t>
            </a:r>
            <a:endParaRPr lang="en-GB" dirty="0"/>
          </a:p>
          <a:p>
            <a:pPr lvl="1"/>
            <a:r>
              <a:rPr lang="en-GB" dirty="0"/>
              <a:t>EQUIS: 2-3 </a:t>
            </a:r>
            <a:r>
              <a:rPr lang="en-GB" dirty="0" smtClean="0"/>
              <a:t>years</a:t>
            </a:r>
          </a:p>
          <a:p>
            <a:r>
              <a:rPr lang="en-GB" dirty="0" smtClean="0"/>
              <a:t>Length of accreditation</a:t>
            </a:r>
          </a:p>
          <a:p>
            <a:pPr lvl="1"/>
            <a:r>
              <a:rPr lang="en-GB" dirty="0" smtClean="0"/>
              <a:t>AACSB</a:t>
            </a:r>
            <a:r>
              <a:rPr lang="en-GB" dirty="0"/>
              <a:t>: </a:t>
            </a:r>
            <a:r>
              <a:rPr lang="en-GB" dirty="0" smtClean="0"/>
              <a:t>5 years, but light touch reaccreditation after 5 years, fuller reaccreditation after 10 years</a:t>
            </a:r>
          </a:p>
          <a:p>
            <a:pPr lvl="1"/>
            <a:r>
              <a:rPr lang="en-GB" dirty="0" smtClean="0"/>
              <a:t> AMBA</a:t>
            </a:r>
            <a:r>
              <a:rPr lang="en-GB" dirty="0"/>
              <a:t>: full re-accreditation every 3 or 5 years (1-year accreditation is a possible outcome of reaccreditation, by exception</a:t>
            </a:r>
            <a:r>
              <a:rPr lang="en-GB" dirty="0" smtClean="0"/>
              <a:t>)</a:t>
            </a:r>
            <a:endParaRPr lang="en-GB" dirty="0"/>
          </a:p>
          <a:p>
            <a:pPr lvl="1"/>
            <a:r>
              <a:rPr lang="en-GB" dirty="0"/>
              <a:t>EQUIS: full re-accreditation every 3 or 5 years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965E-16B5-4D86-80B9-F02D0F8BC6EE}" type="datetime4">
              <a:rPr lang="en-GB" smtClean="0"/>
              <a:pPr/>
              <a:t>09 December 2011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0431F7-584E-44FB-A610-17F9AA30FD40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746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Complexity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2756139"/>
          </a:xfrm>
        </p:spPr>
        <p:txBody>
          <a:bodyPr/>
          <a:lstStyle/>
          <a:p>
            <a:r>
              <a:rPr lang="en-GB" dirty="0"/>
              <a:t>AACSB: 77 pages for Business </a:t>
            </a:r>
            <a:r>
              <a:rPr lang="en-GB" dirty="0" smtClean="0"/>
              <a:t>Accreditation, more </a:t>
            </a:r>
            <a:r>
              <a:rPr lang="en-GB" dirty="0"/>
              <a:t>quantitative criteria (checklists)</a:t>
            </a:r>
          </a:p>
          <a:p>
            <a:pPr lvl="1"/>
            <a:r>
              <a:rPr lang="en-GB" dirty="0" smtClean="0"/>
              <a:t>eg, prescribed </a:t>
            </a:r>
            <a:r>
              <a:rPr lang="en-GB" dirty="0"/>
              <a:t>faculty </a:t>
            </a:r>
            <a:r>
              <a:rPr lang="en-GB" dirty="0" smtClean="0"/>
              <a:t>ratios</a:t>
            </a:r>
            <a:endParaRPr lang="en-GB" dirty="0"/>
          </a:p>
          <a:p>
            <a:r>
              <a:rPr lang="en-GB" dirty="0" smtClean="0"/>
              <a:t>AMBA</a:t>
            </a:r>
            <a:r>
              <a:rPr lang="en-GB" dirty="0"/>
              <a:t>: 24 pages (9 pages for MBA; 9 pages for MBM; 6 pages for DBA</a:t>
            </a:r>
            <a:r>
              <a:rPr lang="en-GB" dirty="0" smtClean="0"/>
              <a:t>), </a:t>
            </a:r>
            <a:r>
              <a:rPr lang="en-GB" dirty="0"/>
              <a:t>more qualitative criteria</a:t>
            </a:r>
          </a:p>
          <a:p>
            <a:pPr lvl="1"/>
            <a:r>
              <a:rPr lang="en-GB" dirty="0" smtClean="0"/>
              <a:t>eg, no </a:t>
            </a:r>
            <a:r>
              <a:rPr lang="en-GB" dirty="0"/>
              <a:t>prescribed faculty-to-students </a:t>
            </a:r>
            <a:r>
              <a:rPr lang="en-GB" dirty="0" smtClean="0"/>
              <a:t>ratio</a:t>
            </a:r>
            <a:endParaRPr lang="en-GB" dirty="0"/>
          </a:p>
          <a:p>
            <a:r>
              <a:rPr lang="en-GB" dirty="0"/>
              <a:t>EQUIS: 67 </a:t>
            </a:r>
            <a:r>
              <a:rPr lang="en-GB" dirty="0" smtClean="0"/>
              <a:t>pages, mix of qualitative and quantitative criteria</a:t>
            </a:r>
          </a:p>
          <a:p>
            <a:pPr lvl="1"/>
            <a:r>
              <a:rPr lang="en-GB" dirty="0" smtClean="0"/>
              <a:t>eg, prescribed </a:t>
            </a:r>
            <a:r>
              <a:rPr lang="en-GB" dirty="0"/>
              <a:t>minimum numbers of faculty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965E-16B5-4D86-80B9-F02D0F8BC6EE}" type="datetime4">
              <a:rPr lang="en-GB" smtClean="0"/>
              <a:pPr/>
              <a:t>09 December 2011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0431F7-584E-44FB-A610-17F9AA30FD40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6872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Numbers of schools accredited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2285241"/>
          </a:xfrm>
        </p:spPr>
        <p:txBody>
          <a:bodyPr/>
          <a:lstStyle/>
          <a:p>
            <a:r>
              <a:rPr lang="en-GB" dirty="0" smtClean="0"/>
              <a:t>AACSB</a:t>
            </a:r>
            <a:r>
              <a:rPr lang="en-GB" dirty="0"/>
              <a:t>, </a:t>
            </a:r>
            <a:r>
              <a:rPr lang="en-GB" dirty="0" smtClean="0"/>
              <a:t>estimates </a:t>
            </a:r>
            <a:r>
              <a:rPr lang="en-GB" dirty="0"/>
              <a:t>there are now </a:t>
            </a:r>
            <a:r>
              <a:rPr lang="en-GB" dirty="0" smtClean="0"/>
              <a:t>13,670 business schools world-wide</a:t>
            </a:r>
          </a:p>
          <a:p>
            <a:r>
              <a:rPr lang="en-GB" dirty="0"/>
              <a:t>As of </a:t>
            </a:r>
            <a:r>
              <a:rPr lang="en-GB" dirty="0" smtClean="0"/>
              <a:t>November 2011:</a:t>
            </a:r>
          </a:p>
          <a:p>
            <a:pPr lvl="1"/>
            <a:r>
              <a:rPr lang="en-GB" dirty="0" smtClean="0"/>
              <a:t>AACSB accredits 637 institutions in </a:t>
            </a:r>
            <a:r>
              <a:rPr lang="en-GB" dirty="0"/>
              <a:t>41 </a:t>
            </a:r>
            <a:r>
              <a:rPr lang="en-GB" dirty="0" smtClean="0"/>
              <a:t>countries</a:t>
            </a:r>
          </a:p>
          <a:p>
            <a:pPr lvl="1"/>
            <a:r>
              <a:rPr lang="en-GB" dirty="0" smtClean="0"/>
              <a:t>AMBA accredits 187 schools in 70 countries</a:t>
            </a:r>
          </a:p>
          <a:p>
            <a:pPr lvl="1"/>
            <a:r>
              <a:rPr lang="en-GB" dirty="0" smtClean="0"/>
              <a:t>EQUIS accredits 130 schools in 38 countries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965E-16B5-4D86-80B9-F02D0F8BC6EE}" type="datetime4">
              <a:rPr lang="en-GB" smtClean="0"/>
              <a:pPr/>
              <a:t>09 December 2011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0431F7-584E-44FB-A610-17F9AA30FD40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1321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965E-16B5-4D86-80B9-F02D0F8BC6EE}" type="datetime4">
              <a:rPr lang="en-GB" smtClean="0"/>
              <a:pPr/>
              <a:t>09 December 2011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0431F7-584E-44FB-A610-17F9AA30FD40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877" y="766167"/>
            <a:ext cx="8920881" cy="453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842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rgbClr val="004D75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rgbClr val="004D75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1840</TotalTime>
  <Words>1288</Words>
  <Application>Microsoft Office PowerPoint</Application>
  <PresentationFormat>On-screen Show (4:3)</PresentationFormat>
  <Paragraphs>213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blank</vt:lpstr>
      <vt:lpstr>International Accreditation beyond AACSB</vt:lpstr>
      <vt:lpstr>Slide 2</vt:lpstr>
      <vt:lpstr>Overview</vt:lpstr>
      <vt:lpstr>International accreditation: the choices</vt:lpstr>
      <vt:lpstr>Scope of accreditation </vt:lpstr>
      <vt:lpstr>Timing </vt:lpstr>
      <vt:lpstr>Complexity</vt:lpstr>
      <vt:lpstr>Numbers of schools accredited</vt:lpstr>
      <vt:lpstr>Slide 9</vt:lpstr>
      <vt:lpstr>Slide 10</vt:lpstr>
      <vt:lpstr>Slide 11</vt:lpstr>
      <vt:lpstr>Slide 12</vt:lpstr>
      <vt:lpstr>AACSB accredited ANZAM universities</vt:lpstr>
      <vt:lpstr>AMBA accredited ANZAM schools</vt:lpstr>
      <vt:lpstr>EQUIS accredited ANZAM schools</vt:lpstr>
      <vt:lpstr>The “Triple Crown”</vt:lpstr>
      <vt:lpstr>Why bother with accreditation: the benefits </vt:lpstr>
      <vt:lpstr>Why bother with accreditation: the benefits (2) </vt:lpstr>
      <vt:lpstr>Why bother with accreditation: the costs</vt:lpstr>
      <vt:lpstr>The alternatives to international accreditation: national rankings</vt:lpstr>
      <vt:lpstr>Slide 21</vt:lpstr>
      <vt:lpstr>The alternatives to international accreditation: national rankings (2)</vt:lpstr>
      <vt:lpstr>The alternatives to international accreditation: international rankings</vt:lpstr>
      <vt:lpstr>Limitations of rankings</vt:lpstr>
      <vt:lpstr>Conclusions</vt:lpstr>
    </vt:vector>
  </TitlesOfParts>
  <Company>NTU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DIR3SMITHG</dc:creator>
  <cp:lastModifiedBy>s2713982</cp:lastModifiedBy>
  <cp:revision>52</cp:revision>
  <dcterms:created xsi:type="dcterms:W3CDTF">2004-10-15T09:28:11Z</dcterms:created>
  <dcterms:modified xsi:type="dcterms:W3CDTF">2011-12-08T21:30:14Z</dcterms:modified>
</cp:coreProperties>
</file>