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59" r:id="rId5"/>
    <p:sldId id="264" r:id="rId6"/>
    <p:sldId id="267" r:id="rId7"/>
    <p:sldId id="268" r:id="rId8"/>
    <p:sldId id="269" r:id="rId9"/>
    <p:sldId id="27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2" y="-7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E34E5-E78B-4D99-A529-765341BB5D89}" type="datetimeFigureOut">
              <a:rPr lang="en-AU" smtClean="0"/>
              <a:pPr/>
              <a:t>19/01/2012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8203-8A69-4ABD-84BC-36A1D5F27F44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3213242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E34E5-E78B-4D99-A529-765341BB5D89}" type="datetimeFigureOut">
              <a:rPr lang="en-AU" smtClean="0"/>
              <a:pPr/>
              <a:t>19/01/2012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8203-8A69-4ABD-84BC-36A1D5F27F44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3025380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E34E5-E78B-4D99-A529-765341BB5D89}" type="datetimeFigureOut">
              <a:rPr lang="en-AU" smtClean="0"/>
              <a:pPr/>
              <a:t>19/01/2012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8203-8A69-4ABD-84BC-36A1D5F27F44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3992122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E34E5-E78B-4D99-A529-765341BB5D89}" type="datetimeFigureOut">
              <a:rPr lang="en-AU" smtClean="0"/>
              <a:pPr/>
              <a:t>19/01/2012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8203-8A69-4ABD-84BC-36A1D5F27F44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1414531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E34E5-E78B-4D99-A529-765341BB5D89}" type="datetimeFigureOut">
              <a:rPr lang="en-AU" smtClean="0"/>
              <a:pPr/>
              <a:t>19/01/2012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8203-8A69-4ABD-84BC-36A1D5F27F44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3780183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E34E5-E78B-4D99-A529-765341BB5D89}" type="datetimeFigureOut">
              <a:rPr lang="en-AU" smtClean="0"/>
              <a:pPr/>
              <a:t>19/01/2012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8203-8A69-4ABD-84BC-36A1D5F27F44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2746143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E34E5-E78B-4D99-A529-765341BB5D89}" type="datetimeFigureOut">
              <a:rPr lang="en-AU" smtClean="0"/>
              <a:pPr/>
              <a:t>19/01/2012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8203-8A69-4ABD-84BC-36A1D5F27F44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102523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E34E5-E78B-4D99-A529-765341BB5D89}" type="datetimeFigureOut">
              <a:rPr lang="en-AU" smtClean="0"/>
              <a:pPr/>
              <a:t>19/01/2012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8203-8A69-4ABD-84BC-36A1D5F27F44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2749614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E34E5-E78B-4D99-A529-765341BB5D89}" type="datetimeFigureOut">
              <a:rPr lang="en-AU" smtClean="0"/>
              <a:pPr/>
              <a:t>19/01/2012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8203-8A69-4ABD-84BC-36A1D5F27F44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294375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E34E5-E78B-4D99-A529-765341BB5D89}" type="datetimeFigureOut">
              <a:rPr lang="en-AU" smtClean="0"/>
              <a:pPr/>
              <a:t>19/01/2012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8203-8A69-4ABD-84BC-36A1D5F27F44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2664797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E34E5-E78B-4D99-A529-765341BB5D89}" type="datetimeFigureOut">
              <a:rPr lang="en-AU" smtClean="0"/>
              <a:pPr/>
              <a:t>19/01/2012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8203-8A69-4ABD-84BC-36A1D5F27F44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4204792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E34E5-E78B-4D99-A529-765341BB5D89}" type="datetimeFigureOut">
              <a:rPr lang="en-AU" smtClean="0"/>
              <a:pPr/>
              <a:t>19/01/2012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48203-8A69-4ABD-84BC-36A1D5F27F44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3068551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1971650"/>
          </a:xfrm>
        </p:spPr>
        <p:txBody>
          <a:bodyPr>
            <a:normAutofit fontScale="90000"/>
          </a:bodyPr>
          <a:lstStyle/>
          <a:p>
            <a:r>
              <a:rPr lang="en-AU" b="1" dirty="0" err="1" smtClean="0">
                <a:solidFill>
                  <a:srgbClr val="0070C0"/>
                </a:solidFill>
              </a:rPr>
              <a:t>AQF</a:t>
            </a:r>
            <a:r>
              <a:rPr lang="en-AU" b="1" dirty="0" smtClean="0">
                <a:solidFill>
                  <a:srgbClr val="0070C0"/>
                </a:solidFill>
              </a:rPr>
              <a:t> and </a:t>
            </a:r>
            <a:r>
              <a:rPr lang="en-AU" b="1" dirty="0" err="1" smtClean="0">
                <a:solidFill>
                  <a:srgbClr val="0070C0"/>
                </a:solidFill>
              </a:rPr>
              <a:t>ABDC</a:t>
            </a:r>
            <a:r>
              <a:rPr lang="en-AU" b="1" dirty="0" smtClean="0">
                <a:solidFill>
                  <a:srgbClr val="0070C0"/>
                </a:solidFill>
              </a:rPr>
              <a:t> submission on Business education*</a:t>
            </a:r>
            <a:r>
              <a:rPr lang="en-AU" dirty="0" smtClean="0"/>
              <a:t/>
            </a:r>
            <a:br>
              <a:rPr lang="en-AU" dirty="0" smtClean="0"/>
            </a:b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3573016"/>
            <a:ext cx="6400800" cy="1752600"/>
          </a:xfrm>
        </p:spPr>
        <p:txBody>
          <a:bodyPr>
            <a:normAutofit fontScale="77500" lnSpcReduction="20000"/>
          </a:bodyPr>
          <a:lstStyle/>
          <a:p>
            <a:r>
              <a:rPr lang="en-AU" dirty="0" err="1" smtClean="0"/>
              <a:t>ANZAM</a:t>
            </a:r>
            <a:r>
              <a:rPr lang="en-AU" dirty="0" smtClean="0"/>
              <a:t> Institutional Members Meeting 9 December 2011</a:t>
            </a:r>
          </a:p>
          <a:p>
            <a:endParaRPr lang="en-AU" dirty="0"/>
          </a:p>
          <a:p>
            <a:endParaRPr lang="en-AU" dirty="0" smtClean="0"/>
          </a:p>
          <a:p>
            <a:pPr algn="l"/>
            <a:r>
              <a:rPr lang="en-AU" sz="1400" dirty="0" smtClean="0"/>
              <a:t>* Material in these slides are taken from the </a:t>
            </a:r>
            <a:r>
              <a:rPr lang="en-AU" sz="1400" dirty="0" err="1" smtClean="0"/>
              <a:t>ABDC</a:t>
            </a:r>
            <a:r>
              <a:rPr lang="en-AU" sz="1400" dirty="0" smtClean="0"/>
              <a:t> submission to </a:t>
            </a:r>
            <a:r>
              <a:rPr lang="en-AU" sz="1400" dirty="0" err="1" smtClean="0"/>
              <a:t>AQF</a:t>
            </a:r>
            <a:r>
              <a:rPr lang="en-AU" sz="1400" dirty="0" smtClean="0"/>
              <a:t> except otherwise </a:t>
            </a:r>
            <a:r>
              <a:rPr lang="en-AU" sz="1400" smtClean="0"/>
              <a:t>as indicated.</a:t>
            </a:r>
            <a:endParaRPr lang="en-AU" sz="1400" dirty="0"/>
          </a:p>
        </p:txBody>
      </p:sp>
    </p:spTree>
    <p:extLst>
      <p:ext uri="{BB962C8B-B14F-4D97-AF65-F5344CB8AC3E}">
        <p14:creationId xmlns:p14="http://schemas.microsoft.com/office/powerpoint/2010/main" xmlns="" val="284389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AU" b="1" dirty="0" err="1" smtClean="0">
                <a:solidFill>
                  <a:srgbClr val="FF0000"/>
                </a:solidFill>
              </a:rPr>
              <a:t>AQF</a:t>
            </a:r>
            <a:r>
              <a:rPr lang="en-AU" b="1" dirty="0" smtClean="0">
                <a:solidFill>
                  <a:srgbClr val="FF0000"/>
                </a:solidFill>
              </a:rPr>
              <a:t> – what’s it all about?</a:t>
            </a:r>
            <a:endParaRPr lang="en-AU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504" y="1268760"/>
            <a:ext cx="4388296" cy="5400600"/>
          </a:xfrm>
        </p:spPr>
        <p:txBody>
          <a:bodyPr>
            <a:normAutofit fontScale="62500" lnSpcReduction="20000"/>
          </a:bodyPr>
          <a:lstStyle/>
          <a:p>
            <a:r>
              <a:rPr lang="en-AU" b="1" i="1" dirty="0" smtClean="0">
                <a:solidFill>
                  <a:srgbClr val="00B0F0"/>
                </a:solidFill>
              </a:rPr>
              <a:t>Introduced 1995: </a:t>
            </a:r>
          </a:p>
          <a:p>
            <a:pPr lvl="1"/>
            <a:r>
              <a:rPr lang="en-AU" sz="2900" dirty="0" smtClean="0"/>
              <a:t>“Australian Qualifications Framework (</a:t>
            </a:r>
            <a:r>
              <a:rPr lang="en-AU" sz="2900" dirty="0" err="1" smtClean="0"/>
              <a:t>AQF</a:t>
            </a:r>
            <a:r>
              <a:rPr lang="en-AU" sz="2900" dirty="0" smtClean="0"/>
              <a:t>) is the national policy for regulated qualifications in Australian education &amp; training. It incorporates the qualifications from each education &amp; training sector into a single comprehensive national qualifications framework” (</a:t>
            </a:r>
            <a:r>
              <a:rPr lang="en-AU" sz="2900" dirty="0" err="1" smtClean="0"/>
              <a:t>AQF</a:t>
            </a:r>
            <a:r>
              <a:rPr lang="en-AU" sz="2900" dirty="0" smtClean="0"/>
              <a:t> First Edition, July 2011, p. 9)</a:t>
            </a:r>
          </a:p>
          <a:p>
            <a:endParaRPr lang="en-AU" dirty="0" smtClean="0"/>
          </a:p>
          <a:p>
            <a:r>
              <a:rPr lang="en-AU" b="1" dirty="0" smtClean="0">
                <a:solidFill>
                  <a:srgbClr val="00B0F0"/>
                </a:solidFill>
              </a:rPr>
              <a:t>Revised 2011 by </a:t>
            </a:r>
            <a:r>
              <a:rPr lang="en-AU" b="1" dirty="0" err="1" smtClean="0">
                <a:solidFill>
                  <a:srgbClr val="00B0F0"/>
                </a:solidFill>
              </a:rPr>
              <a:t>AQF</a:t>
            </a:r>
            <a:r>
              <a:rPr lang="en-AU" b="1" dirty="0" smtClean="0">
                <a:solidFill>
                  <a:srgbClr val="00B0F0"/>
                </a:solidFill>
              </a:rPr>
              <a:t> Council </a:t>
            </a:r>
          </a:p>
          <a:p>
            <a:pPr lvl="1"/>
            <a:r>
              <a:rPr lang="en-AU" sz="2900" dirty="0" smtClean="0"/>
              <a:t>“to ensure that qualification outcomes remain relevant &amp; nationally consistent, continue to support flexible qualifications linkages and pathways and enable national and international portability and comparability of qualifications” (p. 9)</a:t>
            </a:r>
          </a:p>
          <a:p>
            <a:pPr lvl="1"/>
            <a:endParaRPr lang="en-AU" dirty="0"/>
          </a:p>
          <a:p>
            <a:r>
              <a:rPr lang="en-AU" b="1" dirty="0" smtClean="0">
                <a:solidFill>
                  <a:srgbClr val="00B0F0"/>
                </a:solidFill>
              </a:rPr>
              <a:t>Qualifications - </a:t>
            </a:r>
            <a:r>
              <a:rPr lang="en-AU" dirty="0" smtClean="0"/>
              <a:t>10 levels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268760"/>
            <a:ext cx="4392488" cy="5472608"/>
          </a:xfrm>
        </p:spPr>
        <p:txBody>
          <a:bodyPr>
            <a:normAutofit fontScale="62500" lnSpcReduction="20000"/>
          </a:bodyPr>
          <a:lstStyle/>
          <a:p>
            <a:r>
              <a:rPr lang="en-AU" b="1" dirty="0" err="1" smtClean="0">
                <a:solidFill>
                  <a:srgbClr val="00B0F0"/>
                </a:solidFill>
              </a:rPr>
              <a:t>ABDC</a:t>
            </a:r>
            <a:r>
              <a:rPr lang="en-AU" b="1" dirty="0" smtClean="0">
                <a:solidFill>
                  <a:srgbClr val="00B0F0"/>
                </a:solidFill>
              </a:rPr>
              <a:t> meeting 27</a:t>
            </a:r>
            <a:r>
              <a:rPr lang="en-AU" b="1" baseline="30000" dirty="0" smtClean="0">
                <a:solidFill>
                  <a:srgbClr val="00B0F0"/>
                </a:solidFill>
              </a:rPr>
              <a:t>th</a:t>
            </a:r>
            <a:r>
              <a:rPr lang="en-AU" b="1" dirty="0" smtClean="0">
                <a:solidFill>
                  <a:srgbClr val="00B0F0"/>
                </a:solidFill>
              </a:rPr>
              <a:t> July – </a:t>
            </a:r>
            <a:r>
              <a:rPr lang="en-AU" dirty="0" smtClean="0"/>
              <a:t>presentation by Di </a:t>
            </a:r>
            <a:r>
              <a:rPr lang="en-AU" dirty="0" err="1" smtClean="0"/>
              <a:t>Brooker</a:t>
            </a:r>
            <a:endParaRPr lang="en-AU" dirty="0" smtClean="0"/>
          </a:p>
          <a:p>
            <a:pPr marL="0" indent="0">
              <a:buNone/>
            </a:pPr>
            <a:endParaRPr lang="en-AU" dirty="0" smtClean="0"/>
          </a:p>
          <a:p>
            <a:pPr lvl="1"/>
            <a:r>
              <a:rPr lang="en-AU" dirty="0" smtClean="0"/>
              <a:t>While </a:t>
            </a:r>
            <a:r>
              <a:rPr lang="en-AU" dirty="0" err="1" smtClean="0"/>
              <a:t>AQF</a:t>
            </a:r>
            <a:r>
              <a:rPr lang="en-AU" dirty="0" smtClean="0"/>
              <a:t> developed “First edition” </a:t>
            </a:r>
            <a:r>
              <a:rPr lang="en-AU" dirty="0" err="1" smtClean="0"/>
              <a:t>TEQSA</a:t>
            </a:r>
            <a:r>
              <a:rPr lang="en-AU" dirty="0" smtClean="0"/>
              <a:t> will regulate compliance</a:t>
            </a:r>
          </a:p>
          <a:p>
            <a:pPr marL="0" indent="0">
              <a:buNone/>
            </a:pPr>
            <a:endParaRPr lang="en-AU" dirty="0" smtClean="0"/>
          </a:p>
          <a:p>
            <a:pPr lvl="1"/>
            <a:r>
              <a:rPr lang="en-AU" dirty="0" err="1" smtClean="0"/>
              <a:t>TEQSA</a:t>
            </a:r>
            <a:r>
              <a:rPr lang="en-AU" dirty="0" smtClean="0"/>
              <a:t> not in full operation until January 2012; full compliance by 2015</a:t>
            </a:r>
          </a:p>
          <a:p>
            <a:pPr marL="0" indent="0">
              <a:buNone/>
            </a:pPr>
            <a:endParaRPr lang="en-AU" dirty="0" smtClean="0"/>
          </a:p>
          <a:p>
            <a:pPr lvl="1"/>
            <a:r>
              <a:rPr lang="en-AU" dirty="0" smtClean="0"/>
              <a:t>Current uncertainty for business schools &amp; universities – clarification of document</a:t>
            </a:r>
          </a:p>
          <a:p>
            <a:pPr marL="0" indent="0">
              <a:buNone/>
            </a:pPr>
            <a:endParaRPr lang="en-AU" dirty="0" smtClean="0"/>
          </a:p>
          <a:p>
            <a:r>
              <a:rPr lang="en-AU" b="1" dirty="0" err="1" smtClean="0">
                <a:solidFill>
                  <a:srgbClr val="00B0F0"/>
                </a:solidFill>
              </a:rPr>
              <a:t>ABDC</a:t>
            </a:r>
            <a:r>
              <a:rPr lang="en-AU" dirty="0" smtClean="0"/>
              <a:t> – raised six issues with them -subsequently presented as agreed business deans perspective on document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107653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err="1" smtClean="0">
                <a:solidFill>
                  <a:srgbClr val="008000"/>
                </a:solidFill>
              </a:rPr>
              <a:t>ABDC</a:t>
            </a:r>
            <a:r>
              <a:rPr lang="en-AU" b="1" dirty="0" smtClean="0">
                <a:solidFill>
                  <a:srgbClr val="008000"/>
                </a:solidFill>
              </a:rPr>
              <a:t> issues - generic</a:t>
            </a:r>
            <a:endParaRPr lang="en-AU" b="1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781128"/>
          </a:xfrm>
        </p:spPr>
        <p:txBody>
          <a:bodyPr>
            <a:normAutofit fontScale="92500"/>
          </a:bodyPr>
          <a:lstStyle/>
          <a:p>
            <a:r>
              <a:rPr lang="en-AU" b="1" dirty="0" smtClean="0">
                <a:solidFill>
                  <a:srgbClr val="00B0F0"/>
                </a:solidFill>
              </a:rPr>
              <a:t>Global context in which business schools operate</a:t>
            </a:r>
          </a:p>
          <a:p>
            <a:pPr lvl="1"/>
            <a:r>
              <a:rPr lang="en-AU" dirty="0" smtClean="0"/>
              <a:t>including accreditation, rankings, international competition</a:t>
            </a:r>
          </a:p>
          <a:p>
            <a:pPr lvl="1"/>
            <a:r>
              <a:rPr lang="en-AU" dirty="0" smtClean="0"/>
              <a:t>face challenge of this plus subject to significant scrutiny</a:t>
            </a:r>
          </a:p>
          <a:p>
            <a:r>
              <a:rPr lang="en-AU" b="1" dirty="0" smtClean="0">
                <a:solidFill>
                  <a:srgbClr val="00B0F0"/>
                </a:solidFill>
              </a:rPr>
              <a:t>Graduate capabilities and quality</a:t>
            </a:r>
          </a:p>
          <a:p>
            <a:pPr lvl="1"/>
            <a:r>
              <a:rPr lang="en-AU" dirty="0" smtClean="0"/>
              <a:t>come from strong links to professions &amp; accreditation</a:t>
            </a:r>
          </a:p>
          <a:p>
            <a:r>
              <a:rPr lang="en-AU" b="1" dirty="0" smtClean="0">
                <a:solidFill>
                  <a:srgbClr val="00B0F0"/>
                </a:solidFill>
              </a:rPr>
              <a:t>Business schools at forefront</a:t>
            </a:r>
          </a:p>
          <a:p>
            <a:pPr lvl="1"/>
            <a:r>
              <a:rPr lang="en-AU" dirty="0" smtClean="0"/>
              <a:t>in demonstrating quality at an international level for long-term sustainability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400280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err="1" smtClean="0">
                <a:solidFill>
                  <a:srgbClr val="FF3399"/>
                </a:solidFill>
              </a:rPr>
              <a:t>ABDC</a:t>
            </a:r>
            <a:r>
              <a:rPr lang="en-AU" b="1" dirty="0" smtClean="0">
                <a:solidFill>
                  <a:srgbClr val="FF3399"/>
                </a:solidFill>
              </a:rPr>
              <a:t> issues - specific</a:t>
            </a:r>
            <a:endParaRPr lang="en-AU" b="1" dirty="0">
              <a:solidFill>
                <a:srgbClr val="FF33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512" y="1600200"/>
            <a:ext cx="43924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b="1" dirty="0" smtClean="0">
                <a:solidFill>
                  <a:srgbClr val="00B0F0"/>
                </a:solidFill>
              </a:rPr>
              <a:t>1. Acceptable title of programs: seek recognition that:</a:t>
            </a:r>
          </a:p>
          <a:p>
            <a:pPr lvl="1"/>
            <a:r>
              <a:rPr lang="en-AU" dirty="0" smtClean="0"/>
              <a:t>Executive </a:t>
            </a:r>
            <a:r>
              <a:rPr lang="en-AU" dirty="0" err="1" smtClean="0"/>
              <a:t>MBA</a:t>
            </a:r>
            <a:r>
              <a:rPr lang="en-AU" dirty="0" smtClean="0"/>
              <a:t> is a compliant title – common globally c.f. </a:t>
            </a:r>
            <a:r>
              <a:rPr lang="en-AU" dirty="0" err="1" smtClean="0"/>
              <a:t>MBA</a:t>
            </a:r>
            <a:r>
              <a:rPr lang="en-AU" dirty="0" smtClean="0"/>
              <a:t> (Executive)</a:t>
            </a:r>
          </a:p>
          <a:p>
            <a:pPr lvl="1"/>
            <a:r>
              <a:rPr lang="en-AU" dirty="0" smtClean="0"/>
              <a:t>P/G Cert. in Bus. &amp; P/G Dip. in Bus. = level 8 Grad Cert &amp; Grad Dip</a:t>
            </a:r>
          </a:p>
          <a:p>
            <a:pPr marL="514350" indent="-514350">
              <a:buAutoNum type="arabicPeriod"/>
            </a:pPr>
            <a:endParaRPr lang="en-AU" dirty="0" smtClean="0"/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b="1" dirty="0" smtClean="0">
                <a:solidFill>
                  <a:srgbClr val="00B0F0"/>
                </a:solidFill>
              </a:rPr>
              <a:t>2. Professional doctorates</a:t>
            </a:r>
            <a:r>
              <a:rPr lang="en-AU" dirty="0" smtClean="0">
                <a:solidFill>
                  <a:srgbClr val="00B0F0"/>
                </a:solidFill>
              </a:rPr>
              <a:t>:</a:t>
            </a:r>
          </a:p>
          <a:p>
            <a:pPr lvl="1"/>
            <a:r>
              <a:rPr lang="en-AU" dirty="0" smtClean="0"/>
              <a:t>Most appropriately fits in with </a:t>
            </a:r>
            <a:r>
              <a:rPr lang="en-AU" dirty="0" err="1" smtClean="0"/>
              <a:t>AQF</a:t>
            </a:r>
            <a:r>
              <a:rPr lang="en-AU" dirty="0" smtClean="0"/>
              <a:t> level 10</a:t>
            </a:r>
          </a:p>
          <a:p>
            <a:pPr lvl="1"/>
            <a:r>
              <a:rPr lang="en-AU" dirty="0" smtClean="0"/>
              <a:t>Not all programs compliant with 2 years research requirement</a:t>
            </a:r>
          </a:p>
          <a:p>
            <a:pPr lvl="1"/>
            <a:r>
              <a:rPr lang="en-AU" dirty="0" smtClean="0"/>
              <a:t>Encourage Deans to ensure </a:t>
            </a:r>
            <a:r>
              <a:rPr lang="en-AU" dirty="0" err="1" smtClean="0"/>
              <a:t>DBA</a:t>
            </a:r>
            <a:r>
              <a:rPr lang="en-AU" dirty="0" smtClean="0"/>
              <a:t> compliance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223470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err="1" smtClean="0">
                <a:solidFill>
                  <a:srgbClr val="FF3399"/>
                </a:solidFill>
              </a:rPr>
              <a:t>ABDC</a:t>
            </a:r>
            <a:r>
              <a:rPr lang="en-AU" b="1" dirty="0" smtClean="0">
                <a:solidFill>
                  <a:srgbClr val="FF3399"/>
                </a:solidFill>
              </a:rPr>
              <a:t> issues - specific</a:t>
            </a:r>
            <a:endParaRPr lang="en-AU" b="1" dirty="0">
              <a:solidFill>
                <a:srgbClr val="FF33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3608" y="1628800"/>
            <a:ext cx="727280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b="1" dirty="0" smtClean="0">
                <a:solidFill>
                  <a:srgbClr val="00B0F0"/>
                </a:solidFill>
              </a:rPr>
              <a:t>3. Recognition of prior learning &amp; pathways </a:t>
            </a:r>
            <a:r>
              <a:rPr lang="en-AU" sz="2400" dirty="0" smtClean="0"/>
              <a:t>(section 2.1.10)</a:t>
            </a:r>
          </a:p>
          <a:p>
            <a:pPr lvl="1"/>
            <a:r>
              <a:rPr lang="en-AU" dirty="0" smtClean="0"/>
              <a:t>Typically 50% credit for Advanced Dip. or Associate Degree linked to a 3 year Bachelor Degree</a:t>
            </a:r>
          </a:p>
          <a:p>
            <a:pPr lvl="1"/>
            <a:r>
              <a:rPr lang="en-AU" dirty="0" smtClean="0"/>
              <a:t>Other arrangements can be negotiated at institution level</a:t>
            </a:r>
          </a:p>
          <a:p>
            <a:pPr lvl="1"/>
            <a:r>
              <a:rPr lang="en-AU" dirty="0" err="1" smtClean="0"/>
              <a:t>ABDC</a:t>
            </a:r>
            <a:r>
              <a:rPr lang="en-AU" dirty="0" smtClean="0"/>
              <a:t> – interpret as minimum guidelines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295126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err="1" smtClean="0">
                <a:solidFill>
                  <a:srgbClr val="FF3399"/>
                </a:solidFill>
              </a:rPr>
              <a:t>ABDC</a:t>
            </a:r>
            <a:r>
              <a:rPr lang="en-AU" b="1" dirty="0" smtClean="0">
                <a:solidFill>
                  <a:srgbClr val="FF3399"/>
                </a:solidFill>
              </a:rPr>
              <a:t> issues - specific</a:t>
            </a:r>
            <a:endParaRPr lang="en-AU" b="1" dirty="0">
              <a:solidFill>
                <a:srgbClr val="FF33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520" y="1600200"/>
            <a:ext cx="4176464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AU" b="1" dirty="0" smtClean="0">
                <a:solidFill>
                  <a:srgbClr val="00B0F0"/>
                </a:solidFill>
              </a:rPr>
              <a:t>4. Volume of learning</a:t>
            </a:r>
          </a:p>
          <a:p>
            <a:pPr marL="0" indent="0">
              <a:buNone/>
            </a:pPr>
            <a:r>
              <a:rPr lang="en-AU" b="1" dirty="0" err="1" smtClean="0">
                <a:solidFill>
                  <a:srgbClr val="00B0F0"/>
                </a:solidFill>
              </a:rPr>
              <a:t>AQF</a:t>
            </a:r>
            <a:r>
              <a:rPr lang="en-AU" b="1" dirty="0" smtClean="0">
                <a:solidFill>
                  <a:srgbClr val="00B0F0"/>
                </a:solidFill>
              </a:rPr>
              <a:t> policy:</a:t>
            </a:r>
          </a:p>
          <a:p>
            <a:pPr marL="457200" lvl="1" indent="0">
              <a:buNone/>
            </a:pPr>
            <a:r>
              <a:rPr lang="en-AU" dirty="0" smtClean="0"/>
              <a:t>“The volume of learning of a Masters Degree (Coursework) is typically 1-2 year; in the same discipline 1.5 years following a level 7 qualification or 1 year following a level 8 qualification; in a different discipline 2 years following a level 7 qualification or 1.5 years following a level 8 qualification”</a:t>
            </a:r>
          </a:p>
          <a:p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244280" cy="4525963"/>
          </a:xfrm>
        </p:spPr>
        <p:txBody>
          <a:bodyPr>
            <a:normAutofit fontScale="85000" lnSpcReduction="20000"/>
          </a:bodyPr>
          <a:lstStyle/>
          <a:p>
            <a:r>
              <a:rPr lang="en-AU" b="1" dirty="0" smtClean="0"/>
              <a:t>Full-time</a:t>
            </a:r>
          </a:p>
          <a:p>
            <a:pPr lvl="1"/>
            <a:r>
              <a:rPr lang="en-AU" dirty="0" smtClean="0"/>
              <a:t>Australia =  2 – semesters/4 courses/year</a:t>
            </a:r>
          </a:p>
          <a:p>
            <a:r>
              <a:rPr lang="en-AU" b="1" dirty="0" smtClean="0"/>
              <a:t>But:</a:t>
            </a:r>
          </a:p>
          <a:p>
            <a:pPr lvl="1"/>
            <a:r>
              <a:rPr lang="en-AU" dirty="0" smtClean="0"/>
              <a:t>many level 9 masters in business between 1-2 years of study – </a:t>
            </a:r>
            <a:r>
              <a:rPr lang="en-AU" dirty="0" err="1" smtClean="0"/>
              <a:t>MBA</a:t>
            </a:r>
            <a:r>
              <a:rPr lang="en-AU" dirty="0" smtClean="0"/>
              <a:t>, </a:t>
            </a:r>
            <a:r>
              <a:rPr lang="en-AU" dirty="0" err="1" smtClean="0"/>
              <a:t>EMBA</a:t>
            </a:r>
            <a:r>
              <a:rPr lang="en-AU" dirty="0" smtClean="0"/>
              <a:t>, conversion masters (Accounting)</a:t>
            </a:r>
          </a:p>
          <a:p>
            <a:r>
              <a:rPr lang="en-AU" b="1" dirty="0" err="1" smtClean="0">
                <a:solidFill>
                  <a:srgbClr val="00B0F0"/>
                </a:solidFill>
              </a:rPr>
              <a:t>ABDC</a:t>
            </a:r>
            <a:r>
              <a:rPr lang="en-AU" b="1" dirty="0" smtClean="0">
                <a:solidFill>
                  <a:srgbClr val="00B0F0"/>
                </a:solidFill>
              </a:rPr>
              <a:t> argument: </a:t>
            </a:r>
          </a:p>
          <a:p>
            <a:pPr lvl="1"/>
            <a:r>
              <a:rPr lang="en-AU" dirty="0" smtClean="0"/>
              <a:t>use non-disc. skills &amp; kn.</a:t>
            </a:r>
          </a:p>
          <a:p>
            <a:pPr lvl="1"/>
            <a:r>
              <a:rPr lang="en-AU" dirty="0" smtClean="0"/>
              <a:t>18mths therefore be recognized as typical for </a:t>
            </a:r>
            <a:r>
              <a:rPr lang="en-AU" dirty="0" err="1" smtClean="0"/>
              <a:t>MBAs</a:t>
            </a:r>
            <a:r>
              <a:rPr lang="en-AU" dirty="0" smtClean="0"/>
              <a:t> at level 9 </a:t>
            </a:r>
          </a:p>
          <a:p>
            <a:pPr lvl="1"/>
            <a:r>
              <a:rPr lang="en-AU" dirty="0"/>
              <a:t>a</a:t>
            </a:r>
            <a:r>
              <a:rPr lang="en-AU" dirty="0" smtClean="0"/>
              <a:t>nd same for conversion Masters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281916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err="1" smtClean="0">
                <a:solidFill>
                  <a:srgbClr val="FF3399"/>
                </a:solidFill>
              </a:rPr>
              <a:t>ABDC</a:t>
            </a:r>
            <a:r>
              <a:rPr lang="en-AU" b="1" dirty="0" smtClean="0">
                <a:solidFill>
                  <a:srgbClr val="FF3399"/>
                </a:solidFill>
              </a:rPr>
              <a:t> issues - specific</a:t>
            </a:r>
            <a:endParaRPr lang="en-AU" b="1" dirty="0">
              <a:solidFill>
                <a:srgbClr val="FF33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AU" sz="3400" b="1" dirty="0" smtClean="0">
                <a:solidFill>
                  <a:srgbClr val="00B0F0"/>
                </a:solidFill>
              </a:rPr>
              <a:t>5. Structured practice related learning</a:t>
            </a:r>
          </a:p>
          <a:p>
            <a:r>
              <a:rPr lang="en-AU" dirty="0" smtClean="0"/>
              <a:t>“The Masters Degree (Coursework) is designed so that graduates will have undertaken a program of structured learning with some independent research and project work or practice related learning. If this qualification is to prepare graduates for a profession a significant component of structured learning will be developed in collaboration with a relevant professional, statutory or regulatory body”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AU" sz="3400" b="1" dirty="0" err="1" smtClean="0">
                <a:solidFill>
                  <a:srgbClr val="00B0F0"/>
                </a:solidFill>
              </a:rPr>
              <a:t>ABDC</a:t>
            </a:r>
            <a:r>
              <a:rPr lang="en-AU" sz="3400" b="1" dirty="0" smtClean="0">
                <a:solidFill>
                  <a:srgbClr val="00B0F0"/>
                </a:solidFill>
              </a:rPr>
              <a:t> position</a:t>
            </a:r>
            <a:endParaRPr lang="en-AU" sz="3400" b="1" dirty="0">
              <a:solidFill>
                <a:srgbClr val="00B0F0"/>
              </a:solidFill>
            </a:endParaRPr>
          </a:p>
          <a:p>
            <a:r>
              <a:rPr lang="en-AU" dirty="0" smtClean="0"/>
              <a:t>Structured learning experience is satisfied if the program is accredited by the relevant professional body</a:t>
            </a:r>
          </a:p>
          <a:p>
            <a:pPr marL="0" indent="0">
              <a:buNone/>
            </a:pPr>
            <a:endParaRPr lang="en-AU" dirty="0" smtClean="0"/>
          </a:p>
          <a:p>
            <a:r>
              <a:rPr lang="en-AU" dirty="0" smtClean="0"/>
              <a:t>Where there is no professional body ..satisfied by evidence of appropriate graduate destinations and strong employability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410052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err="1" smtClean="0">
                <a:solidFill>
                  <a:srgbClr val="FF0000"/>
                </a:solidFill>
              </a:rPr>
              <a:t>ABDC</a:t>
            </a:r>
            <a:r>
              <a:rPr lang="en-AU" b="1" dirty="0" smtClean="0">
                <a:solidFill>
                  <a:srgbClr val="FF0000"/>
                </a:solidFill>
              </a:rPr>
              <a:t> issues - specific</a:t>
            </a:r>
            <a:endParaRPr lang="en-AU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b="1" dirty="0" smtClean="0">
                <a:solidFill>
                  <a:srgbClr val="00B0F0"/>
                </a:solidFill>
              </a:rPr>
              <a:t>6. Combined, dual and joint degrees</a:t>
            </a:r>
          </a:p>
          <a:p>
            <a:r>
              <a:rPr lang="en-AU" dirty="0" smtClean="0"/>
              <a:t>First Edition silent on these</a:t>
            </a:r>
          </a:p>
          <a:p>
            <a:r>
              <a:rPr lang="en-AU" dirty="0" smtClean="0"/>
              <a:t>Substantial variation in practice could damage quality &amp; international reputation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AU" b="1" dirty="0" err="1" smtClean="0">
                <a:solidFill>
                  <a:srgbClr val="00B0F0"/>
                </a:solidFill>
              </a:rPr>
              <a:t>ABDC</a:t>
            </a:r>
            <a:r>
              <a:rPr lang="en-AU" b="1" dirty="0">
                <a:solidFill>
                  <a:srgbClr val="00B0F0"/>
                </a:solidFill>
              </a:rPr>
              <a:t> </a:t>
            </a:r>
            <a:r>
              <a:rPr lang="en-AU" b="1" dirty="0" smtClean="0">
                <a:solidFill>
                  <a:srgbClr val="00B0F0"/>
                </a:solidFill>
              </a:rPr>
              <a:t>position on these degrees</a:t>
            </a:r>
          </a:p>
          <a:p>
            <a:pPr lvl="1"/>
            <a:r>
              <a:rPr lang="en-AU" dirty="0" smtClean="0"/>
              <a:t>Achievement of relevant learning outcomes</a:t>
            </a:r>
          </a:p>
          <a:p>
            <a:pPr lvl="1"/>
            <a:r>
              <a:rPr lang="en-AU" dirty="0" smtClean="0"/>
              <a:t>Max 50% overlap in learning outcomes of two separate degrees</a:t>
            </a:r>
          </a:p>
        </p:txBody>
      </p:sp>
    </p:spTree>
    <p:extLst>
      <p:ext uri="{BB962C8B-B14F-4D97-AF65-F5344CB8AC3E}">
        <p14:creationId xmlns:p14="http://schemas.microsoft.com/office/powerpoint/2010/main" xmlns="" val="408166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>
                <a:solidFill>
                  <a:srgbClr val="FF3399"/>
                </a:solidFill>
              </a:rPr>
              <a:t>Conclusion</a:t>
            </a:r>
            <a:endParaRPr lang="en-AU" b="1" dirty="0">
              <a:solidFill>
                <a:srgbClr val="FF33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Important to global competitiveness of business schools</a:t>
            </a:r>
          </a:p>
          <a:p>
            <a:r>
              <a:rPr lang="en-AU" dirty="0" smtClean="0"/>
              <a:t>Uncertainty about interpretation</a:t>
            </a:r>
          </a:p>
          <a:p>
            <a:r>
              <a:rPr lang="en-AU" dirty="0" err="1" smtClean="0"/>
              <a:t>ABDC</a:t>
            </a:r>
            <a:r>
              <a:rPr lang="en-AU" dirty="0" smtClean="0"/>
              <a:t> proactive in influencing “effective implementation of the </a:t>
            </a:r>
            <a:r>
              <a:rPr lang="en-AU" dirty="0" err="1" smtClean="0"/>
              <a:t>AQF</a:t>
            </a:r>
            <a:r>
              <a:rPr lang="en-AU" dirty="0" smtClean="0"/>
              <a:t> to Australian business programs” (</a:t>
            </a:r>
            <a:r>
              <a:rPr lang="en-AU" dirty="0" err="1" smtClean="0"/>
              <a:t>ABDC</a:t>
            </a:r>
            <a:r>
              <a:rPr lang="en-AU" dirty="0" smtClean="0"/>
              <a:t> submission, p.9)</a:t>
            </a:r>
          </a:p>
          <a:p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184388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112</TotalTime>
  <Words>691</Words>
  <Application>Microsoft Office PowerPoint</Application>
  <PresentationFormat>On-screen Show (4:3)</PresentationFormat>
  <Paragraphs>74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AQF and ABDC submission on Business education* </vt:lpstr>
      <vt:lpstr>AQF – what’s it all about?</vt:lpstr>
      <vt:lpstr>ABDC issues - generic</vt:lpstr>
      <vt:lpstr>ABDC issues - specific</vt:lpstr>
      <vt:lpstr>ABDC issues - specific</vt:lpstr>
      <vt:lpstr>ABDC issues - specific</vt:lpstr>
      <vt:lpstr>ABDC issues - specific</vt:lpstr>
      <vt:lpstr>ABDC issues - specific</vt:lpstr>
      <vt:lpstr>Conclusion</vt:lpstr>
    </vt:vector>
  </TitlesOfParts>
  <Company>RMIT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ANZAM Institutional Members Meeting 9 December 2011</dc:title>
  <dc:creator>PVC BUS</dc:creator>
  <cp:lastModifiedBy>s2713982</cp:lastModifiedBy>
  <cp:revision>39</cp:revision>
  <dcterms:created xsi:type="dcterms:W3CDTF">2011-11-28T07:11:31Z</dcterms:created>
  <dcterms:modified xsi:type="dcterms:W3CDTF">2012-01-19T00:38:00Z</dcterms:modified>
</cp:coreProperties>
</file>