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1"/>
  </p:notesMasterIdLst>
  <p:handoutMasterIdLst>
    <p:handoutMasterId r:id="rId62"/>
  </p:handoutMasterIdLst>
  <p:sldIdLst>
    <p:sldId id="266" r:id="rId2"/>
    <p:sldId id="263" r:id="rId3"/>
    <p:sldId id="319" r:id="rId4"/>
    <p:sldId id="311" r:id="rId5"/>
    <p:sldId id="318" r:id="rId6"/>
    <p:sldId id="323" r:id="rId7"/>
    <p:sldId id="324" r:id="rId8"/>
    <p:sldId id="325" r:id="rId9"/>
    <p:sldId id="357" r:id="rId10"/>
    <p:sldId id="315" r:id="rId11"/>
    <p:sldId id="320" r:id="rId12"/>
    <p:sldId id="270" r:id="rId13"/>
    <p:sldId id="316" r:id="rId14"/>
    <p:sldId id="321" r:id="rId15"/>
    <p:sldId id="271" r:id="rId16"/>
    <p:sldId id="326" r:id="rId17"/>
    <p:sldId id="272" r:id="rId18"/>
    <p:sldId id="327" r:id="rId19"/>
    <p:sldId id="328" r:id="rId20"/>
    <p:sldId id="329" r:id="rId21"/>
    <p:sldId id="330" r:id="rId22"/>
    <p:sldId id="331" r:id="rId23"/>
    <p:sldId id="332" r:id="rId24"/>
    <p:sldId id="345" r:id="rId25"/>
    <p:sldId id="333" r:id="rId26"/>
    <p:sldId id="353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  <p:sldId id="344" r:id="rId36"/>
    <p:sldId id="346" r:id="rId37"/>
    <p:sldId id="347" r:id="rId38"/>
    <p:sldId id="348" r:id="rId39"/>
    <p:sldId id="349" r:id="rId40"/>
    <p:sldId id="354" r:id="rId41"/>
    <p:sldId id="350" r:id="rId42"/>
    <p:sldId id="352" r:id="rId43"/>
    <p:sldId id="273" r:id="rId44"/>
    <p:sldId id="274" r:id="rId45"/>
    <p:sldId id="351" r:id="rId46"/>
    <p:sldId id="277" r:id="rId47"/>
    <p:sldId id="279" r:id="rId48"/>
    <p:sldId id="280" r:id="rId49"/>
    <p:sldId id="284" r:id="rId50"/>
    <p:sldId id="281" r:id="rId51"/>
    <p:sldId id="282" r:id="rId52"/>
    <p:sldId id="283" r:id="rId53"/>
    <p:sldId id="291" r:id="rId54"/>
    <p:sldId id="292" r:id="rId55"/>
    <p:sldId id="264" r:id="rId56"/>
    <p:sldId id="317" r:id="rId57"/>
    <p:sldId id="301" r:id="rId58"/>
    <p:sldId id="356" r:id="rId59"/>
    <p:sldId id="358" r:id="rId60"/>
  </p:sldIdLst>
  <p:sldSz cx="9144000" cy="6858000" type="screen4x3"/>
  <p:notesSz cx="6761163" cy="99425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98221351-F91D-40D0-91DA-75703EDFC0DD}">
          <p14:sldIdLst>
            <p14:sldId id="266"/>
            <p14:sldId id="263"/>
            <p14:sldId id="319"/>
            <p14:sldId id="311"/>
            <p14:sldId id="318"/>
            <p14:sldId id="323"/>
            <p14:sldId id="324"/>
            <p14:sldId id="325"/>
            <p14:sldId id="357"/>
            <p14:sldId id="315"/>
            <p14:sldId id="320"/>
            <p14:sldId id="270"/>
            <p14:sldId id="316"/>
            <p14:sldId id="321"/>
            <p14:sldId id="271"/>
            <p14:sldId id="326"/>
            <p14:sldId id="272"/>
            <p14:sldId id="327"/>
            <p14:sldId id="328"/>
            <p14:sldId id="329"/>
            <p14:sldId id="330"/>
            <p14:sldId id="331"/>
            <p14:sldId id="332"/>
            <p14:sldId id="345"/>
            <p14:sldId id="333"/>
            <p14:sldId id="353"/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346"/>
            <p14:sldId id="347"/>
            <p14:sldId id="348"/>
            <p14:sldId id="349"/>
            <p14:sldId id="354"/>
            <p14:sldId id="350"/>
            <p14:sldId id="352"/>
            <p14:sldId id="273"/>
            <p14:sldId id="274"/>
            <p14:sldId id="351"/>
            <p14:sldId id="277"/>
            <p14:sldId id="279"/>
            <p14:sldId id="280"/>
            <p14:sldId id="284"/>
            <p14:sldId id="281"/>
            <p14:sldId id="282"/>
            <p14:sldId id="283"/>
            <p14:sldId id="291"/>
            <p14:sldId id="292"/>
            <p14:sldId id="264"/>
            <p14:sldId id="317"/>
            <p14:sldId id="301"/>
            <p14:sldId id="356"/>
          </p14:sldIdLst>
        </p14:section>
        <p14:section name="Untitled Section" id="{25997F6B-CC1B-41D6-A0A9-C8F7F73D77D7}">
          <p14:sldIdLst>
            <p14:sldId id="358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7" d="100"/>
          <a:sy n="77" d="100"/>
        </p:scale>
        <p:origin x="-864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56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presProps" Target="pres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viewProps" Target="view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image" Target="../media/image8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12.emf"/><Relationship Id="rId1" Type="http://schemas.openxmlformats.org/officeDocument/2006/relationships/image" Target="../media/image11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image" Target="../media/image1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84C77-82E6-4D69-926F-F07F094588EF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77F088-4BAA-4306-83E2-56C03CBBE01C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51180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2976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1202F4-45F3-4B80-82FC-CAA731FAB58C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96938" y="746125"/>
            <a:ext cx="4967287" cy="3727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29761" y="9443662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CDAD0-F36E-4988-B842-DF46D7FCF34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40162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642373-269A-487C-AF3B-63C00039551E}" type="slidenum">
              <a:rPr lang="en-GB" smtClean="0"/>
              <a:pPr/>
              <a:t>12</a:t>
            </a:fld>
            <a:endParaRPr lang="en-GB" smtClean="0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13</a:t>
            </a:fld>
            <a:endParaRPr lang="en-GB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14</a:t>
            </a:fld>
            <a:endParaRPr lang="en-GB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E45E78-4055-4B78-B3D5-4C428C0257CE}" type="slidenum">
              <a:rPr lang="en-GB" smtClean="0"/>
              <a:pPr/>
              <a:t>15</a:t>
            </a:fld>
            <a:endParaRPr lang="en-GB" smtClean="0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1F2F36-79E8-4A9B-B107-9A01BC54542F}" type="slidenum">
              <a:rPr lang="en-GB" smtClean="0"/>
              <a:pPr/>
              <a:t>17</a:t>
            </a:fld>
            <a:endParaRPr lang="en-GB" smtClean="0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29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829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A0AF478-314C-4D8B-9380-5659DAD28407}" type="slidenum">
              <a:rPr lang="en-GB" smtClean="0"/>
              <a:pPr/>
              <a:t>18</a:t>
            </a:fld>
            <a:endParaRPr lang="en-GB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1760173-E084-4AE9-B418-FD54D509E27A}" type="slidenum">
              <a:rPr lang="en-GB" smtClean="0"/>
              <a:pPr/>
              <a:t>20</a:t>
            </a:fld>
            <a:endParaRPr lang="en-GB" smtClean="0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2020" y="4723336"/>
            <a:ext cx="4957125" cy="4473810"/>
          </a:xfrm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5A0649-EC00-4298-99B8-45238796D009}" type="slidenum">
              <a:rPr lang="en-GB" smtClean="0"/>
              <a:pPr/>
              <a:t>21</a:t>
            </a:fld>
            <a:endParaRPr lang="en-GB" smtClean="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B7B3C8-CD50-47B2-9194-A927762C2C1B}" type="slidenum">
              <a:rPr lang="en-US" smtClean="0"/>
              <a:pPr/>
              <a:t>22</a:t>
            </a:fld>
            <a:endParaRPr lang="en-US" smtClean="0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75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981EEF4-2B9F-4DB0-BF52-8FDC62E68FAC}" type="slidenum">
              <a:rPr lang="en-GB" smtClean="0"/>
              <a:pPr/>
              <a:t>23</a:t>
            </a:fld>
            <a:endParaRPr lang="en-GB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2</a:t>
            </a:fld>
            <a:endParaRPr lang="en-GB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696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82AAB17-1CC1-4871-8166-BB2734560174}" type="slidenum">
              <a:rPr lang="en-GB" smtClean="0"/>
              <a:pPr/>
              <a:t>24</a:t>
            </a:fld>
            <a:endParaRPr lang="en-GB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734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7661AF5-DBD8-4946-9F18-D660E58B58E2}" type="slidenum">
              <a:rPr lang="en-GB" smtClean="0"/>
              <a:pPr/>
              <a:t>25</a:t>
            </a:fld>
            <a:endParaRPr lang="en-GB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11497EC-0A7C-41F4-8B18-C0E9886ABD2A}" type="slidenum">
              <a:rPr lang="en-GB" smtClean="0"/>
              <a:pPr/>
              <a:t>27</a:t>
            </a:fld>
            <a:endParaRPr lang="en-GB" smtClean="0"/>
          </a:p>
        </p:txBody>
      </p:sp>
      <p:sp>
        <p:nvSpPr>
          <p:cNvPr id="7168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ln/>
        </p:spPr>
      </p:sp>
      <p:sp>
        <p:nvSpPr>
          <p:cNvPr id="71684" name="Notes Placeholder 2"/>
          <p:cNvSpPr>
            <a:spLocks noGrp="1"/>
          </p:cNvSpPr>
          <p:nvPr>
            <p:ph type="body" idx="1"/>
          </p:nvPr>
        </p:nvSpPr>
        <p:spPr>
          <a:xfrm>
            <a:off x="902020" y="4723336"/>
            <a:ext cx="4957125" cy="4473810"/>
          </a:xfrm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1685" name="Slide Number Placeholder 3"/>
          <p:cNvSpPr txBox="1">
            <a:spLocks noGrp="1"/>
          </p:cNvSpPr>
          <p:nvPr/>
        </p:nvSpPr>
        <p:spPr bwMode="auto">
          <a:xfrm>
            <a:off x="3830796" y="9445068"/>
            <a:ext cx="2930368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4C49F23A-E0A1-4FF2-B45C-2DEE84970C93}" type="slidenum">
              <a:rPr lang="en-US" sz="1200">
                <a:latin typeface="Arial" charset="0"/>
                <a:ea typeface="ＭＳ Ｐゴシック" pitchFamily="-64" charset="-128"/>
              </a:rPr>
              <a:pPr algn="r">
                <a:spcBef>
                  <a:spcPct val="0"/>
                </a:spcBef>
              </a:pPr>
              <a:t>27</a:t>
            </a:fld>
            <a:endParaRPr lang="en-US" sz="1200">
              <a:latin typeface="Arial" charset="0"/>
              <a:ea typeface="ＭＳ Ｐゴシック" pitchFamily="-64" charset="-128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A150D1-D76E-45A4-9D1F-F31455C79727}" type="slidenum">
              <a:rPr lang="en-GB" smtClean="0"/>
              <a:pPr/>
              <a:t>28</a:t>
            </a:fld>
            <a:endParaRPr lang="en-GB" smtClean="0"/>
          </a:p>
        </p:txBody>
      </p:sp>
      <p:sp>
        <p:nvSpPr>
          <p:cNvPr id="7270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ln/>
        </p:spPr>
      </p:sp>
      <p:sp>
        <p:nvSpPr>
          <p:cNvPr id="72708" name="Notes Placeholder 2"/>
          <p:cNvSpPr>
            <a:spLocks noGrp="1"/>
          </p:cNvSpPr>
          <p:nvPr>
            <p:ph type="body" idx="1"/>
          </p:nvPr>
        </p:nvSpPr>
        <p:spPr>
          <a:xfrm>
            <a:off x="902020" y="4723336"/>
            <a:ext cx="4957125" cy="4473810"/>
          </a:xfrm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2709" name="Slide Number Placeholder 3"/>
          <p:cNvSpPr txBox="1">
            <a:spLocks noGrp="1"/>
          </p:cNvSpPr>
          <p:nvPr/>
        </p:nvSpPr>
        <p:spPr bwMode="auto">
          <a:xfrm>
            <a:off x="3830796" y="9445068"/>
            <a:ext cx="2930368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E34858AE-CCA0-4335-8273-A2AAE1A5A8E4}" type="slidenum">
              <a:rPr lang="en-US" sz="1200">
                <a:latin typeface="Arial" charset="0"/>
                <a:ea typeface="ＭＳ Ｐゴシック" pitchFamily="-64" charset="-128"/>
              </a:rPr>
              <a:pPr algn="r">
                <a:spcBef>
                  <a:spcPct val="0"/>
                </a:spcBef>
              </a:pPr>
              <a:t>28</a:t>
            </a:fld>
            <a:endParaRPr lang="en-US" sz="1200">
              <a:latin typeface="Arial" charset="0"/>
              <a:ea typeface="ＭＳ Ｐゴシック" pitchFamily="-64" charset="-128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0E92B1-E2C5-41A6-A550-838CB1B07993}" type="slidenum">
              <a:rPr lang="en-GB" smtClean="0"/>
              <a:pPr/>
              <a:t>29</a:t>
            </a:fld>
            <a:endParaRPr lang="en-GB" smtClean="0"/>
          </a:p>
        </p:txBody>
      </p:sp>
      <p:sp>
        <p:nvSpPr>
          <p:cNvPr id="73731" name="Rectangle 7"/>
          <p:cNvSpPr txBox="1">
            <a:spLocks noGrp="1" noChangeArrowheads="1"/>
          </p:cNvSpPr>
          <p:nvPr/>
        </p:nvSpPr>
        <p:spPr bwMode="auto">
          <a:xfrm>
            <a:off x="3830796" y="9445068"/>
            <a:ext cx="2930368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38A5CE7A-E753-4C96-A86D-B6996B27B448}" type="slidenum">
              <a:rPr lang="en-US" sz="1200">
                <a:latin typeface="Arial" charset="0"/>
                <a:ea typeface="ＭＳ Ｐゴシック" pitchFamily="-64" charset="-128"/>
              </a:rPr>
              <a:pPr algn="r">
                <a:spcBef>
                  <a:spcPct val="0"/>
                </a:spcBef>
              </a:pPr>
              <a:t>29</a:t>
            </a:fld>
            <a:endParaRPr lang="en-US" sz="1200">
              <a:latin typeface="Arial" charset="0"/>
              <a:ea typeface="ＭＳ Ｐゴシック" pitchFamily="-64" charset="-128"/>
            </a:endParaRPr>
          </a:p>
        </p:txBody>
      </p:sp>
      <p:sp>
        <p:nvSpPr>
          <p:cNvPr id="737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ln/>
        </p:spPr>
      </p:sp>
      <p:sp>
        <p:nvSpPr>
          <p:cNvPr id="7373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6117" y="4724933"/>
            <a:ext cx="5408930" cy="4472212"/>
          </a:xfrm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0A8A63-FEE6-4AEE-895F-D260DB308934}" type="slidenum">
              <a:rPr lang="en-GB" smtClean="0"/>
              <a:pPr/>
              <a:t>30</a:t>
            </a:fld>
            <a:endParaRPr lang="en-GB" smtClean="0"/>
          </a:p>
        </p:txBody>
      </p:sp>
      <p:sp>
        <p:nvSpPr>
          <p:cNvPr id="74755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ln/>
        </p:spPr>
      </p:sp>
      <p:sp>
        <p:nvSpPr>
          <p:cNvPr id="74756" name="Notes Placeholder 2"/>
          <p:cNvSpPr>
            <a:spLocks noGrp="1"/>
          </p:cNvSpPr>
          <p:nvPr>
            <p:ph type="body" idx="1"/>
          </p:nvPr>
        </p:nvSpPr>
        <p:spPr>
          <a:xfrm>
            <a:off x="902020" y="4723336"/>
            <a:ext cx="4957125" cy="4473810"/>
          </a:xfrm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4757" name="Slide Number Placeholder 3"/>
          <p:cNvSpPr txBox="1">
            <a:spLocks noGrp="1"/>
          </p:cNvSpPr>
          <p:nvPr/>
        </p:nvSpPr>
        <p:spPr bwMode="auto">
          <a:xfrm>
            <a:off x="3830796" y="9445068"/>
            <a:ext cx="2930368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CCC58D0F-6865-4D9C-90B3-EA4FA85DBF5F}" type="slidenum">
              <a:rPr lang="en-US" sz="1200">
                <a:latin typeface="Arial" charset="0"/>
                <a:ea typeface="ＭＳ Ｐゴシック" pitchFamily="-64" charset="-128"/>
              </a:rPr>
              <a:pPr algn="r">
                <a:spcBef>
                  <a:spcPct val="0"/>
                </a:spcBef>
              </a:pPr>
              <a:t>30</a:t>
            </a:fld>
            <a:endParaRPr lang="en-US" sz="1200">
              <a:latin typeface="Arial" charset="0"/>
              <a:ea typeface="ＭＳ Ｐゴシック" pitchFamily="-64" charset="-128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5B2BB3E-5ABE-4865-859A-E1D090F4F71F}" type="slidenum">
              <a:rPr lang="en-GB" smtClean="0"/>
              <a:pPr/>
              <a:t>31</a:t>
            </a:fld>
            <a:endParaRPr lang="en-GB" smtClean="0"/>
          </a:p>
        </p:txBody>
      </p:sp>
      <p:sp>
        <p:nvSpPr>
          <p:cNvPr id="76803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ln/>
        </p:spPr>
      </p:sp>
      <p:sp>
        <p:nvSpPr>
          <p:cNvPr id="76804" name="Notes Placeholder 2"/>
          <p:cNvSpPr>
            <a:spLocks noGrp="1"/>
          </p:cNvSpPr>
          <p:nvPr>
            <p:ph type="body" idx="1"/>
          </p:nvPr>
        </p:nvSpPr>
        <p:spPr>
          <a:xfrm>
            <a:off x="902020" y="4723336"/>
            <a:ext cx="4957125" cy="4473810"/>
          </a:xfrm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6805" name="Slide Number Placeholder 3"/>
          <p:cNvSpPr txBox="1">
            <a:spLocks noGrp="1"/>
          </p:cNvSpPr>
          <p:nvPr/>
        </p:nvSpPr>
        <p:spPr bwMode="auto">
          <a:xfrm>
            <a:off x="3830796" y="9445068"/>
            <a:ext cx="2930368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AD648151-4019-4896-A279-E85C220E3AA3}" type="slidenum">
              <a:rPr lang="en-US" sz="1200">
                <a:latin typeface="Arial" charset="0"/>
                <a:ea typeface="ＭＳ Ｐゴシック" pitchFamily="-64" charset="-128"/>
              </a:rPr>
              <a:pPr algn="r">
                <a:spcBef>
                  <a:spcPct val="0"/>
                </a:spcBef>
              </a:pPr>
              <a:t>31</a:t>
            </a:fld>
            <a:endParaRPr lang="en-US" sz="1200">
              <a:latin typeface="Arial" charset="0"/>
              <a:ea typeface="ＭＳ Ｐゴシック" pitchFamily="-64" charset="-128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2FAADA-1271-4DB3-A7B0-029FA9714E7E}" type="slidenum">
              <a:rPr lang="en-GB" smtClean="0"/>
              <a:pPr/>
              <a:t>32</a:t>
            </a:fld>
            <a:endParaRPr lang="en-GB" smtClean="0"/>
          </a:p>
        </p:txBody>
      </p:sp>
      <p:sp>
        <p:nvSpPr>
          <p:cNvPr id="778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896938" y="746125"/>
            <a:ext cx="4967287" cy="3727450"/>
          </a:xfrm>
          <a:ln/>
        </p:spPr>
      </p:sp>
      <p:sp>
        <p:nvSpPr>
          <p:cNvPr id="77828" name="Notes Placeholder 2"/>
          <p:cNvSpPr>
            <a:spLocks noGrp="1"/>
          </p:cNvSpPr>
          <p:nvPr>
            <p:ph type="body" idx="1"/>
          </p:nvPr>
        </p:nvSpPr>
        <p:spPr>
          <a:xfrm>
            <a:off x="902020" y="4723336"/>
            <a:ext cx="4957125" cy="4473810"/>
          </a:xfrm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7829" name="Slide Number Placeholder 3"/>
          <p:cNvSpPr txBox="1">
            <a:spLocks noGrp="1"/>
          </p:cNvSpPr>
          <p:nvPr/>
        </p:nvSpPr>
        <p:spPr bwMode="auto">
          <a:xfrm>
            <a:off x="3830796" y="9445068"/>
            <a:ext cx="2930368" cy="4974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>
              <a:spcBef>
                <a:spcPct val="0"/>
              </a:spcBef>
            </a:pPr>
            <a:fld id="{AB33D9AA-0BD9-409B-92DC-FC8F90612381}" type="slidenum">
              <a:rPr lang="en-US" sz="1200">
                <a:latin typeface="Arial" charset="0"/>
                <a:ea typeface="ＭＳ Ｐゴシック" pitchFamily="-64" charset="-128"/>
              </a:rPr>
              <a:pPr algn="r">
                <a:spcBef>
                  <a:spcPct val="0"/>
                </a:spcBef>
              </a:pPr>
              <a:t>32</a:t>
            </a:fld>
            <a:endParaRPr lang="en-US" sz="1200">
              <a:latin typeface="Arial" charset="0"/>
              <a:ea typeface="ＭＳ Ｐゴシック" pitchFamily="-64" charset="-128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0235F6-397E-48C6-AE37-6AF63CE17F3C}" type="slidenum">
              <a:rPr lang="en-US" smtClean="0"/>
              <a:pPr>
                <a:defRPr/>
              </a:pPr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6AF88E5-FBBC-4A1E-8898-3272D0DC71BD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14244A-F5B1-4DCC-AD4A-8299A58A845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E252A0-CCA9-4608-B033-252943D5CA77}" type="slidenum">
              <a:rPr lang="en-US" smtClean="0"/>
              <a:pPr/>
              <a:t>35</a:t>
            </a:fld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98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F310D97-F292-4A55-8AD9-418E62756EE8}" type="slidenum">
              <a:rPr lang="en-US" smtClean="0"/>
              <a:pPr/>
              <a:t>36</a:t>
            </a:fld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891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3891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47F6958-CF0C-4406-8170-7321D1009F1F}" type="slidenum">
              <a:rPr lang="en-US" smtClean="0"/>
              <a:pPr/>
              <a:t>37</a:t>
            </a:fld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403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FA74518-A358-4F31-872F-E9B1DE395F38}" type="slidenum">
              <a:rPr lang="en-US" smtClean="0"/>
              <a:pPr/>
              <a:t>38</a:t>
            </a:fld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98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3D92E06-1611-4BB3-AC63-CFB4525668F1}" type="slidenum">
              <a:rPr lang="en-US" smtClean="0"/>
              <a:pPr/>
              <a:t>39</a:t>
            </a:fld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FC79F6-8A71-458E-87F9-2B7A74029ECE}" type="slidenum">
              <a:rPr lang="en-GB" smtClean="0"/>
              <a:pPr/>
              <a:t>42</a:t>
            </a:fld>
            <a:endParaRPr lang="en-GB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DA47191-0447-4D87-A274-D1C2133D315F}" type="slidenum">
              <a:rPr lang="en-GB" smtClean="0"/>
              <a:pPr/>
              <a:t>43</a:t>
            </a:fld>
            <a:endParaRPr lang="en-GB" smtClean="0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7F9C8C2-D4AC-419E-A6C8-A3407C278851}" type="slidenum">
              <a:rPr lang="en-GB" smtClean="0"/>
              <a:pPr/>
              <a:t>44</a:t>
            </a:fld>
            <a:endParaRPr lang="en-GB" smtClean="0"/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45</a:t>
            </a:fld>
            <a:endParaRPr lang="en-GB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46</a:t>
            </a:fld>
            <a:endParaRPr lang="en-GB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4</a:t>
            </a:fld>
            <a:endParaRPr lang="en-GB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47</a:t>
            </a:fld>
            <a:endParaRPr lang="en-GB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48</a:t>
            </a:fld>
            <a:endParaRPr lang="en-GB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49</a:t>
            </a:fld>
            <a:endParaRPr lang="en-GB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20409D1-D9CD-4703-BAF9-F08C4472B015}" type="slidenum">
              <a:rPr lang="en-US" smtClean="0"/>
              <a:pPr/>
              <a:t>50</a:t>
            </a:fld>
            <a:endParaRPr lang="en-US" smtClean="0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36092B-9C3D-4DC3-8E8E-4D4BBBE7DD15}" type="slidenum">
              <a:rPr lang="en-US" smtClean="0"/>
              <a:pPr/>
              <a:t>51</a:t>
            </a:fld>
            <a:endParaRPr lang="en-US" smtClean="0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24EA64-A5A4-48F7-9E61-F0A7FFD987B7}" type="slidenum">
              <a:rPr lang="en-US" smtClean="0"/>
              <a:pPr/>
              <a:t>52</a:t>
            </a:fld>
            <a:endParaRPr lang="en-US" smtClean="0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53</a:t>
            </a:fld>
            <a:endParaRPr lang="en-GB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54</a:t>
            </a:fld>
            <a:endParaRPr lang="en-GB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55</a:t>
            </a:fld>
            <a:endParaRPr lang="en-GB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56</a:t>
            </a:fld>
            <a:endParaRPr lang="en-GB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F908EF-8096-4E8C-95DF-70701F8F4D7E}" type="slidenum">
              <a:rPr lang="en-GB" smtClean="0"/>
              <a:pPr/>
              <a:t>57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63DA33B-F72C-4EC0-AB31-1F6EE37009C6}" type="slidenum">
              <a:rPr lang="en-GB" smtClean="0"/>
              <a:pPr/>
              <a:t>6</a:t>
            </a:fld>
            <a:endParaRPr lang="en-GB" smtClean="0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3926FCC-6E22-4117-B93B-255B1ED84F83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10</a:t>
            </a:fld>
            <a:endParaRPr lang="en-GB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4CDAD0-F36E-4988-B842-DF46D7FCF343}" type="slidenum">
              <a:rPr lang="en-GB" smtClean="0"/>
              <a:pPr/>
              <a:t>11</a:t>
            </a:fld>
            <a:endParaRPr lang="en-GB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8435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484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33789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6555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23000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47261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393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21078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755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40542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81641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F937B5-EE5E-47FB-88C4-42831FD14810}" type="datetimeFigureOut">
              <a:rPr lang="en-GB" smtClean="0"/>
              <a:pPr/>
              <a:t>12/03/2014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380946-0B96-433C-94DB-C56D8ED544A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49117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wmf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2.xls"/><Relationship Id="rId3" Type="http://schemas.openxmlformats.org/officeDocument/2006/relationships/notesSlide" Target="../notesSlides/notesSlide43.xml"/><Relationship Id="rId7" Type="http://schemas.openxmlformats.org/officeDocument/2006/relationships/oleObject" Target="../embeddings/oleObject2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emf"/><Relationship Id="rId11" Type="http://schemas.openxmlformats.org/officeDocument/2006/relationships/oleObject" Target="../embeddings/Microsoft_Excel_97-2003_Worksheet3.xls"/><Relationship Id="rId5" Type="http://schemas.openxmlformats.org/officeDocument/2006/relationships/oleObject" Target="../embeddings/Microsoft_Excel_97-2003_Worksheet1.xls"/><Relationship Id="rId10" Type="http://schemas.openxmlformats.org/officeDocument/2006/relationships/oleObject" Target="../embeddings/oleObject3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9.emf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5.xls"/><Relationship Id="rId3" Type="http://schemas.openxmlformats.org/officeDocument/2006/relationships/notesSlide" Target="../notesSlides/notesSlide44.xml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3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emf"/><Relationship Id="rId11" Type="http://schemas.openxmlformats.org/officeDocument/2006/relationships/oleObject" Target="../embeddings/Microsoft_Excel_97-2003_Worksheet6.xls"/><Relationship Id="rId5" Type="http://schemas.openxmlformats.org/officeDocument/2006/relationships/oleObject" Target="../embeddings/Microsoft_Excel_97-2003_Worksheet4.xls"/><Relationship Id="rId10" Type="http://schemas.openxmlformats.org/officeDocument/2006/relationships/oleObject" Target="../embeddings/oleObject6.bin"/><Relationship Id="rId4" Type="http://schemas.openxmlformats.org/officeDocument/2006/relationships/oleObject" Target="../embeddings/oleObject4.bin"/><Relationship Id="rId9" Type="http://schemas.openxmlformats.org/officeDocument/2006/relationships/image" Target="../media/image12.emf"/></Relationships>
</file>

<file path=ppt/slides/_rels/slide5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Microsoft_Excel_97-2003_Worksheet8.xls"/><Relationship Id="rId3" Type="http://schemas.openxmlformats.org/officeDocument/2006/relationships/notesSlide" Target="../notesSlides/notesSlide45.xml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4.emf"/><Relationship Id="rId11" Type="http://schemas.openxmlformats.org/officeDocument/2006/relationships/oleObject" Target="../embeddings/Microsoft_Excel_97-2003_Worksheet9.xls"/><Relationship Id="rId5" Type="http://schemas.openxmlformats.org/officeDocument/2006/relationships/oleObject" Target="../embeddings/Microsoft_Excel_97-2003_Worksheet7.xls"/><Relationship Id="rId10" Type="http://schemas.openxmlformats.org/officeDocument/2006/relationships/oleObject" Target="../embeddings/oleObject9.bin"/><Relationship Id="rId4" Type="http://schemas.openxmlformats.org/officeDocument/2006/relationships/oleObject" Target="../embeddings/oleObject7.bin"/><Relationship Id="rId9" Type="http://schemas.openxmlformats.org/officeDocument/2006/relationships/image" Target="../media/image15.emf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Current Developments in Theory and Research on Human Resource Management</a:t>
            </a:r>
            <a:endParaRPr lang="en-GB" sz="36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b="1" dirty="0" smtClean="0">
                <a:solidFill>
                  <a:schemeClr val="tx1"/>
                </a:solidFill>
              </a:rPr>
              <a:t>David Guest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Professor of Organizational Psychology and Human Resource Management</a:t>
            </a:r>
          </a:p>
          <a:p>
            <a:r>
              <a:rPr lang="en-GB" sz="2400" dirty="0" smtClean="0">
                <a:solidFill>
                  <a:schemeClr val="tx1"/>
                </a:solidFill>
              </a:rPr>
              <a:t>King’s College, London</a:t>
            </a:r>
            <a:endParaRPr lang="en-GB" sz="2400" dirty="0">
              <a:solidFill>
                <a:schemeClr val="tx1"/>
              </a:solidFill>
            </a:endParaRPr>
          </a:p>
        </p:txBody>
      </p:sp>
      <p:pic>
        <p:nvPicPr>
          <p:cNvPr id="4" name="Picture 3" descr="k_logo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79912" y="764704"/>
            <a:ext cx="1224136" cy="1095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Nature of HRM: Alternative Models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Dominance of concept of HPWS – a misnomer.  Need alternatives that recognise range of stakeholders in outcomes</a:t>
            </a:r>
          </a:p>
          <a:p>
            <a:r>
              <a:rPr lang="en-GB" sz="2400" dirty="0" smtClean="0"/>
              <a:t>High commitment HRM</a:t>
            </a:r>
          </a:p>
          <a:p>
            <a:r>
              <a:rPr lang="en-GB" sz="2400" dirty="0" smtClean="0"/>
              <a:t>High involvement HRM</a:t>
            </a:r>
          </a:p>
          <a:p>
            <a:r>
              <a:rPr lang="en-GB" sz="2400" dirty="0" smtClean="0"/>
              <a:t>High partnership HRM</a:t>
            </a:r>
          </a:p>
          <a:p>
            <a:r>
              <a:rPr lang="en-GB" sz="2400" dirty="0" smtClean="0"/>
              <a:t>And their opposites; so commitment </a:t>
            </a:r>
            <a:r>
              <a:rPr lang="en-GB" sz="2400" dirty="0" err="1" smtClean="0"/>
              <a:t>vs</a:t>
            </a:r>
            <a:r>
              <a:rPr lang="en-GB" sz="2400" dirty="0" smtClean="0"/>
              <a:t> compliance (control in Walton)</a:t>
            </a:r>
          </a:p>
          <a:p>
            <a:r>
              <a:rPr lang="en-GB" sz="2400" dirty="0" err="1" smtClean="0"/>
              <a:t>Boxall</a:t>
            </a:r>
            <a:r>
              <a:rPr lang="en-GB" sz="2400" dirty="0" smtClean="0"/>
              <a:t> and </a:t>
            </a:r>
            <a:r>
              <a:rPr lang="en-GB" sz="2400" dirty="0" err="1" smtClean="0"/>
              <a:t>Macky</a:t>
            </a:r>
            <a:r>
              <a:rPr lang="en-GB" sz="2400" dirty="0" smtClean="0"/>
              <a:t> 2009 distinguish focus on work practices from focus on employment practices; show their link and argue for neglect of many aspects of employment in HPWS</a:t>
            </a:r>
          </a:p>
          <a:p>
            <a:r>
              <a:rPr lang="en-GB" sz="2400" dirty="0" smtClean="0"/>
              <a:t>Cultural factors European and Australian legislation requires certain employment practices</a:t>
            </a:r>
          </a:p>
          <a:p>
            <a:pPr marL="0" indent="0">
              <a:buNone/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771013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dirty="0" smtClean="0"/>
              <a:t>High Performance Work Systems (HPWS) HRM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Focus on human capital and mechanisms for leveraging it to enhance performance: neglects employee outcomes</a:t>
            </a:r>
          </a:p>
          <a:p>
            <a:r>
              <a:rPr lang="en-GB" sz="2400" dirty="0" smtClean="0"/>
              <a:t>Note weakness of measures of human capital and neglect of much of HRM</a:t>
            </a:r>
          </a:p>
          <a:p>
            <a:r>
              <a:rPr lang="en-GB" sz="2400" dirty="0" smtClean="0"/>
              <a:t>Tendency to focus on incentives as motivators and controls</a:t>
            </a:r>
          </a:p>
          <a:p>
            <a:r>
              <a:rPr lang="en-GB" sz="2400" dirty="0" smtClean="0"/>
              <a:t>Meta-analyses show:</a:t>
            </a:r>
          </a:p>
          <a:p>
            <a:pPr lvl="1"/>
            <a:r>
              <a:rPr lang="en-GB" sz="2000" dirty="0" smtClean="0"/>
              <a:t>Human capital considered alone has an association with financial performance (Crook et al)</a:t>
            </a:r>
          </a:p>
          <a:p>
            <a:pPr lvl="1"/>
            <a:r>
              <a:rPr lang="en-GB" sz="2000" dirty="0" smtClean="0"/>
              <a:t>Human capital and incentive based motivation combine additively to affect performance (Jiang et al)</a:t>
            </a:r>
          </a:p>
          <a:p>
            <a:pPr lvl="1"/>
            <a:r>
              <a:rPr lang="en-GB" sz="2000" dirty="0" smtClean="0"/>
              <a:t>Limited attention paid to ‘Contribution’ dimension – because often neglected in research</a:t>
            </a:r>
            <a:endParaRPr lang="en-GB" sz="20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685800"/>
            <a:ext cx="7772400" cy="1143000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High Commitment HRM </a:t>
            </a:r>
          </a:p>
        </p:txBody>
      </p:sp>
      <p:grpSp>
        <p:nvGrpSpPr>
          <p:cNvPr id="2" name="Group 3"/>
          <p:cNvGrpSpPr>
            <a:grpSpLocks/>
          </p:cNvGrpSpPr>
          <p:nvPr/>
        </p:nvGrpSpPr>
        <p:grpSpPr bwMode="auto">
          <a:xfrm>
            <a:off x="228600" y="1981200"/>
            <a:ext cx="3379788" cy="1066800"/>
            <a:chOff x="144" y="1440"/>
            <a:chExt cx="2129" cy="672"/>
          </a:xfrm>
        </p:grpSpPr>
        <p:sp>
          <p:nvSpPr>
            <p:cNvPr id="13335" name="Text Box 4"/>
            <p:cNvSpPr txBox="1">
              <a:spLocks noChangeArrowheads="1"/>
            </p:cNvSpPr>
            <p:nvPr/>
          </p:nvSpPr>
          <p:spPr bwMode="auto">
            <a:xfrm>
              <a:off x="144" y="1440"/>
              <a:ext cx="1776" cy="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Recruitment &amp; selection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Training &amp; Development</a:t>
              </a:r>
            </a:p>
          </p:txBody>
        </p:sp>
        <p:sp>
          <p:nvSpPr>
            <p:cNvPr id="13336" name="Line 5"/>
            <p:cNvSpPr>
              <a:spLocks noChangeShapeType="1"/>
            </p:cNvSpPr>
            <p:nvPr/>
          </p:nvSpPr>
          <p:spPr bwMode="auto">
            <a:xfrm>
              <a:off x="1920" y="1824"/>
              <a:ext cx="35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1734" name="Text Box 6"/>
          <p:cNvSpPr txBox="1">
            <a:spLocks noChangeArrowheads="1"/>
          </p:cNvSpPr>
          <p:nvPr/>
        </p:nvSpPr>
        <p:spPr bwMode="auto">
          <a:xfrm>
            <a:off x="3657600" y="4114800"/>
            <a:ext cx="1985963" cy="1066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000" dirty="0">
                <a:solidFill>
                  <a:schemeClr val="bg1"/>
                </a:solidFill>
              </a:rPr>
              <a:t>Opportunity to participate</a:t>
            </a:r>
          </a:p>
        </p:txBody>
      </p:sp>
      <p:sp>
        <p:nvSpPr>
          <p:cNvPr id="201735" name="Text Box 7"/>
          <p:cNvSpPr txBox="1">
            <a:spLocks noChangeArrowheads="1"/>
          </p:cNvSpPr>
          <p:nvPr/>
        </p:nvSpPr>
        <p:spPr bwMode="auto">
          <a:xfrm>
            <a:off x="3657600" y="3048000"/>
            <a:ext cx="1985963" cy="10683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000" dirty="0">
                <a:solidFill>
                  <a:schemeClr val="bg1"/>
                </a:solidFill>
              </a:rPr>
              <a:t>Employee motivation  </a:t>
            </a:r>
          </a:p>
        </p:txBody>
      </p:sp>
      <p:sp>
        <p:nvSpPr>
          <p:cNvPr id="201736" name="Text Box 8"/>
          <p:cNvSpPr txBox="1">
            <a:spLocks noChangeArrowheads="1"/>
          </p:cNvSpPr>
          <p:nvPr/>
        </p:nvSpPr>
        <p:spPr bwMode="auto">
          <a:xfrm>
            <a:off x="3657600" y="1981200"/>
            <a:ext cx="1985963" cy="10668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000" dirty="0">
                <a:solidFill>
                  <a:schemeClr val="bg1"/>
                </a:solidFill>
              </a:rPr>
              <a:t>Employee competence</a:t>
            </a:r>
          </a:p>
        </p:txBody>
      </p:sp>
      <p:grpSp>
        <p:nvGrpSpPr>
          <p:cNvPr id="3" name="Group 9"/>
          <p:cNvGrpSpPr>
            <a:grpSpLocks/>
          </p:cNvGrpSpPr>
          <p:nvPr/>
        </p:nvGrpSpPr>
        <p:grpSpPr bwMode="auto">
          <a:xfrm>
            <a:off x="228600" y="4114800"/>
            <a:ext cx="3379788" cy="1068388"/>
            <a:chOff x="144" y="2784"/>
            <a:chExt cx="2129" cy="673"/>
          </a:xfrm>
        </p:grpSpPr>
        <p:sp>
          <p:nvSpPr>
            <p:cNvPr id="13333" name="Text Box 10"/>
            <p:cNvSpPr txBox="1">
              <a:spLocks noChangeArrowheads="1"/>
            </p:cNvSpPr>
            <p:nvPr/>
          </p:nvSpPr>
          <p:spPr bwMode="auto">
            <a:xfrm>
              <a:off x="144" y="2784"/>
              <a:ext cx="1776" cy="6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Job design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Involvement systems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Communication</a:t>
              </a:r>
            </a:p>
          </p:txBody>
        </p:sp>
        <p:sp>
          <p:nvSpPr>
            <p:cNvPr id="13334" name="Line 11"/>
            <p:cNvSpPr>
              <a:spLocks noChangeShapeType="1"/>
            </p:cNvSpPr>
            <p:nvPr/>
          </p:nvSpPr>
          <p:spPr bwMode="auto">
            <a:xfrm>
              <a:off x="1920" y="3120"/>
              <a:ext cx="35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4" name="Group 12"/>
          <p:cNvGrpSpPr>
            <a:grpSpLocks/>
          </p:cNvGrpSpPr>
          <p:nvPr/>
        </p:nvGrpSpPr>
        <p:grpSpPr bwMode="auto">
          <a:xfrm>
            <a:off x="228600" y="3048000"/>
            <a:ext cx="3379788" cy="1066800"/>
            <a:chOff x="144" y="2112"/>
            <a:chExt cx="2129" cy="672"/>
          </a:xfrm>
        </p:grpSpPr>
        <p:sp>
          <p:nvSpPr>
            <p:cNvPr id="13331" name="Text Box 13"/>
            <p:cNvSpPr txBox="1">
              <a:spLocks noChangeArrowheads="1"/>
            </p:cNvSpPr>
            <p:nvPr/>
          </p:nvSpPr>
          <p:spPr bwMode="auto">
            <a:xfrm>
              <a:off x="144" y="2112"/>
              <a:ext cx="1776" cy="672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Performance appraisal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Financial rewards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Feedback</a:t>
              </a:r>
            </a:p>
          </p:txBody>
        </p:sp>
        <p:sp>
          <p:nvSpPr>
            <p:cNvPr id="13332" name="Line 14"/>
            <p:cNvSpPr>
              <a:spLocks noChangeShapeType="1"/>
            </p:cNvSpPr>
            <p:nvPr/>
          </p:nvSpPr>
          <p:spPr bwMode="auto">
            <a:xfrm>
              <a:off x="1920" y="2496"/>
              <a:ext cx="35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201743" name="Text Box 15"/>
          <p:cNvSpPr txBox="1">
            <a:spLocks noChangeArrowheads="1"/>
          </p:cNvSpPr>
          <p:nvPr/>
        </p:nvSpPr>
        <p:spPr bwMode="auto">
          <a:xfrm>
            <a:off x="3657600" y="5181600"/>
            <a:ext cx="1985963" cy="13716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spcBef>
                <a:spcPct val="0"/>
              </a:spcBef>
            </a:pPr>
            <a:r>
              <a:rPr lang="en-US" sz="2000" dirty="0">
                <a:solidFill>
                  <a:schemeClr val="bg1"/>
                </a:solidFill>
              </a:rPr>
              <a:t>Employee commitment</a:t>
            </a:r>
          </a:p>
        </p:txBody>
      </p:sp>
      <p:grpSp>
        <p:nvGrpSpPr>
          <p:cNvPr id="5" name="Group 16"/>
          <p:cNvGrpSpPr>
            <a:grpSpLocks/>
          </p:cNvGrpSpPr>
          <p:nvPr/>
        </p:nvGrpSpPr>
        <p:grpSpPr bwMode="auto">
          <a:xfrm>
            <a:off x="228600" y="5181600"/>
            <a:ext cx="3379788" cy="1371600"/>
            <a:chOff x="144" y="2784"/>
            <a:chExt cx="2129" cy="673"/>
          </a:xfrm>
        </p:grpSpPr>
        <p:sp>
          <p:nvSpPr>
            <p:cNvPr id="13329" name="Text Box 17"/>
            <p:cNvSpPr txBox="1">
              <a:spLocks noChangeArrowheads="1"/>
            </p:cNvSpPr>
            <p:nvPr/>
          </p:nvSpPr>
          <p:spPr bwMode="auto">
            <a:xfrm>
              <a:off x="144" y="2784"/>
              <a:ext cx="1776" cy="673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Internal promotion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Security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Fair treatment</a:t>
              </a:r>
            </a:p>
            <a:p>
              <a:pPr algn="ctr">
                <a:spcBef>
                  <a:spcPct val="0"/>
                </a:spcBef>
              </a:pPr>
              <a:r>
                <a:rPr lang="en-US" sz="2000" dirty="0">
                  <a:solidFill>
                    <a:schemeClr val="bg1"/>
                  </a:solidFill>
                </a:rPr>
                <a:t>Met psych. contract</a:t>
              </a:r>
            </a:p>
          </p:txBody>
        </p:sp>
        <p:sp>
          <p:nvSpPr>
            <p:cNvPr id="13330" name="Line 18"/>
            <p:cNvSpPr>
              <a:spLocks noChangeShapeType="1"/>
            </p:cNvSpPr>
            <p:nvPr/>
          </p:nvSpPr>
          <p:spPr bwMode="auto">
            <a:xfrm>
              <a:off x="1920" y="3120"/>
              <a:ext cx="353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6" name="Group 19"/>
          <p:cNvGrpSpPr>
            <a:grpSpLocks/>
          </p:cNvGrpSpPr>
          <p:nvPr/>
        </p:nvGrpSpPr>
        <p:grpSpPr bwMode="auto">
          <a:xfrm>
            <a:off x="5715000" y="1981200"/>
            <a:ext cx="2895600" cy="4267200"/>
            <a:chOff x="3600" y="1440"/>
            <a:chExt cx="1824" cy="2688"/>
          </a:xfrm>
        </p:grpSpPr>
        <p:sp>
          <p:nvSpPr>
            <p:cNvPr id="13324" name="Text Box 20"/>
            <p:cNvSpPr txBox="1">
              <a:spLocks noChangeArrowheads="1"/>
            </p:cNvSpPr>
            <p:nvPr/>
          </p:nvSpPr>
          <p:spPr bwMode="auto">
            <a:xfrm>
              <a:off x="4128" y="1440"/>
              <a:ext cx="1296" cy="26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>
                <a:spcBef>
                  <a:spcPct val="0"/>
                </a:spcBef>
              </a:pPr>
              <a:endParaRPr lang="en-US" sz="2000" dirty="0">
                <a:solidFill>
                  <a:schemeClr val="bg1"/>
                </a:solidFill>
              </a:endParaRPr>
            </a:p>
            <a:p>
              <a:pPr algn="ctr">
                <a:spcBef>
                  <a:spcPct val="0"/>
                </a:spcBef>
              </a:pPr>
              <a:r>
                <a:rPr lang="en-US" sz="2000" dirty="0" smtClean="0">
                  <a:solidFill>
                    <a:schemeClr val="bg1"/>
                  </a:solidFill>
                </a:rPr>
                <a:t>Higher </a:t>
              </a:r>
              <a:r>
                <a:rPr lang="en-US" sz="2000" dirty="0">
                  <a:solidFill>
                    <a:schemeClr val="bg1"/>
                  </a:solidFill>
                </a:rPr>
                <a:t>employee </a:t>
              </a:r>
              <a:r>
                <a:rPr lang="en-US" sz="2000" dirty="0" smtClean="0">
                  <a:solidFill>
                    <a:schemeClr val="bg1"/>
                  </a:solidFill>
                </a:rPr>
                <a:t>performance</a:t>
              </a:r>
            </a:p>
            <a:p>
              <a:pPr algn="ctr">
                <a:spcBef>
                  <a:spcPct val="0"/>
                </a:spcBef>
              </a:pPr>
              <a:endParaRPr lang="en-US" sz="2000" dirty="0" smtClean="0">
                <a:solidFill>
                  <a:schemeClr val="bg1"/>
                </a:solidFill>
              </a:endParaRPr>
            </a:p>
            <a:p>
              <a:pPr algn="ctr">
                <a:spcBef>
                  <a:spcPct val="0"/>
                </a:spcBef>
              </a:pPr>
              <a:r>
                <a:rPr lang="en-US" sz="2000" dirty="0" smtClean="0">
                  <a:solidFill>
                    <a:schemeClr val="bg1"/>
                  </a:solidFill>
                </a:rPr>
                <a:t>and</a:t>
              </a:r>
            </a:p>
            <a:p>
              <a:pPr algn="ctr">
                <a:spcBef>
                  <a:spcPct val="0"/>
                </a:spcBef>
              </a:pPr>
              <a:endParaRPr lang="en-US" sz="2000" dirty="0" smtClean="0">
                <a:solidFill>
                  <a:schemeClr val="bg1"/>
                </a:solidFill>
              </a:endParaRPr>
            </a:p>
            <a:p>
              <a:pPr algn="ctr">
                <a:spcBef>
                  <a:spcPct val="0"/>
                </a:spcBef>
              </a:pPr>
              <a:r>
                <a:rPr lang="en-US" sz="2000" dirty="0" smtClean="0">
                  <a:solidFill>
                    <a:schemeClr val="bg1"/>
                  </a:solidFill>
                </a:rPr>
                <a:t>Higher employee well-being</a:t>
              </a:r>
              <a:endParaRPr lang="en-US" sz="2000" dirty="0">
                <a:solidFill>
                  <a:schemeClr val="bg1"/>
                </a:solidFill>
              </a:endParaRPr>
            </a:p>
          </p:txBody>
        </p:sp>
        <p:sp>
          <p:nvSpPr>
            <p:cNvPr id="13325" name="Line 21"/>
            <p:cNvSpPr>
              <a:spLocks noChangeShapeType="1"/>
            </p:cNvSpPr>
            <p:nvPr/>
          </p:nvSpPr>
          <p:spPr bwMode="auto">
            <a:xfrm>
              <a:off x="3600" y="2448"/>
              <a:ext cx="476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6" name="Line 22"/>
            <p:cNvSpPr>
              <a:spLocks noChangeShapeType="1"/>
            </p:cNvSpPr>
            <p:nvPr/>
          </p:nvSpPr>
          <p:spPr bwMode="auto">
            <a:xfrm>
              <a:off x="3600" y="1776"/>
              <a:ext cx="480" cy="43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7" name="Line 23"/>
            <p:cNvSpPr>
              <a:spLocks noChangeShapeType="1"/>
            </p:cNvSpPr>
            <p:nvPr/>
          </p:nvSpPr>
          <p:spPr bwMode="auto">
            <a:xfrm flipV="1">
              <a:off x="3600" y="3408"/>
              <a:ext cx="480" cy="432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  <p:sp>
          <p:nvSpPr>
            <p:cNvPr id="13328" name="Line 24"/>
            <p:cNvSpPr>
              <a:spLocks noChangeShapeType="1"/>
            </p:cNvSpPr>
            <p:nvPr/>
          </p:nvSpPr>
          <p:spPr bwMode="auto">
            <a:xfrm>
              <a:off x="3600" y="3120"/>
              <a:ext cx="476" cy="0"/>
            </a:xfrm>
            <a:prstGeom prst="line">
              <a:avLst/>
            </a:prstGeom>
            <a:noFill/>
            <a:ln w="57150">
              <a:solidFill>
                <a:schemeClr val="bg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GB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17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017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017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7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17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17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1734" grpId="0" animBg="1" autoUpdateAnimBg="0"/>
      <p:bldP spid="201735" grpId="0" animBg="1" autoUpdateAnimBg="0"/>
      <p:bldP spid="201736" grpId="0" animBg="1" autoUpdateAnimBg="0"/>
      <p:bldP spid="201743" grpId="0" animBg="1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High Involvement Work System</a:t>
            </a:r>
            <a:endParaRPr lang="en-GB" sz="36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79512" y="2090448"/>
            <a:ext cx="2016224" cy="28623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/>
              <a:t>Business </a:t>
            </a:r>
            <a:r>
              <a:rPr lang="en-GB" b="1" dirty="0" smtClean="0"/>
              <a:t>Practices</a:t>
            </a:r>
          </a:p>
          <a:p>
            <a:endParaRPr lang="en-GB" b="1" dirty="0" smtClean="0"/>
          </a:p>
          <a:p>
            <a:endParaRPr lang="en-GB" b="1" dirty="0"/>
          </a:p>
          <a:p>
            <a:endParaRPr lang="en-GB" b="1" dirty="0"/>
          </a:p>
          <a:p>
            <a:r>
              <a:rPr lang="en-GB" dirty="0"/>
              <a:t>Work design</a:t>
            </a:r>
          </a:p>
          <a:p>
            <a:r>
              <a:rPr lang="en-GB" dirty="0"/>
              <a:t>Incentive </a:t>
            </a:r>
            <a:r>
              <a:rPr lang="en-GB" dirty="0" smtClean="0"/>
              <a:t>practices</a:t>
            </a:r>
          </a:p>
          <a:p>
            <a:r>
              <a:rPr lang="en-GB" dirty="0" smtClean="0"/>
              <a:t>Flexibility</a:t>
            </a:r>
          </a:p>
          <a:p>
            <a:r>
              <a:rPr lang="en-GB" dirty="0" smtClean="0"/>
              <a:t>Training</a:t>
            </a:r>
          </a:p>
          <a:p>
            <a:r>
              <a:rPr lang="en-GB" dirty="0"/>
              <a:t>Goal-setting</a:t>
            </a:r>
            <a:endParaRPr lang="en-GB" b="1" dirty="0" smtClean="0"/>
          </a:p>
          <a:p>
            <a:endParaRPr lang="en-GB" dirty="0"/>
          </a:p>
        </p:txBody>
      </p:sp>
      <p:sp>
        <p:nvSpPr>
          <p:cNvPr id="8" name="TextBox 7"/>
          <p:cNvSpPr txBox="1"/>
          <p:nvPr/>
        </p:nvSpPr>
        <p:spPr>
          <a:xfrm>
            <a:off x="2578494" y="2105837"/>
            <a:ext cx="2016224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High Involvement Work Processes</a:t>
            </a:r>
          </a:p>
          <a:p>
            <a:endParaRPr lang="en-GB" b="1" dirty="0" smtClean="0"/>
          </a:p>
          <a:p>
            <a:endParaRPr lang="en-GB" b="1" dirty="0"/>
          </a:p>
          <a:p>
            <a:r>
              <a:rPr lang="en-GB" dirty="0" smtClean="0"/>
              <a:t>Power </a:t>
            </a:r>
            <a:endParaRPr lang="en-GB" dirty="0"/>
          </a:p>
          <a:p>
            <a:r>
              <a:rPr lang="en-GB" dirty="0" smtClean="0"/>
              <a:t>Information</a:t>
            </a:r>
          </a:p>
          <a:p>
            <a:r>
              <a:rPr lang="en-GB" dirty="0" smtClean="0"/>
              <a:t>Reward</a:t>
            </a:r>
          </a:p>
          <a:p>
            <a:r>
              <a:rPr lang="en-GB" dirty="0" smtClean="0"/>
              <a:t>Knowledge</a:t>
            </a:r>
          </a:p>
          <a:p>
            <a:endParaRPr lang="en-GB" dirty="0"/>
          </a:p>
        </p:txBody>
      </p:sp>
      <p:sp>
        <p:nvSpPr>
          <p:cNvPr id="9" name="TextBox 8"/>
          <p:cNvSpPr txBox="1"/>
          <p:nvPr/>
        </p:nvSpPr>
        <p:spPr>
          <a:xfrm>
            <a:off x="5076056" y="2090446"/>
            <a:ext cx="1878902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Workforce</a:t>
            </a:r>
          </a:p>
          <a:p>
            <a:r>
              <a:rPr lang="en-GB" b="1" dirty="0" smtClean="0"/>
              <a:t>Psychological Adjustment</a:t>
            </a:r>
          </a:p>
          <a:p>
            <a:endParaRPr lang="en-GB" b="1" dirty="0"/>
          </a:p>
          <a:p>
            <a:r>
              <a:rPr lang="en-GB" dirty="0" smtClean="0"/>
              <a:t>Organizational commitment </a:t>
            </a:r>
          </a:p>
          <a:p>
            <a:r>
              <a:rPr lang="en-GB" dirty="0" smtClean="0"/>
              <a:t>Job satisfaction </a:t>
            </a:r>
          </a:p>
          <a:p>
            <a:r>
              <a:rPr lang="en-GB" dirty="0" smtClean="0"/>
              <a:t>Intention to quit</a:t>
            </a:r>
          </a:p>
          <a:p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7308304" y="2090448"/>
            <a:ext cx="1512168" cy="258532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b="1" dirty="0" smtClean="0"/>
              <a:t>Organization Effectiveness</a:t>
            </a:r>
          </a:p>
          <a:p>
            <a:endParaRPr lang="en-GB" b="1" dirty="0" smtClean="0"/>
          </a:p>
          <a:p>
            <a:endParaRPr lang="en-GB" b="1" dirty="0"/>
          </a:p>
          <a:p>
            <a:r>
              <a:rPr lang="en-GB" dirty="0" smtClean="0"/>
              <a:t>Turnover</a:t>
            </a:r>
          </a:p>
          <a:p>
            <a:endParaRPr lang="en-GB" dirty="0" smtClean="0"/>
          </a:p>
          <a:p>
            <a:r>
              <a:rPr lang="en-GB" dirty="0" smtClean="0"/>
              <a:t>Return on Equity</a:t>
            </a:r>
          </a:p>
          <a:p>
            <a:endParaRPr lang="en-GB" dirty="0"/>
          </a:p>
        </p:txBody>
      </p:sp>
      <p:cxnSp>
        <p:nvCxnSpPr>
          <p:cNvPr id="12" name="Straight Arrow Connector 11"/>
          <p:cNvCxnSpPr>
            <a:stCxn id="7" idx="3"/>
          </p:cNvCxnSpPr>
          <p:nvPr/>
        </p:nvCxnSpPr>
        <p:spPr>
          <a:xfrm>
            <a:off x="2195736" y="3521609"/>
            <a:ext cx="38275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4594718" y="3527132"/>
            <a:ext cx="481338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6954958" y="3521610"/>
            <a:ext cx="353346" cy="552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78376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Partnership HRM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Stakeholder approach, recognising the need to accommodate different interests</a:t>
            </a:r>
          </a:p>
          <a:p>
            <a:r>
              <a:rPr lang="en-GB" sz="2400" dirty="0" smtClean="0"/>
              <a:t>Focuses on both high performance and high well-being</a:t>
            </a:r>
          </a:p>
          <a:p>
            <a:r>
              <a:rPr lang="en-GB" sz="2400" dirty="0" smtClean="0"/>
              <a:t>Can accommodate a wider range of HRM: both work organisation and traditional ‘personnel’ that is neglected in other models (the fairness agenda)</a:t>
            </a:r>
          </a:p>
          <a:p>
            <a:r>
              <a:rPr lang="en-GB" sz="2400" dirty="0" smtClean="0"/>
              <a:t>Evidence consistently suggests direct participation through autonomy/job design works well but best of all when combined with representative participation</a:t>
            </a:r>
          </a:p>
          <a:p>
            <a:r>
              <a:rPr lang="en-GB" sz="2400" dirty="0" smtClean="0"/>
              <a:t>Close to Nordic/Germanic European model</a:t>
            </a:r>
            <a:endParaRPr lang="en-GB" sz="24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Approaches to the</a:t>
            </a:r>
            <a:br>
              <a:rPr lang="en-GB" sz="3600" b="1" dirty="0" smtClean="0"/>
            </a:br>
            <a:r>
              <a:rPr lang="en-GB" sz="3600" b="1" dirty="0" smtClean="0"/>
              <a:t>Measurement of HRM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Individual practices</a:t>
            </a:r>
          </a:p>
          <a:p>
            <a:r>
              <a:rPr lang="en-GB" sz="2400" dirty="0" smtClean="0"/>
              <a:t>Bundles of practices – ideally theory-based</a:t>
            </a:r>
          </a:p>
          <a:p>
            <a:r>
              <a:rPr lang="en-GB" sz="2400" dirty="0" smtClean="0"/>
              <a:t>Interactions of bundles (and with strategy)</a:t>
            </a:r>
          </a:p>
          <a:p>
            <a:r>
              <a:rPr lang="en-GB" sz="2400" dirty="0" smtClean="0"/>
              <a:t>Count of HR practices in place: choice of presence of practice; extent of coverage; application to key employee group </a:t>
            </a:r>
          </a:p>
          <a:p>
            <a:r>
              <a:rPr lang="en-GB" sz="2400" dirty="0" smtClean="0"/>
              <a:t>Effectiveness/implementation of HR practices</a:t>
            </a:r>
          </a:p>
          <a:p>
            <a:r>
              <a:rPr lang="en-GB" sz="2400" dirty="0" smtClean="0"/>
              <a:t>Question of who provides the information – ideally multiple respondents</a:t>
            </a:r>
          </a:p>
          <a:p>
            <a:r>
              <a:rPr lang="en-GB" sz="2400" dirty="0" smtClean="0"/>
              <a:t>Choice depends on theoretical perspective but note that a key feature of HRM is the ‘system’ concept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The Second Research Challenge: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Measuring Outcomes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sz="2800" dirty="0" smtClean="0"/>
              <a:t>Focus has been mainly on performance</a:t>
            </a:r>
          </a:p>
          <a:p>
            <a:r>
              <a:rPr lang="en-GB" sz="2800" dirty="0" smtClean="0"/>
              <a:t>In the case of performance, need to distinguish proximal and distal outcomes</a:t>
            </a:r>
          </a:p>
          <a:p>
            <a:r>
              <a:rPr lang="en-GB" sz="2800" dirty="0" smtClean="0"/>
              <a:t>Need to broaden to consider a stakeholder perspective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06329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Approaches to the Measurement of Performance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 dirty="0" smtClean="0"/>
          </a:p>
          <a:p>
            <a:r>
              <a:rPr lang="en-GB" sz="2800" dirty="0" smtClean="0"/>
              <a:t>Standard performance indicators: financial, productivity quits </a:t>
            </a:r>
            <a:r>
              <a:rPr lang="en-GB" sz="2800" dirty="0" err="1" smtClean="0"/>
              <a:t>etc</a:t>
            </a:r>
            <a:r>
              <a:rPr lang="en-GB" sz="2800" dirty="0" smtClean="0"/>
              <a:t> – both proximal and distal</a:t>
            </a:r>
          </a:p>
          <a:p>
            <a:r>
              <a:rPr lang="en-GB" sz="2800" dirty="0" smtClean="0"/>
              <a:t>Goal-based perspectives – manage a merger</a:t>
            </a:r>
          </a:p>
          <a:p>
            <a:r>
              <a:rPr lang="en-GB" sz="2800" dirty="0" smtClean="0"/>
              <a:t>Resource acquisition models – unions and universities</a:t>
            </a:r>
          </a:p>
          <a:p>
            <a:r>
              <a:rPr lang="en-GB" sz="2800" dirty="0" smtClean="0"/>
              <a:t>Bench-marking and ratios – popular but limited</a:t>
            </a:r>
          </a:p>
          <a:p>
            <a:r>
              <a:rPr lang="en-GB" sz="2800" dirty="0" smtClean="0"/>
              <a:t>Process models; effectiveness of policies</a:t>
            </a:r>
          </a:p>
          <a:p>
            <a:r>
              <a:rPr lang="en-GB" sz="2800" dirty="0" smtClean="0"/>
              <a:t>Stakeholder perspectives – subjective outcomes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What Outcomes do Workers Want?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90000"/>
              </a:lnSpc>
            </a:pPr>
            <a:r>
              <a:rPr lang="en-GB" sz="3000" dirty="0" smtClean="0"/>
              <a:t>Job satisfaction</a:t>
            </a:r>
          </a:p>
          <a:p>
            <a:pPr>
              <a:lnSpc>
                <a:spcPct val="90000"/>
              </a:lnSpc>
            </a:pPr>
            <a:r>
              <a:rPr lang="en-GB" sz="3000" dirty="0" smtClean="0"/>
              <a:t>Work-related well-being</a:t>
            </a:r>
          </a:p>
          <a:p>
            <a:pPr>
              <a:lnSpc>
                <a:spcPct val="90000"/>
              </a:lnSpc>
            </a:pPr>
            <a:r>
              <a:rPr lang="en-GB" sz="3000" dirty="0" smtClean="0"/>
              <a:t>Work-life balance</a:t>
            </a:r>
          </a:p>
          <a:p>
            <a:pPr>
              <a:lnSpc>
                <a:spcPct val="90000"/>
              </a:lnSpc>
            </a:pPr>
            <a:r>
              <a:rPr lang="en-GB" sz="3000" dirty="0" smtClean="0"/>
              <a:t>Adequate and fair rewards</a:t>
            </a:r>
          </a:p>
          <a:p>
            <a:pPr>
              <a:lnSpc>
                <a:spcPct val="90000"/>
              </a:lnSpc>
            </a:pPr>
            <a:r>
              <a:rPr lang="en-GB" sz="3000" dirty="0" smtClean="0"/>
              <a:t>Good employment relations</a:t>
            </a:r>
          </a:p>
          <a:p>
            <a:pPr>
              <a:lnSpc>
                <a:spcPct val="90000"/>
              </a:lnSpc>
            </a:pPr>
            <a:r>
              <a:rPr lang="en-GB" sz="3000" dirty="0" smtClean="0"/>
              <a:t>High quality of working life</a:t>
            </a:r>
          </a:p>
          <a:p>
            <a:pPr>
              <a:lnSpc>
                <a:spcPct val="90000"/>
              </a:lnSpc>
            </a:pPr>
            <a:r>
              <a:rPr lang="en-GB" sz="3000" dirty="0" smtClean="0"/>
              <a:t>Health</a:t>
            </a:r>
          </a:p>
          <a:p>
            <a:pPr>
              <a:lnSpc>
                <a:spcPct val="90000"/>
              </a:lnSpc>
            </a:pPr>
            <a:r>
              <a:rPr lang="en-GB" sz="3000" dirty="0" smtClean="0"/>
              <a:t>Life satisfaction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en-GB" sz="3000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en-GB" sz="3000" dirty="0" smtClean="0"/>
              <a:t>Raises the question of what employers are obliged to provide – what is the psychological contract?</a:t>
            </a:r>
          </a:p>
          <a:p>
            <a:pPr>
              <a:lnSpc>
                <a:spcPct val="90000"/>
              </a:lnSpc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05271361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The Third Research Challenge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Understanding and Exploring the Implementation of HRM</a:t>
            </a:r>
          </a:p>
          <a:p>
            <a:endParaRPr lang="en-GB" dirty="0" smtClean="0"/>
          </a:p>
          <a:p>
            <a:r>
              <a:rPr lang="en-GB" sz="2800" dirty="0" smtClean="0"/>
              <a:t>Extent of implementation</a:t>
            </a:r>
          </a:p>
          <a:p>
            <a:r>
              <a:rPr lang="en-GB" sz="2800" dirty="0" smtClean="0"/>
              <a:t>Influences on implementation</a:t>
            </a:r>
          </a:p>
          <a:p>
            <a:r>
              <a:rPr lang="en-GB" sz="2800" dirty="0" smtClean="0"/>
              <a:t>Key actors in implementation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37497436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Aims of presentation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Review progress</a:t>
            </a:r>
          </a:p>
          <a:p>
            <a:endParaRPr lang="en-GB" sz="2400" dirty="0" smtClean="0"/>
          </a:p>
          <a:p>
            <a:r>
              <a:rPr lang="en-GB" sz="2400" dirty="0" smtClean="0"/>
              <a:t>Point to areas needing development</a:t>
            </a:r>
          </a:p>
          <a:p>
            <a:endParaRPr lang="en-GB" sz="2400" dirty="0" smtClean="0"/>
          </a:p>
          <a:p>
            <a:r>
              <a:rPr lang="en-GB" sz="2400" dirty="0" smtClean="0"/>
              <a:t>Set some research agendas</a:t>
            </a:r>
          </a:p>
          <a:p>
            <a:endParaRPr lang="en-GB" sz="2400" dirty="0"/>
          </a:p>
          <a:p>
            <a:endParaRPr lang="en-GB" sz="2400" dirty="0" smtClean="0"/>
          </a:p>
          <a:p>
            <a:r>
              <a:rPr lang="en-GB" sz="2400" dirty="0" smtClean="0"/>
              <a:t>Start with definition of HRM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1342016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Exploring the Linkages: HRM and the Role of Employee Responses</a:t>
            </a:r>
          </a:p>
        </p:txBody>
      </p:sp>
      <p:sp>
        <p:nvSpPr>
          <p:cNvPr id="21507" name="Text Box 3"/>
          <p:cNvSpPr txBox="1">
            <a:spLocks noChangeArrowheads="1"/>
          </p:cNvSpPr>
          <p:nvPr/>
        </p:nvSpPr>
        <p:spPr bwMode="auto">
          <a:xfrm>
            <a:off x="533400" y="2590800"/>
            <a:ext cx="1371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21508" name="Text Box 4"/>
          <p:cNvSpPr txBox="1">
            <a:spLocks noChangeArrowheads="1"/>
          </p:cNvSpPr>
          <p:nvPr/>
        </p:nvSpPr>
        <p:spPr bwMode="auto">
          <a:xfrm>
            <a:off x="304800" y="2362200"/>
            <a:ext cx="1447800" cy="22574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Tahoma" pitchFamily="34" charset="0"/>
              </a:rPr>
              <a:t>Background factors</a:t>
            </a:r>
          </a:p>
          <a:p>
            <a:endParaRPr lang="en-GB" sz="1600" b="1"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Sector	          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Size   	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Ownership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Strategy		</a:t>
            </a:r>
          </a:p>
        </p:txBody>
      </p:sp>
      <p:sp>
        <p:nvSpPr>
          <p:cNvPr id="21509" name="Text Box 5"/>
          <p:cNvSpPr txBox="1">
            <a:spLocks noChangeArrowheads="1"/>
          </p:cNvSpPr>
          <p:nvPr/>
        </p:nvSpPr>
        <p:spPr bwMode="auto">
          <a:xfrm>
            <a:off x="1905000" y="2362200"/>
            <a:ext cx="1600200" cy="2255838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Tahoma" pitchFamily="34" charset="0"/>
              </a:rPr>
              <a:t>Human	       resource	       practices           	           HR practices</a:t>
            </a:r>
          </a:p>
          <a:p>
            <a:pPr>
              <a:lnSpc>
                <a:spcPct val="90000"/>
              </a:lnSpc>
              <a:spcBef>
                <a:spcPct val="20000"/>
              </a:spcBef>
            </a:pPr>
            <a:r>
              <a:rPr lang="en-GB" sz="1600" b="1">
                <a:latin typeface="Tahoma" pitchFamily="34" charset="0"/>
              </a:rPr>
              <a:t>Employment  relations  practices                  and climate</a:t>
            </a:r>
          </a:p>
        </p:txBody>
      </p:sp>
      <p:sp>
        <p:nvSpPr>
          <p:cNvPr id="21510" name="Text Box 6"/>
          <p:cNvSpPr txBox="1">
            <a:spLocks noChangeArrowheads="1"/>
          </p:cNvSpPr>
          <p:nvPr/>
        </p:nvSpPr>
        <p:spPr bwMode="auto">
          <a:xfrm>
            <a:off x="3657600" y="2362200"/>
            <a:ext cx="1752600" cy="29194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Tahoma" pitchFamily="34" charset="0"/>
              </a:rPr>
              <a:t>Employee       attitudes and behaviour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endParaRPr lang="en-GB" sz="1600" b="1"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Job satisfaction  Organizational    commitment      Motivation          OCB	 Individual      performance</a:t>
            </a:r>
          </a:p>
        </p:txBody>
      </p:sp>
      <p:sp>
        <p:nvSpPr>
          <p:cNvPr id="21511" name="Text Box 7"/>
          <p:cNvSpPr txBox="1">
            <a:spLocks noChangeArrowheads="1"/>
          </p:cNvSpPr>
          <p:nvPr/>
        </p:nvSpPr>
        <p:spPr bwMode="auto">
          <a:xfrm>
            <a:off x="5562600" y="2362200"/>
            <a:ext cx="1524000" cy="319087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Tahoma" pitchFamily="34" charset="0"/>
              </a:rPr>
              <a:t>Internal performance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indicators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endParaRPr lang="en-GB" sz="1600" b="1"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Productivity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Quality of            goods and       services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Labour 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turnover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Absence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Accidents</a:t>
            </a:r>
          </a:p>
        </p:txBody>
      </p:sp>
      <p:sp>
        <p:nvSpPr>
          <p:cNvPr id="21512" name="Text Box 8"/>
          <p:cNvSpPr txBox="1">
            <a:spLocks noChangeArrowheads="1"/>
          </p:cNvSpPr>
          <p:nvPr/>
        </p:nvSpPr>
        <p:spPr bwMode="auto">
          <a:xfrm>
            <a:off x="7239000" y="2362200"/>
            <a:ext cx="1524000" cy="1890713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1600" b="1">
                <a:latin typeface="Tahoma" pitchFamily="34" charset="0"/>
              </a:rPr>
              <a:t>External performance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indicators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endParaRPr lang="en-GB" sz="1600" b="1">
              <a:latin typeface="Tahoma" pitchFamily="34" charset="0"/>
            </a:endParaRP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Sales</a:t>
            </a:r>
          </a:p>
          <a:p>
            <a:pPr>
              <a:lnSpc>
                <a:spcPct val="90000"/>
              </a:lnSpc>
              <a:spcBef>
                <a:spcPct val="20000"/>
              </a:spcBef>
              <a:buClr>
                <a:srgbClr val="FF0000"/>
              </a:buClr>
              <a:buSzPct val="120000"/>
              <a:buFont typeface="Wingdings" pitchFamily="2" charset="2"/>
              <a:buNone/>
            </a:pPr>
            <a:r>
              <a:rPr lang="en-GB" sz="1600" b="1">
                <a:latin typeface="Tahoma" pitchFamily="34" charset="0"/>
              </a:rPr>
              <a:t>Financial performance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17526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35052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1515" name="Line 11"/>
          <p:cNvSpPr>
            <a:spLocks noChangeShapeType="1"/>
          </p:cNvSpPr>
          <p:nvPr/>
        </p:nvSpPr>
        <p:spPr bwMode="auto">
          <a:xfrm>
            <a:off x="70866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21516" name="Line 12"/>
          <p:cNvSpPr>
            <a:spLocks noChangeShapeType="1"/>
          </p:cNvSpPr>
          <p:nvPr/>
        </p:nvSpPr>
        <p:spPr bwMode="auto">
          <a:xfrm>
            <a:off x="5410200" y="3429000"/>
            <a:ext cx="15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5473038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HRM Practices at Company Level in the UK: Counting the Practices</a:t>
            </a:r>
          </a:p>
        </p:txBody>
      </p:sp>
      <p:pic>
        <p:nvPicPr>
          <p:cNvPr id="527363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2667000" y="1981200"/>
            <a:ext cx="6015038" cy="4514850"/>
          </a:xfrm>
          <a:noFill/>
        </p:spPr>
      </p:pic>
      <p:sp>
        <p:nvSpPr>
          <p:cNvPr id="527364" name="Text Box 4"/>
          <p:cNvSpPr txBox="1">
            <a:spLocks noChangeArrowheads="1"/>
          </p:cNvSpPr>
          <p:nvPr/>
        </p:nvSpPr>
        <p:spPr bwMode="auto">
          <a:xfrm>
            <a:off x="228600" y="2514600"/>
            <a:ext cx="2438400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GB" sz="2800" b="1">
                <a:solidFill>
                  <a:schemeClr val="bg1"/>
                </a:solidFill>
                <a:cs typeface="Times New Roman" pitchFamily="18" charset="0"/>
              </a:rPr>
              <a:t>Number of HR practices in UK companies (N=610)</a:t>
            </a:r>
          </a:p>
          <a:p>
            <a:r>
              <a:rPr lang="en-GB" sz="2800" b="1" i="1">
                <a:solidFill>
                  <a:schemeClr val="bg1"/>
                </a:solidFill>
                <a:cs typeface="Times New Roman" pitchFamily="18" charset="0"/>
              </a:rPr>
              <a:t>FofW data</a:t>
            </a:r>
          </a:p>
        </p:txBody>
      </p:sp>
    </p:spTree>
    <p:extLst>
      <p:ext uri="{BB962C8B-B14F-4D97-AF65-F5344CB8AC3E}">
        <p14:creationId xmlns:p14="http://schemas.microsoft.com/office/powerpoint/2010/main" val="1135284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73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73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27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7364" grpId="0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Why the Low Adoption of Practices?</a:t>
            </a:r>
            <a:br>
              <a:rPr lang="en-GB" sz="3600" b="1" dirty="0" smtClean="0"/>
            </a:br>
            <a:r>
              <a:rPr lang="en-GB" sz="2000" dirty="0" smtClean="0"/>
              <a:t>(Guest and King, 2004)</a:t>
            </a:r>
            <a:endParaRPr lang="en-GB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endParaRPr lang="en-GB" dirty="0" smtClean="0"/>
          </a:p>
          <a:p>
            <a:r>
              <a:rPr lang="en-GB" dirty="0" smtClean="0"/>
              <a:t>Not aware of the evidence/message</a:t>
            </a:r>
          </a:p>
          <a:p>
            <a:r>
              <a:rPr lang="en-GB" dirty="0" smtClean="0"/>
              <a:t>Don’t believe the message</a:t>
            </a:r>
          </a:p>
          <a:p>
            <a:r>
              <a:rPr lang="en-GB" dirty="0" smtClean="0"/>
              <a:t>Don’t believe it is relevant to them</a:t>
            </a:r>
          </a:p>
          <a:p>
            <a:r>
              <a:rPr lang="en-GB" dirty="0" smtClean="0"/>
              <a:t>Already do it all/do enough</a:t>
            </a:r>
          </a:p>
          <a:p>
            <a:r>
              <a:rPr lang="en-GB" dirty="0" smtClean="0"/>
              <a:t>More important priorities</a:t>
            </a:r>
          </a:p>
          <a:p>
            <a:r>
              <a:rPr lang="en-GB" dirty="0" smtClean="0"/>
              <a:t>Sceptical of HR fad and fashions and gurus</a:t>
            </a:r>
          </a:p>
          <a:p>
            <a:r>
              <a:rPr lang="en-GB" dirty="0" smtClean="0"/>
              <a:t>Don’t know how to implement high commitment HR/where to start</a:t>
            </a:r>
          </a:p>
        </p:txBody>
      </p:sp>
    </p:spTree>
    <p:extLst>
      <p:ext uri="{BB962C8B-B14F-4D97-AF65-F5344CB8AC3E}">
        <p14:creationId xmlns:p14="http://schemas.microsoft.com/office/powerpoint/2010/main" val="14605774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The Implementation Challenge</a:t>
            </a: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800" dirty="0" err="1" smtClean="0"/>
              <a:t>Khilji</a:t>
            </a:r>
            <a:r>
              <a:rPr lang="en-GB" sz="2800" dirty="0" smtClean="0"/>
              <a:t> and Wang (2006) highlighted a gap between intended and implemented practices</a:t>
            </a:r>
          </a:p>
          <a:p>
            <a:r>
              <a:rPr lang="en-GB" sz="2800" dirty="0" smtClean="0"/>
              <a:t>Implies that it is not enough to have good HR policy and practice</a:t>
            </a:r>
          </a:p>
          <a:p>
            <a:r>
              <a:rPr lang="en-GB" sz="2800" dirty="0" smtClean="0"/>
              <a:t>Guest &amp; Conway (2011) show that implementation/effectiveness  is more strongly associated with performance than HR practices</a:t>
            </a:r>
          </a:p>
          <a:p>
            <a:r>
              <a:rPr lang="en-GB" sz="2800" dirty="0" smtClean="0"/>
              <a:t>Draws attention to the roles of HR specialists, top management and line managers</a:t>
            </a:r>
          </a:p>
        </p:txBody>
      </p:sp>
    </p:spTree>
    <p:extLst>
      <p:ext uri="{BB962C8B-B14F-4D97-AF65-F5344CB8AC3E}">
        <p14:creationId xmlns:p14="http://schemas.microsoft.com/office/powerpoint/2010/main" val="37258834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 Case Study of Implementation</a:t>
            </a: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Specific case of practices versus implementation</a:t>
            </a:r>
          </a:p>
          <a:p>
            <a:r>
              <a:rPr lang="en-GB" dirty="0" smtClean="0"/>
              <a:t>Context of healthcare in the UK</a:t>
            </a:r>
          </a:p>
          <a:p>
            <a:r>
              <a:rPr lang="en-GB" dirty="0" smtClean="0"/>
              <a:t>Levels of reported bullying and harassment of staff by staff higher than in most other sectors</a:t>
            </a:r>
          </a:p>
          <a:p>
            <a:r>
              <a:rPr lang="en-GB" dirty="0" smtClean="0"/>
              <a:t>Considerable pressure to reduce reported levels</a:t>
            </a:r>
          </a:p>
        </p:txBody>
      </p:sp>
    </p:spTree>
    <p:extLst>
      <p:ext uri="{BB962C8B-B14F-4D97-AF65-F5344CB8AC3E}">
        <p14:creationId xmlns:p14="http://schemas.microsoft.com/office/powerpoint/2010/main" val="98080638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A Process Theory of HR Implementation</a:t>
            </a:r>
          </a:p>
        </p:txBody>
      </p:sp>
      <p:sp>
        <p:nvSpPr>
          <p:cNvPr id="2867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GB" dirty="0" smtClean="0"/>
              <a:t>Stage 1: Decide to introduce a practice</a:t>
            </a:r>
          </a:p>
          <a:p>
            <a:r>
              <a:rPr lang="en-GB" dirty="0" smtClean="0"/>
              <a:t>Stage 2: Determine the quality of the practice</a:t>
            </a:r>
          </a:p>
          <a:p>
            <a:r>
              <a:rPr lang="en-GB" dirty="0" smtClean="0"/>
              <a:t>Stage 3: Line managers agree to implement the practice</a:t>
            </a:r>
          </a:p>
          <a:p>
            <a:r>
              <a:rPr lang="en-GB" dirty="0" smtClean="0"/>
              <a:t>Stage 4: Line managers implement in a quality way</a:t>
            </a:r>
          </a:p>
          <a:p>
            <a:r>
              <a:rPr lang="en-GB" smtClean="0"/>
              <a:t>Stage 5: Staff accept rationale for practice and respond appropriately</a:t>
            </a:r>
          </a:p>
          <a:p>
            <a:r>
              <a:rPr lang="en-GB" dirty="0" smtClean="0"/>
              <a:t>Stage 3-5 cannot occur without 1 and 2</a:t>
            </a:r>
          </a:p>
          <a:p>
            <a:r>
              <a:rPr lang="en-GB" dirty="0" smtClean="0"/>
              <a:t>Board/HR responsible for 1-2: line for 3-5?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94314662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Definitions of Bullying and Harassment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b="1" dirty="0" smtClean="0"/>
              <a:t>Harassment</a:t>
            </a:r>
            <a:r>
              <a:rPr lang="en-GB" sz="2400" dirty="0" smtClean="0"/>
              <a:t> </a:t>
            </a:r>
          </a:p>
          <a:p>
            <a:pPr marL="0" indent="0">
              <a:buNone/>
            </a:pPr>
            <a:r>
              <a:rPr lang="en-GB" sz="2400" dirty="0" smtClean="0"/>
              <a:t>“Unwelcome words, actions, or physical contact that frightens, intimidates or otherwise discomforts another person”.  Can involve an isolated incident.</a:t>
            </a:r>
          </a:p>
          <a:p>
            <a:pPr marL="0" indent="0">
              <a:buNone/>
            </a:pPr>
            <a:r>
              <a:rPr lang="en-GB" sz="2400" b="1" dirty="0" smtClean="0"/>
              <a:t>Bullying</a:t>
            </a:r>
          </a:p>
          <a:p>
            <a:pPr marL="0" indent="0">
              <a:buNone/>
            </a:pPr>
            <a:r>
              <a:rPr lang="en-GB" sz="2400" dirty="0" smtClean="0"/>
              <a:t>“Harassing, offending, socially excluding someone or negatively affecting someone’s work tasks”.  Must occur repeatedly over a period.</a:t>
            </a:r>
          </a:p>
          <a:p>
            <a:pPr marL="0" indent="0">
              <a:buNone/>
            </a:pPr>
            <a:r>
              <a:rPr lang="en-GB" sz="2400" b="1" dirty="0" smtClean="0"/>
              <a:t>NHS Staff Survey</a:t>
            </a:r>
          </a:p>
          <a:p>
            <a:pPr marL="0" indent="0">
              <a:buNone/>
            </a:pPr>
            <a:r>
              <a:rPr lang="en-GB" sz="2400" dirty="0" smtClean="0"/>
              <a:t>“In the past 12 months, have you personally experienced harassment, bullying or abuse at work?”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5431292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GB" dirty="0" smtClean="0"/>
              <a:t> </a:t>
            </a:r>
            <a:r>
              <a:rPr lang="en-GB" sz="4000" b="1" dirty="0" smtClean="0"/>
              <a:t>Bullying and Harassment in the UK Healthcare.  Regional Comparisons </a:t>
            </a:r>
          </a:p>
        </p:txBody>
      </p:sp>
      <p:pic>
        <p:nvPicPr>
          <p:cNvPr id="286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3388" y="2181225"/>
            <a:ext cx="8277225" cy="434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41525213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 fontScale="90000"/>
          </a:bodyPr>
          <a:lstStyle/>
          <a:p>
            <a:r>
              <a:rPr lang="en-GB" sz="4000" b="1" dirty="0" smtClean="0"/>
              <a:t>Bullying and Harassment at a London Acute Hospital 2004-2008</a:t>
            </a:r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8313" y="2205038"/>
            <a:ext cx="77914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928849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4"/>
          <p:cNvSpPr>
            <a:spLocks noGrp="1" noChangeArrowheads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pPr eaLnBrk="1" hangingPunct="1"/>
            <a:r>
              <a:rPr lang="en-GB" sz="3600" b="1" dirty="0" smtClean="0"/>
              <a:t>Bullying and Harassment by Care Group in the Hospital</a:t>
            </a:r>
          </a:p>
        </p:txBody>
      </p:sp>
      <p:pic>
        <p:nvPicPr>
          <p:cNvPr id="307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288" y="2205038"/>
            <a:ext cx="8210550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60493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What is Human Resource Management?</a:t>
            </a:r>
            <a:endParaRPr lang="en-US" sz="3600" b="1" dirty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None/>
            </a:pPr>
            <a:r>
              <a:rPr lang="en-GB" dirty="0" smtClean="0"/>
              <a:t>  </a:t>
            </a:r>
            <a:r>
              <a:rPr lang="en-GB" sz="3000" dirty="0" smtClean="0"/>
              <a:t>“All those activities associated with the management of work and people in organizations”</a:t>
            </a:r>
          </a:p>
          <a:p>
            <a:pPr>
              <a:buFont typeface="Wingdings" pitchFamily="2" charset="2"/>
              <a:buNone/>
            </a:pPr>
            <a:r>
              <a:rPr lang="en-GB" sz="3000" dirty="0" smtClean="0"/>
              <a:t>		(</a:t>
            </a:r>
            <a:r>
              <a:rPr lang="en-GB" sz="3000" dirty="0" err="1" smtClean="0"/>
              <a:t>Boxall</a:t>
            </a:r>
            <a:r>
              <a:rPr lang="en-GB" sz="3000" dirty="0" smtClean="0"/>
              <a:t> and Purcell, 2011)</a:t>
            </a:r>
          </a:p>
          <a:p>
            <a:pPr>
              <a:buFont typeface="Wingdings" pitchFamily="2" charset="2"/>
              <a:buNone/>
            </a:pPr>
            <a:endParaRPr lang="en-GB" sz="3000" dirty="0" smtClean="0"/>
          </a:p>
          <a:p>
            <a:pPr>
              <a:buFont typeface="Wingdings" pitchFamily="2" charset="2"/>
              <a:buNone/>
            </a:pPr>
            <a:r>
              <a:rPr lang="en-GB" sz="3000" dirty="0" smtClean="0"/>
              <a:t>HRM is concerned with a set of practices and their application and can be viewed as a ‘system’ for management of people at work</a:t>
            </a:r>
          </a:p>
          <a:p>
            <a:pPr>
              <a:buFont typeface="Wingdings" pitchFamily="2" charset="2"/>
              <a:buNone/>
            </a:pPr>
            <a:endParaRPr lang="en-GB" sz="3000" dirty="0" smtClean="0"/>
          </a:p>
          <a:p>
            <a:pPr>
              <a:buFont typeface="Wingdings" pitchFamily="2" charset="2"/>
              <a:buNone/>
            </a:pPr>
            <a:r>
              <a:rPr lang="en-GB" sz="3000" dirty="0" smtClean="0"/>
              <a:t>All </a:t>
            </a:r>
            <a:r>
              <a:rPr lang="en-GB" sz="3000" dirty="0"/>
              <a:t>organizations need HRM; but HRM is only likely to be taken seriously if it can demonstrate impact.  This is why the link between HRM and outcomes is so important.</a:t>
            </a:r>
            <a:endParaRPr lang="en-GB" sz="3000" dirty="0" smtClean="0"/>
          </a:p>
          <a:p>
            <a:pPr>
              <a:buFont typeface="Wingdings" pitchFamily="2" charset="2"/>
              <a:buNone/>
            </a:pPr>
            <a:endParaRPr lang="en-US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Evidence on Bullying from Staff Surveys and Interviews</a:t>
            </a:r>
          </a:p>
        </p:txBody>
      </p:sp>
      <p:sp>
        <p:nvSpPr>
          <p:cNvPr id="31747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rmAutofit/>
          </a:bodyPr>
          <a:lstStyle/>
          <a:p>
            <a:pPr marL="447675" indent="-447675">
              <a:lnSpc>
                <a:spcPct val="90000"/>
              </a:lnSpc>
            </a:pPr>
            <a:r>
              <a:rPr lang="en-GB" sz="2800" dirty="0" smtClean="0"/>
              <a:t>Bullying associated with increased stress /reduced job satisfaction/higher intention to quit</a:t>
            </a:r>
          </a:p>
          <a:p>
            <a:pPr marL="447675" indent="-447675">
              <a:lnSpc>
                <a:spcPct val="90000"/>
              </a:lnSpc>
            </a:pPr>
            <a:r>
              <a:rPr lang="en-GB" sz="2800" dirty="0" smtClean="0"/>
              <a:t>Bullying affects PSSQ through reduced motivation and concern to do a good job </a:t>
            </a:r>
          </a:p>
          <a:p>
            <a:pPr marL="447675" indent="-447675">
              <a:lnSpc>
                <a:spcPct val="90000"/>
              </a:lnSpc>
            </a:pPr>
            <a:r>
              <a:rPr lang="en-GB" sz="2800" dirty="0" smtClean="0"/>
              <a:t>Bullying by staff associated with unsupportive work environment and lack of faith in effectiveness of relevant HR systems</a:t>
            </a:r>
          </a:p>
          <a:p>
            <a:pPr marL="447675" indent="-447675">
              <a:lnSpc>
                <a:spcPct val="90000"/>
              </a:lnSpc>
            </a:pPr>
            <a:endParaRPr lang="en-GB" sz="2800" dirty="0" smtClean="0"/>
          </a:p>
          <a:p>
            <a:pPr marL="447675" indent="-447675">
              <a:lnSpc>
                <a:spcPct val="90000"/>
              </a:lnSpc>
            </a:pPr>
            <a:r>
              <a:rPr lang="en-GB" sz="2800" dirty="0" smtClean="0"/>
              <a:t>How does this relate to HR policy and practice in the hospital?</a:t>
            </a:r>
          </a:p>
          <a:p>
            <a:pPr marL="447675" indent="-447675">
              <a:lnSpc>
                <a:spcPct val="90000"/>
              </a:lnSpc>
            </a:pPr>
            <a:endParaRPr lang="en-GB" dirty="0" smtClean="0"/>
          </a:p>
          <a:p>
            <a:pPr marL="800100" lvl="1" indent="-350838">
              <a:lnSpc>
                <a:spcPct val="90000"/>
              </a:lnSpc>
              <a:buFontTx/>
              <a:buNone/>
            </a:pPr>
            <a:endParaRPr lang="en-GB" dirty="0" smtClean="0"/>
          </a:p>
          <a:p>
            <a:pPr marL="800100" lvl="1" indent="-350838">
              <a:lnSpc>
                <a:spcPct val="90000"/>
              </a:lnSpc>
              <a:buFont typeface="Wingdings" pitchFamily="2" charset="2"/>
              <a:buAutoNum type="arabicPeriod"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184001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>
          <a:xfrm>
            <a:off x="755650" y="549275"/>
            <a:ext cx="7772400" cy="1143000"/>
          </a:xfrm>
        </p:spPr>
        <p:txBody>
          <a:bodyPr>
            <a:normAutofit fontScale="90000"/>
          </a:bodyPr>
          <a:lstStyle/>
          <a:p>
            <a:r>
              <a:rPr lang="en-GB" sz="3600" b="1" dirty="0" smtClean="0"/>
              <a:t>Best Practice in Management of Bullying</a:t>
            </a:r>
          </a:p>
        </p:txBody>
      </p:sp>
      <p:sp>
        <p:nvSpPr>
          <p:cNvPr id="32771" name="Content Placeholder 2"/>
          <p:cNvSpPr>
            <a:spLocks noGrp="1"/>
          </p:cNvSpPr>
          <p:nvPr>
            <p:ph idx="4294967295"/>
          </p:nvPr>
        </p:nvSpPr>
        <p:spPr/>
        <p:txBody>
          <a:bodyPr/>
          <a:lstStyle/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dirty="0" smtClean="0"/>
              <a:t>Implementation of a Formal Bullying Policy</a:t>
            </a:r>
          </a:p>
          <a:p>
            <a:pPr eaLnBrk="1" hangingPunct="1"/>
            <a:r>
              <a:rPr lang="en-GB" sz="2000" dirty="0" smtClean="0"/>
              <a:t>Zero Tolerance Approach</a:t>
            </a:r>
          </a:p>
          <a:p>
            <a:pPr eaLnBrk="1" hangingPunct="1"/>
            <a:r>
              <a:rPr lang="en-GB" sz="2000" dirty="0" smtClean="0"/>
              <a:t>Selection of Staff</a:t>
            </a:r>
          </a:p>
          <a:p>
            <a:pPr eaLnBrk="1" hangingPunct="1"/>
            <a:r>
              <a:rPr lang="en-GB" sz="2000" dirty="0" smtClean="0"/>
              <a:t>Implementation of Awareness Campaigns</a:t>
            </a:r>
          </a:p>
          <a:p>
            <a:pPr eaLnBrk="1" hangingPunct="1"/>
            <a:r>
              <a:rPr lang="en-GB" sz="2000" dirty="0" smtClean="0"/>
              <a:t>Address Environmental Problems</a:t>
            </a:r>
          </a:p>
          <a:p>
            <a:pPr eaLnBrk="1" hangingPunct="1"/>
            <a:r>
              <a:rPr lang="en-GB" sz="2000" dirty="0" smtClean="0"/>
              <a:t>Training and Development for Managers and for Staff</a:t>
            </a:r>
          </a:p>
          <a:p>
            <a:pPr eaLnBrk="1" hangingPunct="1"/>
            <a:r>
              <a:rPr lang="en-GB" sz="2000" dirty="0" smtClean="0"/>
              <a:t>Providing Informal Advisory Services</a:t>
            </a:r>
          </a:p>
          <a:p>
            <a:pPr eaLnBrk="1" hangingPunct="1"/>
            <a:r>
              <a:rPr lang="en-GB" sz="2000" dirty="0" smtClean="0"/>
              <a:t>Data monitoring</a:t>
            </a:r>
          </a:p>
          <a:p>
            <a:pPr eaLnBrk="1" hangingPunct="1"/>
            <a:r>
              <a:rPr lang="en-GB" sz="2000" dirty="0" smtClean="0"/>
              <a:t>Support for Victims of Bullying</a:t>
            </a:r>
          </a:p>
          <a:p>
            <a:pPr eaLnBrk="1" hangingPunct="1"/>
            <a:endParaRPr lang="en-GB" sz="2000" dirty="0" smtClean="0"/>
          </a:p>
          <a:p>
            <a:pPr eaLnBrk="1" hangingPunct="1"/>
            <a:r>
              <a:rPr lang="en-GB" sz="2000" b="1" dirty="0" smtClean="0"/>
              <a:t>All are in place at this hospital</a:t>
            </a:r>
          </a:p>
          <a:p>
            <a:pPr eaLnBrk="1" hangingPunct="1">
              <a:buFont typeface="Wingdings" pitchFamily="2" charset="2"/>
              <a:buNone/>
            </a:pPr>
            <a:endParaRPr lang="en-GB" dirty="0" smtClean="0"/>
          </a:p>
          <a:p>
            <a:pPr>
              <a:buFont typeface="Wingdings" pitchFamily="2" charset="2"/>
              <a:buNone/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9297607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Implications for HRM 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4294967295"/>
          </p:nvPr>
        </p:nvSpPr>
        <p:spPr/>
        <p:txBody>
          <a:bodyPr>
            <a:noAutofit/>
          </a:bodyPr>
          <a:lstStyle/>
          <a:p>
            <a:r>
              <a:rPr lang="en-GB" sz="2800" dirty="0" smtClean="0"/>
              <a:t>The hospital has all the right policies and practices in place but B&amp;H still very high. Why?</a:t>
            </a:r>
          </a:p>
          <a:p>
            <a:r>
              <a:rPr lang="en-GB" sz="2800" dirty="0" smtClean="0"/>
              <a:t>Clear gap between ‘intended’ and ‘implemented’ practice</a:t>
            </a:r>
          </a:p>
          <a:p>
            <a:r>
              <a:rPr lang="en-GB" sz="2800" dirty="0" smtClean="0"/>
              <a:t>In this context, seemingly good HR can get bad results because of a poor implementation climate</a:t>
            </a:r>
          </a:p>
          <a:p>
            <a:r>
              <a:rPr lang="en-GB" sz="2800" dirty="0" smtClean="0"/>
              <a:t>Implementation may be particularly challenging in public sector professional bureaucracies</a:t>
            </a:r>
          </a:p>
          <a:p>
            <a:r>
              <a:rPr lang="en-GB" sz="2800" dirty="0" smtClean="0"/>
              <a:t>Implies need to focus in implementation on roles of key actors – line, senior and HR management</a:t>
            </a:r>
          </a:p>
        </p:txBody>
      </p:sp>
    </p:spTree>
    <p:extLst>
      <p:ext uri="{BB962C8B-B14F-4D97-AF65-F5344CB8AC3E}">
        <p14:creationId xmlns:p14="http://schemas.microsoft.com/office/powerpoint/2010/main" val="126052295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dirty="0" smtClean="0"/>
              <a:t>The Boundaries of HR Functional Responsibility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Tx/>
              <a:buNone/>
            </a:pPr>
            <a:r>
              <a:rPr lang="en-GB" sz="2400" dirty="0" smtClean="0"/>
              <a:t>What can the HR function be expected to contribute?</a:t>
            </a:r>
          </a:p>
          <a:p>
            <a:pPr>
              <a:buFontTx/>
              <a:buNone/>
            </a:pPr>
            <a:endParaRPr lang="en-GB" sz="2400" dirty="0" smtClean="0"/>
          </a:p>
          <a:p>
            <a:pPr>
              <a:buFontTx/>
              <a:buNone/>
            </a:pPr>
            <a:r>
              <a:rPr lang="en-GB" sz="2400" dirty="0" smtClean="0"/>
              <a:t>The function has the promise of exerting distinctive influence through three main routes</a:t>
            </a:r>
            <a:endParaRPr lang="en-GB" sz="2400" dirty="0"/>
          </a:p>
          <a:p>
            <a:r>
              <a:rPr lang="en-GB" sz="2400" dirty="0" smtClean="0"/>
              <a:t>Through the Ulrich model of structure and function</a:t>
            </a:r>
          </a:p>
          <a:p>
            <a:r>
              <a:rPr lang="en-GB" sz="2400" dirty="0" smtClean="0"/>
              <a:t>Through promoting the link between HR and performance</a:t>
            </a:r>
          </a:p>
          <a:p>
            <a:r>
              <a:rPr lang="en-GB" sz="2400" dirty="0" smtClean="0"/>
              <a:t>Through the traditional role of ensuring fair treatment</a:t>
            </a:r>
          </a:p>
          <a:p>
            <a:pPr>
              <a:buFontTx/>
              <a:buNone/>
            </a:pPr>
            <a:endParaRPr lang="en-GB" sz="2400" dirty="0" smtClean="0"/>
          </a:p>
          <a:p>
            <a:pPr>
              <a:buFontTx/>
              <a:buNone/>
            </a:pPr>
            <a:r>
              <a:rPr lang="en-GB" sz="2400" dirty="0" smtClean="0"/>
              <a:t>The evidence suggests that the HR function has failed on all three counts, partly because of problems of implementation</a:t>
            </a:r>
          </a:p>
          <a:p>
            <a:pPr>
              <a:buFontTx/>
              <a:buNone/>
            </a:pPr>
            <a:r>
              <a:rPr lang="en-GB" sz="2400" dirty="0" smtClean="0"/>
              <a:t>As a result, it is unrealistic to expect a major independent HR contribution.  The HR function cannot do it on its own. </a:t>
            </a:r>
          </a:p>
        </p:txBody>
      </p:sp>
    </p:spTree>
    <p:extLst>
      <p:ext uri="{BB962C8B-B14F-4D97-AF65-F5344CB8AC3E}">
        <p14:creationId xmlns:p14="http://schemas.microsoft.com/office/powerpoint/2010/main" val="271207535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dirty="0" smtClean="0"/>
              <a:t>Adoption of the Ulrich Model in the UK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GB" sz="2400" smtClean="0"/>
              <a:t>CIPD survey: responses from 787 out of 12,000 senior HR figures</a:t>
            </a:r>
          </a:p>
          <a:p>
            <a:pPr eaLnBrk="1" hangingPunct="1"/>
            <a:r>
              <a:rPr lang="en-GB" sz="2400" smtClean="0"/>
              <a:t>53% have re-structured HR roles in the previous year</a:t>
            </a:r>
          </a:p>
          <a:p>
            <a:pPr eaLnBrk="1" hangingPunct="1"/>
            <a:r>
              <a:rPr lang="en-GB" sz="2400" smtClean="0"/>
              <a:t>81% have re-structured in the past five years</a:t>
            </a:r>
          </a:p>
          <a:p>
            <a:pPr eaLnBrk="1" hangingPunct="1"/>
            <a:r>
              <a:rPr lang="en-GB" sz="2400" smtClean="0"/>
              <a:t>Of those who have re-structured, over half say their current structure fully or partly reflects the Ulrich model</a:t>
            </a:r>
          </a:p>
          <a:p>
            <a:pPr eaLnBrk="1" hangingPunct="1"/>
            <a:r>
              <a:rPr lang="en-GB" sz="2400" smtClean="0"/>
              <a:t>In practice, only 18% have all three elements in place</a:t>
            </a:r>
          </a:p>
          <a:p>
            <a:pPr eaLnBrk="1" hangingPunct="1"/>
            <a:r>
              <a:rPr lang="en-GB" sz="2400" smtClean="0"/>
              <a:t>Restructuring of the function continues at the same pace (King’s Speechly Bircham survey).  No consensus on the right structure.</a:t>
            </a:r>
          </a:p>
        </p:txBody>
      </p:sp>
    </p:spTree>
    <p:extLst>
      <p:ext uri="{BB962C8B-B14F-4D97-AF65-F5344CB8AC3E}">
        <p14:creationId xmlns:p14="http://schemas.microsoft.com/office/powerpoint/2010/main" val="124093101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en-GB" sz="3200" b="1" smtClean="0"/>
              <a:t>Evaluating the Ulrich Framework</a:t>
            </a:r>
            <a:r>
              <a:rPr lang="en-GB" b="1" smtClean="0"/>
              <a:t>:</a:t>
            </a:r>
            <a:br>
              <a:rPr lang="en-GB" b="1" smtClean="0"/>
            </a:br>
            <a:r>
              <a:rPr lang="en-GB" sz="3200" b="1" smtClean="0"/>
              <a:t>Evidence from the CIPD/IES Survey</a:t>
            </a: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GB" sz="2800" smtClean="0"/>
              <a:t>No evidence that organisations using the full model report better performance</a:t>
            </a:r>
          </a:p>
          <a:p>
            <a:pPr eaLnBrk="1" hangingPunct="1"/>
            <a:endParaRPr lang="en-GB" sz="2800" smtClean="0"/>
          </a:p>
          <a:p>
            <a:pPr eaLnBrk="1" hangingPunct="1"/>
            <a:r>
              <a:rPr lang="en-GB" sz="2800" smtClean="0"/>
              <a:t>Some indication that those concentrating on the use of business partners have poorer performance</a:t>
            </a:r>
          </a:p>
          <a:p>
            <a:pPr eaLnBrk="1" hangingPunct="1"/>
            <a:endParaRPr lang="en-GB" sz="2800" smtClean="0"/>
          </a:p>
          <a:p>
            <a:pPr eaLnBrk="1" hangingPunct="1"/>
            <a:r>
              <a:rPr lang="en-GB" sz="2800" smtClean="0"/>
              <a:t>Issues of cause and effect; are poorer performing organisations more likely to adopt a new model?</a:t>
            </a:r>
          </a:p>
        </p:txBody>
      </p:sp>
    </p:spTree>
    <p:extLst>
      <p:ext uri="{BB962C8B-B14F-4D97-AF65-F5344CB8AC3E}">
        <p14:creationId xmlns:p14="http://schemas.microsoft.com/office/powerpoint/2010/main" val="136681302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sz="3200" b="1" smtClean="0"/>
              <a:t>Are HR Managers HR Champions and</a:t>
            </a:r>
            <a:br>
              <a:rPr lang="en-GB" sz="3200" b="1" smtClean="0"/>
            </a:br>
            <a:r>
              <a:rPr lang="en-GB" sz="3200" b="1" smtClean="0"/>
              <a:t> HR Innovators?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27088" y="1989138"/>
            <a:ext cx="7772400" cy="41148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sz="2400" smtClean="0"/>
              <a:t>Analysis of 25 years of WERS (Guest and Bryson) reveals:</a:t>
            </a:r>
          </a:p>
          <a:p>
            <a:pPr eaLnBrk="1" hangingPunct="1"/>
            <a:r>
              <a:rPr lang="en-GB" sz="2400" smtClean="0"/>
              <a:t>No association between presence of a specialist role and greater use of innovative HR practices</a:t>
            </a:r>
          </a:p>
          <a:p>
            <a:pPr eaLnBrk="1" hangingPunct="1"/>
            <a:r>
              <a:rPr lang="en-GB" sz="2400" smtClean="0"/>
              <a:t>No association between presence of qualified HR specialist and greater adoption of innovative HR practices </a:t>
            </a:r>
          </a:p>
          <a:p>
            <a:pPr eaLnBrk="1" hangingPunct="1"/>
            <a:r>
              <a:rPr lang="en-GB" sz="2400" smtClean="0"/>
              <a:t>Association between adoption of innovative HR practices and ratings of workplace performance</a:t>
            </a:r>
          </a:p>
          <a:p>
            <a:pPr eaLnBrk="1" hangingPunct="1"/>
            <a:r>
              <a:rPr lang="en-GB" sz="2400" smtClean="0"/>
              <a:t>No association between presence of HR specialist and workplace performance</a:t>
            </a:r>
          </a:p>
          <a:p>
            <a:pPr eaLnBrk="1" hangingPunct="1">
              <a:buFontTx/>
              <a:buNone/>
            </a:pPr>
            <a:r>
              <a:rPr lang="en-GB" sz="2400" smtClean="0"/>
              <a:t> HR managers are still not championing innovative HR</a:t>
            </a:r>
          </a:p>
        </p:txBody>
      </p:sp>
    </p:spTree>
    <p:extLst>
      <p:ext uri="{BB962C8B-B14F-4D97-AF65-F5344CB8AC3E}">
        <p14:creationId xmlns:p14="http://schemas.microsoft.com/office/powerpoint/2010/main" val="254653528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smtClean="0"/>
              <a:t>Kochan’s (2007) USA Evaluation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GB" sz="2800" smtClean="0"/>
              <a:t>“The human resource management profession faces a crisis of trust and a loss of legitimacy in the eyes of its major stakeholders. The two-decade effort to develop a new ‘strategic human resource management’ role in organizations has failed to realize its promised potential of greater status, influence and achievement” (p.599.</a:t>
            </a:r>
          </a:p>
        </p:txBody>
      </p:sp>
    </p:spTree>
    <p:extLst>
      <p:ext uri="{BB962C8B-B14F-4D97-AF65-F5344CB8AC3E}">
        <p14:creationId xmlns:p14="http://schemas.microsoft.com/office/powerpoint/2010/main" val="357606517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b="1" smtClean="0"/>
              <a:t>The Challenge of Implementation:</a:t>
            </a:r>
            <a:br>
              <a:rPr lang="en-GB" sz="3200" b="1" smtClean="0"/>
            </a:br>
            <a:r>
              <a:rPr lang="en-GB" sz="3200" b="1" smtClean="0"/>
              <a:t> The Role of Line Managers</a:t>
            </a: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800" dirty="0" smtClean="0"/>
              <a:t>Consistent gap between ‘intended’ and ‘implemented’ practices (</a:t>
            </a:r>
            <a:r>
              <a:rPr lang="en-GB" sz="2800" dirty="0" err="1" smtClean="0"/>
              <a:t>Khilji</a:t>
            </a:r>
            <a:r>
              <a:rPr lang="en-GB" sz="2800" dirty="0" smtClean="0"/>
              <a:t> and Wang) points to failures by line managers</a:t>
            </a:r>
          </a:p>
          <a:p>
            <a:r>
              <a:rPr lang="en-GB" sz="2800" dirty="0" smtClean="0"/>
              <a:t>UK research suggests line managers </a:t>
            </a:r>
          </a:p>
          <a:p>
            <a:pPr lvl="1">
              <a:buFontTx/>
              <a:buNone/>
            </a:pPr>
            <a:r>
              <a:rPr lang="en-GB" dirty="0" smtClean="0"/>
              <a:t>“are neither capable nor motivated to take on these  (HR) issues” (Hope Hailey et al)</a:t>
            </a:r>
          </a:p>
          <a:p>
            <a:r>
              <a:rPr lang="en-GB" sz="2800" dirty="0" smtClean="0"/>
              <a:t>Dutch evidence more positive about line managers; main challenge is pressure of time</a:t>
            </a:r>
          </a:p>
          <a:p>
            <a:r>
              <a:rPr lang="en-GB" sz="2800" dirty="0" smtClean="0"/>
              <a:t>Line management role illustrated by case of bullying and harassment in NHS hospitals</a:t>
            </a:r>
          </a:p>
        </p:txBody>
      </p:sp>
    </p:spTree>
    <p:extLst>
      <p:ext uri="{BB962C8B-B14F-4D97-AF65-F5344CB8AC3E}">
        <p14:creationId xmlns:p14="http://schemas.microsoft.com/office/powerpoint/2010/main" val="374207437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3600" b="1" dirty="0" smtClean="0"/>
              <a:t>The Challenge of Implementation and the Role of A Strong HR System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Wingdings" pitchFamily="2" charset="2"/>
              <a:buNone/>
            </a:pPr>
            <a:r>
              <a:rPr lang="en-GB" sz="2400" dirty="0" smtClean="0"/>
              <a:t>Bowen and </a:t>
            </a:r>
            <a:r>
              <a:rPr lang="en-GB" sz="2400" dirty="0" err="1" smtClean="0"/>
              <a:t>Ostroff</a:t>
            </a:r>
            <a:r>
              <a:rPr lang="en-GB" sz="2400" dirty="0" smtClean="0"/>
              <a:t> (2004): implementation a function of the strength of the HR system:</a:t>
            </a:r>
          </a:p>
          <a:p>
            <a:r>
              <a:rPr lang="en-GB" sz="2400" dirty="0" smtClean="0"/>
              <a:t>High consensus; </a:t>
            </a:r>
            <a:r>
              <a:rPr lang="en-GB" sz="2000" b="0" dirty="0" smtClean="0"/>
              <a:t>agreement among key stakeholders; fairness of HR systems</a:t>
            </a:r>
          </a:p>
          <a:p>
            <a:r>
              <a:rPr lang="en-GB" sz="2400" dirty="0" smtClean="0"/>
              <a:t>High distinctiveness: </a:t>
            </a:r>
            <a:r>
              <a:rPr lang="en-GB" sz="2000" b="0" dirty="0" smtClean="0"/>
              <a:t>visible, legitimate, relevant and understandable</a:t>
            </a:r>
          </a:p>
          <a:p>
            <a:r>
              <a:rPr lang="en-GB" sz="2400" dirty="0" smtClean="0"/>
              <a:t>High consistency: </a:t>
            </a:r>
            <a:r>
              <a:rPr lang="en-GB" sz="2000" b="0" dirty="0" smtClean="0"/>
              <a:t>consistent, integrated HR policy and practice, instrumental for goal achievement</a:t>
            </a:r>
          </a:p>
          <a:p>
            <a:pPr>
              <a:buFont typeface="Wingdings" pitchFamily="2" charset="2"/>
              <a:buNone/>
            </a:pPr>
            <a:r>
              <a:rPr lang="en-GB" sz="2400" dirty="0" smtClean="0"/>
              <a:t>Some provisional testing (Stanton et al, 2010) but highly and imprecise complex model</a:t>
            </a:r>
          </a:p>
          <a:p>
            <a:pPr>
              <a:buFont typeface="Wingdings" pitchFamily="2" charset="2"/>
              <a:buNone/>
            </a:pPr>
            <a:r>
              <a:rPr lang="en-GB" sz="2400" dirty="0" smtClean="0"/>
              <a:t>Role of top management likely to be crucial</a:t>
            </a:r>
          </a:p>
        </p:txBody>
      </p:sp>
    </p:spTree>
    <p:extLst>
      <p:ext uri="{BB962C8B-B14F-4D97-AF65-F5344CB8AC3E}">
        <p14:creationId xmlns:p14="http://schemas.microsoft.com/office/powerpoint/2010/main" val="211991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The Good News: Impressive Progress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400" dirty="0" smtClean="0"/>
              <a:t>After 25 years of ‘contemporary’ research and writing, we are much more knowledgeable about HRM:</a:t>
            </a:r>
          </a:p>
          <a:p>
            <a:r>
              <a:rPr lang="en-GB" sz="2400" dirty="0" smtClean="0"/>
              <a:t>Strong evidence of a link between HRM and performance</a:t>
            </a:r>
          </a:p>
          <a:p>
            <a:r>
              <a:rPr lang="en-GB" sz="2400" dirty="0" smtClean="0"/>
              <a:t>Advances in understanding role of “external fit”</a:t>
            </a:r>
          </a:p>
          <a:p>
            <a:r>
              <a:rPr lang="en-GB" sz="2400" dirty="0" smtClean="0"/>
              <a:t>Advances in understanding “internal fit”</a:t>
            </a:r>
          </a:p>
          <a:p>
            <a:r>
              <a:rPr lang="en-GB" sz="2400" dirty="0" smtClean="0"/>
              <a:t>Recognition that HRM operates as some kind of system</a:t>
            </a:r>
          </a:p>
          <a:p>
            <a:r>
              <a:rPr lang="en-GB" sz="2400" dirty="0" smtClean="0"/>
              <a:t>Evidence that HRM can have a positive link with employee well-being</a:t>
            </a:r>
          </a:p>
          <a:p>
            <a:r>
              <a:rPr lang="en-GB" sz="2400" dirty="0" smtClean="0"/>
              <a:t>Advances in understanding linkages between HRM and performance and determinants of effective implementation</a:t>
            </a:r>
          </a:p>
          <a:p>
            <a:r>
              <a:rPr lang="en-GB" sz="2400" dirty="0" smtClean="0"/>
              <a:t>Adoption of multi-level models of analysis and sophisticated research methodology</a:t>
            </a:r>
          </a:p>
          <a:p>
            <a:r>
              <a:rPr lang="en-GB" sz="2400" dirty="0" smtClean="0"/>
              <a:t>BUT – still a lot of unanswered questions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103507971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dirty="0" smtClean="0"/>
              <a:t>Developing Linkage Research</a:t>
            </a:r>
            <a:endParaRPr lang="en-GB" sz="3600" dirty="0"/>
          </a:p>
        </p:txBody>
      </p:sp>
      <p:sp>
        <p:nvSpPr>
          <p:cNvPr id="5" name="TextBox 4"/>
          <p:cNvSpPr txBox="1"/>
          <p:nvPr/>
        </p:nvSpPr>
        <p:spPr>
          <a:xfrm>
            <a:off x="827584" y="3669124"/>
            <a:ext cx="864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HRM</a:t>
            </a:r>
            <a:endParaRPr lang="en-GB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923928" y="3576791"/>
            <a:ext cx="16561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PROXIMAL BEHAVIOUR</a:t>
            </a:r>
            <a:endParaRPr lang="en-GB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265276" y="3669124"/>
            <a:ext cx="9361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AMO</a:t>
            </a:r>
            <a:endParaRPr lang="en-GB" b="1" dirty="0"/>
          </a:p>
        </p:txBody>
      </p:sp>
      <p:sp>
        <p:nvSpPr>
          <p:cNvPr id="8" name="TextBox 7"/>
          <p:cNvSpPr txBox="1"/>
          <p:nvPr/>
        </p:nvSpPr>
        <p:spPr>
          <a:xfrm>
            <a:off x="6156176" y="3530624"/>
            <a:ext cx="18722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 smtClean="0"/>
              <a:t>FINANCIAL PERFORMANCE</a:t>
            </a:r>
            <a:endParaRPr lang="en-GB" b="1" dirty="0"/>
          </a:p>
        </p:txBody>
      </p:sp>
      <p:sp>
        <p:nvSpPr>
          <p:cNvPr id="9" name="TextBox 8"/>
          <p:cNvSpPr txBox="1"/>
          <p:nvPr/>
        </p:nvSpPr>
        <p:spPr>
          <a:xfrm>
            <a:off x="827584" y="4797152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Individual differences</a:t>
            </a:r>
            <a:endParaRPr lang="en-GB" dirty="0"/>
          </a:p>
        </p:txBody>
      </p:sp>
      <p:sp>
        <p:nvSpPr>
          <p:cNvPr id="10" name="TextBox 9"/>
          <p:cNvSpPr txBox="1"/>
          <p:nvPr/>
        </p:nvSpPr>
        <p:spPr>
          <a:xfrm>
            <a:off x="2951820" y="4935651"/>
            <a:ext cx="13681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Attribution</a:t>
            </a:r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22783" y="1769570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Strategy</a:t>
            </a:r>
            <a:endParaRPr lang="en-GB" dirty="0"/>
          </a:p>
        </p:txBody>
      </p:sp>
      <p:sp>
        <p:nvSpPr>
          <p:cNvPr id="12" name="TextBox 11"/>
          <p:cNvSpPr txBox="1"/>
          <p:nvPr/>
        </p:nvSpPr>
        <p:spPr>
          <a:xfrm>
            <a:off x="2339752" y="1769570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Climate</a:t>
            </a:r>
            <a:endParaRPr lang="en-GB" dirty="0"/>
          </a:p>
        </p:txBody>
      </p:sp>
      <p:sp>
        <p:nvSpPr>
          <p:cNvPr id="13" name="TextBox 12"/>
          <p:cNvSpPr txBox="1"/>
          <p:nvPr/>
        </p:nvSpPr>
        <p:spPr>
          <a:xfrm>
            <a:off x="1172479" y="2354279"/>
            <a:ext cx="20162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Implementation </a:t>
            </a:r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4389310" y="1788613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Leadership</a:t>
            </a:r>
            <a:endParaRPr lang="en-GB" dirty="0"/>
          </a:p>
        </p:txBody>
      </p:sp>
      <p:sp>
        <p:nvSpPr>
          <p:cNvPr id="15" name="TextBox 14"/>
          <p:cNvSpPr txBox="1"/>
          <p:nvPr/>
        </p:nvSpPr>
        <p:spPr>
          <a:xfrm>
            <a:off x="822783" y="2996952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Role of HR Function 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2733328" y="2996952"/>
            <a:ext cx="21987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Role of Line</a:t>
            </a:r>
            <a:endParaRPr lang="en-GB" sz="1400" dirty="0"/>
          </a:p>
        </p:txBody>
      </p:sp>
      <p:cxnSp>
        <p:nvCxnSpPr>
          <p:cNvPr id="18" name="Straight Arrow Connector 17"/>
          <p:cNvCxnSpPr>
            <a:endCxn id="7" idx="1"/>
          </p:cNvCxnSpPr>
          <p:nvPr/>
        </p:nvCxnSpPr>
        <p:spPr>
          <a:xfrm>
            <a:off x="1439652" y="3853789"/>
            <a:ext cx="825624" cy="1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2987824" y="3853789"/>
            <a:ext cx="844860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5148064" y="3853789"/>
            <a:ext cx="936104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0"/>
          </p:cNvCxnSpPr>
          <p:nvPr/>
        </p:nvCxnSpPr>
        <p:spPr>
          <a:xfrm flipV="1">
            <a:off x="1439652" y="3899956"/>
            <a:ext cx="412812" cy="897196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>
            <a:stCxn id="10" idx="0"/>
          </p:cNvCxnSpPr>
          <p:nvPr/>
        </p:nvCxnSpPr>
        <p:spPr>
          <a:xfrm flipH="1" flipV="1">
            <a:off x="1852464" y="3899956"/>
            <a:ext cx="1783432" cy="1035695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>
            <a:off x="1172479" y="2157945"/>
            <a:ext cx="0" cy="1511179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2411760" y="2138902"/>
            <a:ext cx="139215" cy="21537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2744180" y="2138902"/>
            <a:ext cx="1755812" cy="40004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/>
          <p:nvPr/>
        </p:nvCxnSpPr>
        <p:spPr>
          <a:xfrm>
            <a:off x="1996480" y="2663165"/>
            <a:ext cx="1351384" cy="1130178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23495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The Fourth Challenge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Establishing the Evidence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sz="2800" dirty="0" smtClean="0"/>
              <a:t>Ideally longitudinal multi-level, multi-respondent </a:t>
            </a:r>
          </a:p>
          <a:p>
            <a:r>
              <a:rPr lang="en-GB" sz="2800" dirty="0" smtClean="0"/>
              <a:t>Most research is cross-sectional</a:t>
            </a:r>
          </a:p>
          <a:p>
            <a:r>
              <a:rPr lang="en-GB" sz="2800" dirty="0" smtClean="0"/>
              <a:t>Varied measures, especially of HRM, challenge the accumulation of evidence</a:t>
            </a:r>
          </a:p>
          <a:p>
            <a:r>
              <a:rPr lang="en-GB" sz="2800" dirty="0" smtClean="0"/>
              <a:t>Need to differentiate outcomes</a:t>
            </a:r>
          </a:p>
          <a:p>
            <a:r>
              <a:rPr lang="en-GB" sz="2800" dirty="0" smtClean="0"/>
              <a:t>Key challenge it mutual gains versus transaction/ exploitation 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0324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HRM and Performance: </a:t>
            </a:r>
            <a:br>
              <a:rPr lang="en-GB" sz="3600" b="1" dirty="0" smtClean="0"/>
            </a:br>
            <a:r>
              <a:rPr lang="en-GB" sz="3600" b="1" dirty="0" smtClean="0"/>
              <a:t>The Starting Point: The Simple Model</a:t>
            </a:r>
          </a:p>
        </p:txBody>
      </p:sp>
      <p:sp>
        <p:nvSpPr>
          <p:cNvPr id="199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en-US" dirty="0" smtClean="0"/>
          </a:p>
        </p:txBody>
      </p:sp>
      <p:sp>
        <p:nvSpPr>
          <p:cNvPr id="11268" name="Text Box 4"/>
          <p:cNvSpPr txBox="1">
            <a:spLocks noChangeArrowheads="1"/>
          </p:cNvSpPr>
          <p:nvPr/>
        </p:nvSpPr>
        <p:spPr bwMode="auto">
          <a:xfrm>
            <a:off x="304800" y="2514600"/>
            <a:ext cx="2624138" cy="148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</a:rPr>
              <a:t>HRM</a:t>
            </a:r>
          </a:p>
        </p:txBody>
      </p:sp>
      <p:sp>
        <p:nvSpPr>
          <p:cNvPr id="11269" name="Text Box 5"/>
          <p:cNvSpPr txBox="1">
            <a:spLocks noChangeArrowheads="1"/>
          </p:cNvSpPr>
          <p:nvPr/>
        </p:nvSpPr>
        <p:spPr bwMode="auto">
          <a:xfrm>
            <a:off x="4329113" y="2514600"/>
            <a:ext cx="4548187" cy="14859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0"/>
              </a:spcBef>
            </a:pPr>
            <a:endParaRPr lang="en-US" sz="2800" dirty="0">
              <a:solidFill>
                <a:schemeClr val="bg1"/>
              </a:solidFill>
            </a:endParaRPr>
          </a:p>
          <a:p>
            <a:pPr algn="ctr">
              <a:spcBef>
                <a:spcPct val="0"/>
              </a:spcBef>
            </a:pPr>
            <a:r>
              <a:rPr lang="en-US" sz="2800" dirty="0">
                <a:solidFill>
                  <a:schemeClr val="bg1"/>
                </a:solidFill>
              </a:rPr>
              <a:t>Organizational Performance</a:t>
            </a:r>
          </a:p>
        </p:txBody>
      </p:sp>
      <p:sp>
        <p:nvSpPr>
          <p:cNvPr id="11270" name="Line 6"/>
          <p:cNvSpPr>
            <a:spLocks noChangeShapeType="1"/>
          </p:cNvSpPr>
          <p:nvPr/>
        </p:nvSpPr>
        <p:spPr bwMode="auto">
          <a:xfrm>
            <a:off x="2928938" y="3257550"/>
            <a:ext cx="1400175" cy="0"/>
          </a:xfrm>
          <a:prstGeom prst="line">
            <a:avLst/>
          </a:prstGeom>
          <a:noFill/>
          <a:ln w="57150">
            <a:solidFill>
              <a:schemeClr val="bg1"/>
            </a:solidFill>
            <a:round/>
            <a:headEnd/>
            <a:tailEnd type="triangle" w="lg" len="lg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87580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96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whoosh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9683" grpId="0" build="p" autoUpdateAnimBg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32656"/>
            <a:ext cx="7772400" cy="1086569"/>
          </a:xfrm>
        </p:spPr>
        <p:txBody>
          <a:bodyPr>
            <a:noAutofit/>
          </a:bodyPr>
          <a:lstStyle/>
          <a:p>
            <a:r>
              <a:rPr lang="en-GB" sz="3600" b="1" dirty="0" smtClean="0"/>
              <a:t>HR Practices and Profit per Employee in the UK Private Sector 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1946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16050" y="1455738"/>
            <a:ext cx="6507163" cy="5219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1188" y="0"/>
            <a:ext cx="7772400" cy="1143000"/>
          </a:xfrm>
        </p:spPr>
        <p:txBody>
          <a:bodyPr>
            <a:normAutofit/>
          </a:bodyPr>
          <a:lstStyle/>
          <a:p>
            <a:r>
              <a:rPr lang="en-US" sz="3600" b="1" dirty="0" smtClean="0"/>
              <a:t>HR Practices and </a:t>
            </a:r>
            <a:r>
              <a:rPr lang="en-US" sz="3600" b="1" dirty="0" err="1" smtClean="0"/>
              <a:t>Labour</a:t>
            </a:r>
            <a:r>
              <a:rPr lang="en-US" sz="3600" b="1" dirty="0" smtClean="0"/>
              <a:t> Turnover</a:t>
            </a: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550" y="944563"/>
            <a:ext cx="7391400" cy="5913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HRM and Performance: Reviewing the Evidence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600" dirty="0" smtClean="0"/>
              <a:t>Around 1995, a series of studies appeared all showing an association between a combination of HR practices and workplace or organizational performance</a:t>
            </a:r>
          </a:p>
          <a:p>
            <a:pPr lvl="1"/>
            <a:r>
              <a:rPr lang="en-GB" sz="1500" dirty="0" err="1" smtClean="0"/>
              <a:t>Huselid</a:t>
            </a:r>
            <a:r>
              <a:rPr lang="en-GB" sz="1500" dirty="0" smtClean="0"/>
              <a:t> (1995) – top US organizations</a:t>
            </a:r>
          </a:p>
          <a:p>
            <a:pPr lvl="1"/>
            <a:r>
              <a:rPr lang="en-GB" sz="1500" dirty="0" smtClean="0"/>
              <a:t>Arthurs (1994); </a:t>
            </a:r>
            <a:r>
              <a:rPr lang="en-GB" sz="1500" dirty="0" err="1" smtClean="0"/>
              <a:t>Ichniowski</a:t>
            </a:r>
            <a:r>
              <a:rPr lang="en-GB" sz="1500" dirty="0" smtClean="0"/>
              <a:t> et al (1994) - strip steel mills</a:t>
            </a:r>
          </a:p>
          <a:p>
            <a:pPr lvl="1"/>
            <a:r>
              <a:rPr lang="en-GB" sz="1500" dirty="0" err="1" smtClean="0"/>
              <a:t>Delery</a:t>
            </a:r>
            <a:r>
              <a:rPr lang="en-GB" sz="1500" dirty="0" smtClean="0"/>
              <a:t> and Doty (1996) - banks</a:t>
            </a:r>
          </a:p>
          <a:p>
            <a:pPr lvl="1"/>
            <a:r>
              <a:rPr lang="en-GB" sz="1500" dirty="0" err="1" smtClean="0"/>
              <a:t>MacDuffie</a:t>
            </a:r>
            <a:r>
              <a:rPr lang="en-GB" sz="1500" dirty="0" smtClean="0"/>
              <a:t> (1995) - auto industry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600" dirty="0" smtClean="0"/>
              <a:t>A decade later, major reviews confirmed an association across many studies</a:t>
            </a:r>
          </a:p>
          <a:p>
            <a:r>
              <a:rPr lang="en-GB" sz="2000" dirty="0" err="1" smtClean="0"/>
              <a:t>Boselie</a:t>
            </a:r>
            <a:r>
              <a:rPr lang="en-GB" sz="2000" dirty="0" smtClean="0"/>
              <a:t>, Dietz and Boon (2005)</a:t>
            </a:r>
          </a:p>
          <a:p>
            <a:r>
              <a:rPr lang="en-GB" sz="2000" dirty="0" smtClean="0"/>
              <a:t>Combs, Liu, Hall and </a:t>
            </a:r>
            <a:r>
              <a:rPr lang="en-GB" sz="2000" dirty="0" err="1" smtClean="0"/>
              <a:t>Ketchen</a:t>
            </a:r>
            <a:r>
              <a:rPr lang="en-GB" sz="2000" dirty="0" smtClean="0"/>
              <a:t>  (2006)</a:t>
            </a:r>
          </a:p>
          <a:p>
            <a:endParaRPr lang="en-GB" sz="2000" dirty="0" smtClean="0"/>
          </a:p>
          <a:p>
            <a:pPr>
              <a:buNone/>
            </a:pPr>
            <a:r>
              <a:rPr lang="en-GB" sz="2600" dirty="0" smtClean="0"/>
              <a:t>Also highlighted research challenges and issue of causality</a:t>
            </a:r>
          </a:p>
        </p:txBody>
      </p:sp>
    </p:spTree>
    <p:extLst>
      <p:ext uri="{BB962C8B-B14F-4D97-AF65-F5344CB8AC3E}">
        <p14:creationId xmlns:p14="http://schemas.microsoft.com/office/powerpoint/2010/main" val="97466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Bringing Employees Centre-Stage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Linkage model confirms that HRM has its impact on performance through the way it affects employee attitudes and behaviour.</a:t>
            </a:r>
          </a:p>
          <a:p>
            <a:endParaRPr lang="en-GB" dirty="0" smtClean="0"/>
          </a:p>
          <a:p>
            <a:r>
              <a:rPr lang="en-GB" dirty="0" smtClean="0"/>
              <a:t>So if employees like experiencing HRM and respond positively to it, we may get happy productive workers</a:t>
            </a:r>
            <a:endParaRPr lang="en-GB" dirty="0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Work-Related Well-Being 1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GB" sz="2400" dirty="0" smtClean="0"/>
              <a:t>Grant, Christianson and Price (2007) suggest well-being has three dimensions in workplace settings:</a:t>
            </a:r>
          </a:p>
          <a:p>
            <a:pPr>
              <a:buNone/>
            </a:pPr>
            <a:endParaRPr lang="en-GB" sz="2400" dirty="0" smtClean="0"/>
          </a:p>
          <a:p>
            <a:r>
              <a:rPr lang="en-GB" sz="2400" b="1" dirty="0" smtClean="0"/>
              <a:t>Health</a:t>
            </a:r>
            <a:r>
              <a:rPr lang="en-GB" sz="2400" dirty="0" smtClean="0"/>
              <a:t>: includes physical well-being, health and safety</a:t>
            </a:r>
          </a:p>
          <a:p>
            <a:r>
              <a:rPr lang="en-GB" sz="2400" b="1" dirty="0" smtClean="0"/>
              <a:t>Happiness</a:t>
            </a:r>
            <a:r>
              <a:rPr lang="en-GB" sz="2400" dirty="0" smtClean="0"/>
              <a:t>: includes job satisfaction, contentment, enthusiasm/engagement</a:t>
            </a:r>
          </a:p>
          <a:p>
            <a:r>
              <a:rPr lang="en-GB" sz="2400" b="1" dirty="0" smtClean="0"/>
              <a:t>Relationships</a:t>
            </a:r>
            <a:r>
              <a:rPr lang="en-GB" sz="2400" dirty="0" smtClean="0"/>
              <a:t>: fairness, trust , openness, friendship, freedom from bullying and harassment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Most of the research on HRM and well-being focuses on happiness</a:t>
            </a:r>
            <a:endParaRPr lang="en-GB" sz="2400" dirty="0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Work-Related Well-Being 2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GB" sz="2400" dirty="0" err="1" smtClean="0"/>
              <a:t>Warr</a:t>
            </a:r>
            <a:r>
              <a:rPr lang="en-GB" sz="2400" dirty="0" smtClean="0"/>
              <a:t> views employee well-being in terms of positive mental health: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err="1" smtClean="0"/>
              <a:t>Warr’s</a:t>
            </a:r>
            <a:r>
              <a:rPr lang="en-GB" sz="2400" dirty="0" smtClean="0"/>
              <a:t> (2007) model has three dimensions 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Job satisfaction		-	Dissatisfaction</a:t>
            </a:r>
          </a:p>
          <a:p>
            <a:pPr>
              <a:buNone/>
            </a:pPr>
            <a:r>
              <a:rPr lang="en-GB" sz="2400" dirty="0" smtClean="0"/>
              <a:t>(Pleasure)			(Displeasure)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Contentment		-	Anxiety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Enthusiasm		-	Depression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Satisfaction is a component of well-being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HRM and Well-Being: Evidence from the </a:t>
            </a:r>
            <a:r>
              <a:rPr lang="en-GB" sz="3200" b="1" dirty="0" err="1" smtClean="0"/>
              <a:t>Psycones</a:t>
            </a:r>
            <a:r>
              <a:rPr lang="en-GB" sz="3200" b="1" dirty="0" smtClean="0"/>
              <a:t> Study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9600" dirty="0" smtClean="0"/>
              <a:t>Seven country, three sector European study with 1981 temporary workers and 3307 permanent workers from over 200 organizations</a:t>
            </a:r>
          </a:p>
          <a:p>
            <a:endParaRPr lang="en-GB" sz="9600" dirty="0" smtClean="0"/>
          </a:p>
          <a:p>
            <a:r>
              <a:rPr lang="en-GB" sz="9600" dirty="0" smtClean="0"/>
              <a:t>Obtained measures of HRM practices from managers and employees and standard measures of well-being from workers.</a:t>
            </a:r>
          </a:p>
          <a:p>
            <a:pPr>
              <a:buNone/>
            </a:pPr>
            <a:endParaRPr lang="en-GB" sz="9600" dirty="0" smtClean="0"/>
          </a:p>
          <a:p>
            <a:r>
              <a:rPr lang="en-GB" sz="9600" dirty="0" smtClean="0"/>
              <a:t>Key finding: temporary workers report higher well-being than permanent workers</a:t>
            </a:r>
          </a:p>
          <a:p>
            <a:endParaRPr lang="en-GB" sz="9600" dirty="0" smtClean="0"/>
          </a:p>
          <a:p>
            <a:r>
              <a:rPr lang="en-GB" sz="9600" dirty="0" smtClean="0"/>
              <a:t>Also explored factors associated with well-being including HRM (though both self-report here)</a:t>
            </a:r>
          </a:p>
          <a:p>
            <a:pPr>
              <a:buNone/>
            </a:pPr>
            <a:endParaRPr lang="en-GB" sz="9600" dirty="0" smtClean="0"/>
          </a:p>
          <a:p>
            <a:pPr>
              <a:buNone/>
            </a:pPr>
            <a:endParaRPr lang="en-GB" sz="6000" dirty="0" smtClean="0"/>
          </a:p>
          <a:p>
            <a:pPr>
              <a:buNone/>
            </a:pPr>
            <a:endParaRPr lang="en-GB" sz="60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400" dirty="0" smtClean="0"/>
              <a:t>Guest, </a:t>
            </a:r>
            <a:r>
              <a:rPr lang="en-GB" sz="2400" dirty="0" err="1" smtClean="0"/>
              <a:t>Isaksson</a:t>
            </a:r>
            <a:r>
              <a:rPr lang="en-GB" sz="2400" dirty="0" smtClean="0"/>
              <a:t> and De Witte (2010) Employment Contracts, Psychological Contracts and Employee Well-Being (OUP)</a:t>
            </a:r>
            <a:endParaRPr lang="en-GB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Recognise the Challenges of a Maturing Field:</a:t>
            </a:r>
            <a:br>
              <a:rPr lang="en-GB" sz="3200" b="1" dirty="0" smtClean="0"/>
            </a:br>
            <a:r>
              <a:rPr lang="en-GB" sz="3200" b="1" dirty="0" smtClean="0"/>
              <a:t>Stages in the Development of HRM Research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The promise of HRM and mapping the field: concern for strategy and commitment</a:t>
            </a:r>
          </a:p>
          <a:p>
            <a:r>
              <a:rPr lang="en-GB" sz="2400" dirty="0" smtClean="0"/>
              <a:t>Early empiricism: demonstration of link between HRM and performance – </a:t>
            </a:r>
            <a:r>
              <a:rPr lang="en-GB" sz="2400" dirty="0" err="1" smtClean="0"/>
              <a:t>Huselid</a:t>
            </a:r>
            <a:r>
              <a:rPr lang="en-GB" sz="2400" dirty="0" smtClean="0"/>
              <a:t>, </a:t>
            </a:r>
            <a:r>
              <a:rPr lang="en-GB" sz="2400" dirty="0" err="1" smtClean="0"/>
              <a:t>MacDuffie</a:t>
            </a:r>
            <a:r>
              <a:rPr lang="en-GB" sz="2400" dirty="0" smtClean="0"/>
              <a:t>, Arthur etc.</a:t>
            </a:r>
          </a:p>
          <a:p>
            <a:r>
              <a:rPr lang="en-GB" sz="2400" dirty="0" smtClean="0"/>
              <a:t>Backlash: conceptual critique (</a:t>
            </a:r>
            <a:r>
              <a:rPr lang="en-GB" sz="2400" dirty="0" err="1" smtClean="0"/>
              <a:t>Legge</a:t>
            </a:r>
            <a:r>
              <a:rPr lang="en-GB" sz="2400" dirty="0" smtClean="0"/>
              <a:t>, </a:t>
            </a:r>
            <a:r>
              <a:rPr lang="en-GB" sz="2400" dirty="0" err="1" smtClean="0"/>
              <a:t>Keenoy</a:t>
            </a:r>
            <a:r>
              <a:rPr lang="en-GB" sz="2400" dirty="0" smtClean="0"/>
              <a:t>); empirical critique (Dyer &amp; Reeves, Becker &amp; </a:t>
            </a:r>
            <a:r>
              <a:rPr lang="en-GB" sz="2400" dirty="0" err="1" smtClean="0"/>
              <a:t>Gerhart</a:t>
            </a:r>
            <a:r>
              <a:rPr lang="en-GB" sz="2400" dirty="0" smtClean="0"/>
              <a:t>)</a:t>
            </a:r>
          </a:p>
          <a:p>
            <a:r>
              <a:rPr lang="en-GB" sz="2400" dirty="0" smtClean="0"/>
              <a:t>Conceptual refinement: AMO model: resource-based view; Institutional perspective</a:t>
            </a:r>
          </a:p>
          <a:p>
            <a:r>
              <a:rPr lang="en-GB" sz="2400" dirty="0" smtClean="0"/>
              <a:t>Focus on worker: employee accounts of HRM and employee attitudes and behaviour as central to impact</a:t>
            </a:r>
          </a:p>
          <a:p>
            <a:r>
              <a:rPr lang="en-GB" sz="2400" dirty="0" smtClean="0"/>
              <a:t>Growing sophistication: complex models and multi-level analysis</a:t>
            </a:r>
            <a:endParaRPr lang="en-GB" sz="2400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4000" b="1" dirty="0" smtClean="0"/>
              <a:t>HRM &amp; Work-Related Well-being</a:t>
            </a:r>
            <a:r>
              <a:rPr lang="en-GB" sz="4000" dirty="0" smtClean="0"/>
              <a:t/>
            </a:r>
            <a:br>
              <a:rPr lang="en-GB" sz="4000" dirty="0" smtClean="0"/>
            </a:br>
            <a:endParaRPr lang="en-GB" sz="4000" dirty="0" smtClean="0"/>
          </a:p>
        </p:txBody>
      </p:sp>
      <p:graphicFrame>
        <p:nvGraphicFramePr>
          <p:cNvPr id="1026" name="Object 3"/>
          <p:cNvGraphicFramePr>
            <a:graphicFrameLocks noChangeAspect="1"/>
          </p:cNvGraphicFramePr>
          <p:nvPr/>
        </p:nvGraphicFramePr>
        <p:xfrm>
          <a:off x="155575" y="2362200"/>
          <a:ext cx="3121025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3" name="Chart" r:id="rId5" imgW="3071160" imgH="3150000" progId="Excel.Sheet.8">
                  <p:embed/>
                </p:oleObj>
              </mc:Choice>
              <mc:Fallback>
                <p:oleObj name="Chart" r:id="rId5" imgW="3071160" imgH="3150000" progId="Excel.Shee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2362200"/>
                        <a:ext cx="3121025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4"/>
          <p:cNvGraphicFramePr>
            <a:graphicFrameLocks noChangeAspect="1"/>
          </p:cNvGraphicFramePr>
          <p:nvPr/>
        </p:nvGraphicFramePr>
        <p:xfrm>
          <a:off x="5986463" y="2362200"/>
          <a:ext cx="291465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4" name="Chart" r:id="rId8" imgW="2880000" imgH="3161160" progId="Excel.Sheet.8">
                  <p:embed/>
                </p:oleObj>
              </mc:Choice>
              <mc:Fallback>
                <p:oleObj name="Chart" r:id="rId8" imgW="2880000" imgH="3161160" progId="Excel.Shee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86463" y="2362200"/>
                        <a:ext cx="291465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8" name="Object 5"/>
          <p:cNvGraphicFramePr>
            <a:graphicFrameLocks noChangeAspect="1"/>
          </p:cNvGraphicFramePr>
          <p:nvPr/>
        </p:nvGraphicFramePr>
        <p:xfrm>
          <a:off x="3055938" y="2362200"/>
          <a:ext cx="3086100" cy="3200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Chart" r:id="rId11" imgW="3048840" imgH="3161160" progId="Excel.Sheet.8">
                  <p:embed/>
                </p:oleObj>
              </mc:Choice>
              <mc:Fallback>
                <p:oleObj name="Chart" r:id="rId11" imgW="3048840" imgH="316116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55938" y="2362200"/>
                        <a:ext cx="3086100" cy="3200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HRM and Work Attitudes</a:t>
            </a:r>
          </a:p>
        </p:txBody>
      </p:sp>
      <p:graphicFrame>
        <p:nvGraphicFramePr>
          <p:cNvPr id="3074" name="Object 3"/>
          <p:cNvGraphicFramePr>
            <a:graphicFrameLocks noChangeAspect="1"/>
          </p:cNvGraphicFramePr>
          <p:nvPr/>
        </p:nvGraphicFramePr>
        <p:xfrm>
          <a:off x="152400" y="2133600"/>
          <a:ext cx="3024188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7" name="Chart" r:id="rId5" imgW="2868840" imgH="3183840" progId="Excel.Sheet.8">
                  <p:embed/>
                </p:oleObj>
              </mc:Choice>
              <mc:Fallback>
                <p:oleObj name="Chart" r:id="rId5" imgW="2868840" imgH="3183840" progId="Excel.Shee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133600"/>
                        <a:ext cx="3024188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5" name="Object 4"/>
          <p:cNvGraphicFramePr>
            <a:graphicFrameLocks noChangeAspect="1"/>
          </p:cNvGraphicFramePr>
          <p:nvPr/>
        </p:nvGraphicFramePr>
        <p:xfrm>
          <a:off x="5899150" y="2133600"/>
          <a:ext cx="3000375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8" name="Chart" r:id="rId8" imgW="2868840" imgH="3206160" progId="Excel.Sheet.8">
                  <p:embed/>
                </p:oleObj>
              </mc:Choice>
              <mc:Fallback>
                <p:oleObj name="Chart" r:id="rId8" imgW="2868840" imgH="3206160" progId="Excel.Shee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99150" y="2133600"/>
                        <a:ext cx="3000375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76" name="Object 5"/>
          <p:cNvGraphicFramePr>
            <a:graphicFrameLocks noChangeAspect="1"/>
          </p:cNvGraphicFramePr>
          <p:nvPr/>
        </p:nvGraphicFramePr>
        <p:xfrm>
          <a:off x="3086100" y="2133600"/>
          <a:ext cx="3009900" cy="3352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9" name="Chart" r:id="rId11" imgW="2925000" imgH="3206160" progId="Excel.Sheet.8">
                  <p:embed/>
                </p:oleObj>
              </mc:Choice>
              <mc:Fallback>
                <p:oleObj name="Chart" r:id="rId11" imgW="2925000" imgH="320616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86100" y="2133600"/>
                        <a:ext cx="3009900" cy="3352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4000" b="1" dirty="0" smtClean="0"/>
              <a:t>HRM and Health and Satisfaction</a:t>
            </a:r>
          </a:p>
        </p:txBody>
      </p:sp>
      <p:graphicFrame>
        <p:nvGraphicFramePr>
          <p:cNvPr id="2050" name="Object 3"/>
          <p:cNvGraphicFramePr>
            <a:graphicFrameLocks noChangeAspect="1"/>
          </p:cNvGraphicFramePr>
          <p:nvPr/>
        </p:nvGraphicFramePr>
        <p:xfrm>
          <a:off x="152400" y="2209800"/>
          <a:ext cx="2973388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Chart" r:id="rId5" imgW="2868840" imgH="3161160" progId="Excel.Sheet.8">
                  <p:embed/>
                </p:oleObj>
              </mc:Choice>
              <mc:Fallback>
                <p:oleObj name="Chart" r:id="rId5" imgW="2868840" imgH="3161160" progId="Excel.Sheet.8">
                  <p:embed/>
                  <p:pic>
                    <p:nvPicPr>
                      <p:cNvPr id="0" name="Picture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09800"/>
                        <a:ext cx="2973388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4"/>
          <p:cNvGraphicFramePr>
            <a:graphicFrameLocks noChangeAspect="1"/>
          </p:cNvGraphicFramePr>
          <p:nvPr/>
        </p:nvGraphicFramePr>
        <p:xfrm>
          <a:off x="5943600" y="2209800"/>
          <a:ext cx="2960688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Chart" r:id="rId8" imgW="2868840" imgH="3172680" progId="Excel.Sheet.8">
                  <p:embed/>
                </p:oleObj>
              </mc:Choice>
              <mc:Fallback>
                <p:oleObj name="Chart" r:id="rId8" imgW="2868840" imgH="3172680" progId="Excel.Sheet.8">
                  <p:embed/>
                  <p:pic>
                    <p:nvPicPr>
                      <p:cNvPr id="0" name="Picture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3600" y="2209800"/>
                        <a:ext cx="2960688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5"/>
          <p:cNvGraphicFramePr>
            <a:graphicFrameLocks noChangeAspect="1"/>
          </p:cNvGraphicFramePr>
          <p:nvPr/>
        </p:nvGraphicFramePr>
        <p:xfrm>
          <a:off x="3048000" y="2209800"/>
          <a:ext cx="2963863" cy="327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Chart" r:id="rId11" imgW="2868840" imgH="3172680" progId="Excel.Sheet.8">
                  <p:embed/>
                </p:oleObj>
              </mc:Choice>
              <mc:Fallback>
                <p:oleObj name="Chart" r:id="rId11" imgW="2868840" imgH="3172680" progId="Excel.Sheet.8">
                  <p:embed/>
                  <p:pic>
                    <p:nvPicPr>
                      <p:cNvPr id="0" name="Picture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2209800"/>
                        <a:ext cx="2963863" cy="3276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The Exploitation Issue: Does HRM Lead to Worker Exploitation or Work Engagement?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sz="2600" dirty="0" smtClean="0"/>
              <a:t>The Low Road Critique – HRM as exploitation, leading to intensification of work and increased stress</a:t>
            </a:r>
          </a:p>
          <a:p>
            <a:pPr lvl="1"/>
            <a:r>
              <a:rPr lang="en-GB" sz="2300" dirty="0" smtClean="0"/>
              <a:t>Focus on performance (high performance work systems) to neglect of employees concerns</a:t>
            </a:r>
          </a:p>
          <a:p>
            <a:pPr lvl="1"/>
            <a:r>
              <a:rPr lang="en-GB" sz="2300" dirty="0" smtClean="0"/>
              <a:t>Some evidence of work intensification/stress: the Godard critique – too much HRM is bad for workers</a:t>
            </a:r>
          </a:p>
          <a:p>
            <a:pPr lvl="1"/>
            <a:endParaRPr lang="en-GB" sz="2200" dirty="0" smtClean="0"/>
          </a:p>
          <a:p>
            <a:endParaRPr lang="en-GB" sz="2400" dirty="0" smtClean="0"/>
          </a:p>
          <a:p>
            <a:r>
              <a:rPr lang="en-GB" sz="2600" dirty="0" smtClean="0"/>
              <a:t>The High Road Argument</a:t>
            </a:r>
          </a:p>
          <a:p>
            <a:pPr lvl="1"/>
            <a:r>
              <a:rPr lang="en-GB" sz="2300" dirty="0" smtClean="0"/>
              <a:t>HRM offers mutual gains: HR can enhance commitment, satisfaction, and well-being as well as performance</a:t>
            </a:r>
          </a:p>
          <a:p>
            <a:pPr lvl="1"/>
            <a:r>
              <a:rPr lang="en-GB" sz="2300" dirty="0" smtClean="0"/>
              <a:t>Jensen et al (2013) highlight key role of job control in limiting negative employee outcomes</a:t>
            </a:r>
          </a:p>
          <a:p>
            <a:pPr lvl="1"/>
            <a:r>
              <a:rPr lang="en-GB" sz="2300" dirty="0" smtClean="0"/>
              <a:t>Put simply, workers prefer to be in interesting jobs, to be well managed and fairly treated and, within an exchange framework, will respond with higher performance</a:t>
            </a:r>
          </a:p>
          <a:p>
            <a:pPr lvl="1">
              <a:buNone/>
            </a:pPr>
            <a:r>
              <a:rPr lang="en-GB" sz="2300" dirty="0" smtClean="0"/>
              <a:t> </a:t>
            </a:r>
            <a:endParaRPr lang="en-GB" sz="23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GB" sz="3600" b="1" dirty="0" smtClean="0"/>
              <a:t>HRM and Well-Being: The Wider Survey Evidence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sz="2800" dirty="0" smtClean="0"/>
              <a:t>Few studies exploring HRM and both performance and well-being (due to bias for performance)</a:t>
            </a:r>
          </a:p>
          <a:p>
            <a:pPr>
              <a:buNone/>
            </a:pPr>
            <a:endParaRPr lang="en-GB" sz="2400" dirty="0" smtClean="0"/>
          </a:p>
          <a:p>
            <a:pPr>
              <a:buNone/>
            </a:pPr>
            <a:r>
              <a:rPr lang="en-GB" sz="2800" dirty="0" smtClean="0"/>
              <a:t>Review* exploring the ‘mutual gains’ hypothesis distinguished “happiness” (21 studies) from “health” (6 studies)</a:t>
            </a:r>
          </a:p>
          <a:p>
            <a:r>
              <a:rPr lang="en-GB" sz="2800" dirty="0" smtClean="0"/>
              <a:t>Most happiness studies report an association between HRM, satisfaction/commitment and performance.</a:t>
            </a:r>
          </a:p>
          <a:p>
            <a:r>
              <a:rPr lang="en-GB" sz="2800" dirty="0" smtClean="0"/>
              <a:t>Most studies of health show no clear association with HRM; two are negative, showing higher performance and higher stress</a:t>
            </a:r>
          </a:p>
          <a:p>
            <a:r>
              <a:rPr lang="en-GB" sz="2800" dirty="0" smtClean="0"/>
              <a:t>Reviews fail to distinguish ‘type’ of HRM</a:t>
            </a:r>
          </a:p>
          <a:p>
            <a:endParaRPr lang="en-GB" sz="2400" dirty="0" smtClean="0"/>
          </a:p>
          <a:p>
            <a:r>
              <a:rPr lang="en-GB" sz="3100" dirty="0" smtClean="0"/>
              <a:t>Responses depend on source of information about HRM; workers accounts show positive happiness and health outcomes</a:t>
            </a:r>
          </a:p>
          <a:p>
            <a:endParaRPr lang="en-GB" sz="2400" dirty="0" smtClean="0"/>
          </a:p>
          <a:p>
            <a:pPr>
              <a:buNone/>
            </a:pPr>
            <a:r>
              <a:rPr lang="en-GB" sz="1800" dirty="0" smtClean="0"/>
              <a:t>* Peccei, Van De </a:t>
            </a:r>
            <a:r>
              <a:rPr lang="en-GB" sz="1800" dirty="0" err="1" smtClean="0"/>
              <a:t>Voorde</a:t>
            </a:r>
            <a:r>
              <a:rPr lang="en-GB" sz="1800" dirty="0" smtClean="0"/>
              <a:t> and van </a:t>
            </a:r>
            <a:r>
              <a:rPr lang="en-GB" sz="1800" dirty="0" err="1" smtClean="0"/>
              <a:t>Veldhoven</a:t>
            </a:r>
            <a:r>
              <a:rPr lang="en-GB" sz="1800" dirty="0" smtClean="0"/>
              <a:t>* In Paauwe, Guest &amp; Wright (2013): “HRM and Performance: Achievements and Challenges” (Wiley).</a:t>
            </a:r>
            <a:endParaRPr lang="en-GB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Mutual Gains or Exploitation: An Assessment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The rationale for a mutual gains approach is that everyone wins and it is ethical. Counter is that it is costly</a:t>
            </a:r>
          </a:p>
          <a:p>
            <a:r>
              <a:rPr lang="en-GB" sz="2400" dirty="0" smtClean="0"/>
              <a:t>Offers a strong </a:t>
            </a:r>
            <a:r>
              <a:rPr lang="en-GB" sz="2400" dirty="0"/>
              <a:t>case </a:t>
            </a:r>
            <a:r>
              <a:rPr lang="en-GB" sz="2400" dirty="0" smtClean="0"/>
              <a:t>for a stakeholder </a:t>
            </a:r>
            <a:r>
              <a:rPr lang="en-GB" sz="2400" dirty="0"/>
              <a:t>perspective</a:t>
            </a:r>
          </a:p>
          <a:p>
            <a:r>
              <a:rPr lang="en-GB" sz="2400" dirty="0" smtClean="0"/>
              <a:t>Much research ignores employees except as means to high performance.  Reflects a USA vs. Europe (and Australia?) perspective</a:t>
            </a:r>
          </a:p>
          <a:p>
            <a:r>
              <a:rPr lang="en-GB" sz="2400" dirty="0" smtClean="0"/>
              <a:t>Case against mutual gains may be based on narrow view of HRM (HPWS)</a:t>
            </a:r>
          </a:p>
          <a:p>
            <a:r>
              <a:rPr lang="en-GB" sz="2400" dirty="0" smtClean="0"/>
              <a:t>Autonomy can be associated with stress through high involvement</a:t>
            </a:r>
          </a:p>
          <a:p>
            <a:r>
              <a:rPr lang="en-GB" sz="2400" dirty="0" smtClean="0"/>
              <a:t>Key question of causality remain unaddressed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203499713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200" b="1" dirty="0" smtClean="0"/>
              <a:t>Summary: The Contemporary Research Agenda</a:t>
            </a:r>
            <a:endParaRPr lang="en-GB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sz="2400" dirty="0" smtClean="0"/>
              <a:t>Start by celebrating progress</a:t>
            </a:r>
          </a:p>
          <a:p>
            <a:r>
              <a:rPr lang="en-GB" sz="2400" dirty="0"/>
              <a:t>Avoid ‘</a:t>
            </a:r>
            <a:r>
              <a:rPr lang="en-GB" sz="2400" dirty="0" err="1"/>
              <a:t>complexification</a:t>
            </a:r>
            <a:r>
              <a:rPr lang="en-GB" sz="2400" dirty="0"/>
              <a:t>’ as reflected in ever more complex models, the call for often unrealistic multi-level longitudinal studies and use of ever more complex statistical analysis </a:t>
            </a:r>
          </a:p>
          <a:p>
            <a:r>
              <a:rPr lang="en-GB" sz="2400" dirty="0" smtClean="0"/>
              <a:t>Compare different HRM “systems”</a:t>
            </a:r>
          </a:p>
          <a:p>
            <a:r>
              <a:rPr lang="en-GB" sz="2400" dirty="0" smtClean="0"/>
              <a:t>Study origins of/changes in HRM – why they occur, who drives them and what their impact is</a:t>
            </a:r>
          </a:p>
          <a:p>
            <a:r>
              <a:rPr lang="en-GB" sz="2400" dirty="0" smtClean="0"/>
              <a:t>Study contingent factors in implementation and role of actors</a:t>
            </a:r>
          </a:p>
          <a:p>
            <a:r>
              <a:rPr lang="en-GB" sz="2400" dirty="0" smtClean="0"/>
              <a:t>Broaden outcomes to incorporate a stakeholder perspective</a:t>
            </a:r>
          </a:p>
          <a:p>
            <a:r>
              <a:rPr lang="en-GB" sz="2400" dirty="0" smtClean="0"/>
              <a:t>Adopt an ethical research perspective that focuses on ‘good’ HRM and mutual gains</a:t>
            </a:r>
          </a:p>
        </p:txBody>
      </p:sp>
    </p:spTree>
    <p:extLst>
      <p:ext uri="{BB962C8B-B14F-4D97-AF65-F5344CB8AC3E}">
        <p14:creationId xmlns:p14="http://schemas.microsoft.com/office/powerpoint/2010/main" val="86279336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None/>
            </a:pPr>
            <a:endParaRPr lang="en-GB" sz="4000" dirty="0" smtClean="0"/>
          </a:p>
          <a:p>
            <a:pPr algn="ctr">
              <a:buNone/>
            </a:pPr>
            <a:r>
              <a:rPr lang="en-GB" sz="4000" dirty="0" smtClean="0"/>
              <a:t>Thank you</a:t>
            </a:r>
          </a:p>
          <a:p>
            <a:pPr algn="ctr">
              <a:buNone/>
            </a:pPr>
            <a:r>
              <a:rPr lang="en-GB" sz="4000" dirty="0" smtClean="0"/>
              <a:t>For</a:t>
            </a:r>
          </a:p>
          <a:p>
            <a:pPr algn="ctr">
              <a:buNone/>
            </a:pPr>
            <a:r>
              <a:rPr lang="en-GB" sz="4000" dirty="0" smtClean="0"/>
              <a:t>Listening</a:t>
            </a:r>
          </a:p>
          <a:p>
            <a:pPr algn="ctr">
              <a:buNone/>
            </a:pPr>
            <a:endParaRPr lang="en-GB" sz="4000" dirty="0"/>
          </a:p>
          <a:p>
            <a:pPr algn="ctr">
              <a:buNone/>
            </a:pPr>
            <a:r>
              <a:rPr lang="en-GB" sz="2800" dirty="0"/>
              <a:t>d</a:t>
            </a:r>
            <a:r>
              <a:rPr lang="en-GB" sz="2800" dirty="0" smtClean="0"/>
              <a:t>avid.guest@kcl.ac.uk</a:t>
            </a:r>
            <a:endParaRPr lang="en-GB" sz="2800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Some References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sz="2000" dirty="0" err="1" smtClean="0"/>
              <a:t>Boxall</a:t>
            </a:r>
            <a:r>
              <a:rPr lang="en-GB" sz="2000" dirty="0" smtClean="0"/>
              <a:t>, P. &amp; </a:t>
            </a:r>
            <a:r>
              <a:rPr lang="en-GB" sz="2000" dirty="0" err="1" smtClean="0"/>
              <a:t>Macky</a:t>
            </a:r>
            <a:r>
              <a:rPr lang="en-GB" sz="2000" dirty="0" smtClean="0"/>
              <a:t>, K. (2009). “Research and theory on high-performance work systems: progressing the high involvement stream”.  </a:t>
            </a:r>
            <a:r>
              <a:rPr lang="en-GB" sz="2000" i="1" dirty="0" smtClean="0"/>
              <a:t>Human Resource Management Journal</a:t>
            </a:r>
            <a:r>
              <a:rPr lang="en-GB" sz="2000" dirty="0" smtClean="0"/>
              <a:t>, 19: 3-23.</a:t>
            </a:r>
          </a:p>
          <a:p>
            <a:pPr marL="0" indent="0">
              <a:buNone/>
            </a:pPr>
            <a:r>
              <a:rPr lang="en-GB" sz="2000" dirty="0" smtClean="0"/>
              <a:t>Crook, T.R. et al (2011). “Does human capital matter?  A meta-analysis of the relationship between human capital and firm performance”.  </a:t>
            </a:r>
            <a:r>
              <a:rPr lang="en-GB" sz="2000" i="1" dirty="0" smtClean="0"/>
              <a:t>Journal of Applied Psychology</a:t>
            </a:r>
            <a:r>
              <a:rPr lang="en-GB" sz="2000" dirty="0" smtClean="0"/>
              <a:t>, 96: 443-56.</a:t>
            </a:r>
          </a:p>
          <a:p>
            <a:pPr marL="0" indent="0">
              <a:buNone/>
            </a:pPr>
            <a:r>
              <a:rPr lang="en-GB" sz="2000" dirty="0" smtClean="0"/>
              <a:t>Godard, J. (2004). “A critical assessment of the high-performance paradigm”. </a:t>
            </a:r>
            <a:r>
              <a:rPr lang="en-GB" sz="2000" i="1" dirty="0" smtClean="0"/>
              <a:t>British Journal of Industrial Relations</a:t>
            </a:r>
            <a:r>
              <a:rPr lang="en-GB" sz="2000" dirty="0" smtClean="0"/>
              <a:t>, 42: 249-78.</a:t>
            </a:r>
          </a:p>
          <a:p>
            <a:pPr marL="0" indent="0">
              <a:buNone/>
            </a:pPr>
            <a:r>
              <a:rPr lang="en-GB" sz="2000" dirty="0" smtClean="0"/>
              <a:t>Jensen, J. et al (2013). “High performance work systems and job control: Consequences for anxiety, role overload and turnover intentions”. </a:t>
            </a:r>
            <a:r>
              <a:rPr lang="en-GB" sz="2000" i="1" dirty="0" smtClean="0"/>
              <a:t>Journal of Management</a:t>
            </a:r>
            <a:r>
              <a:rPr lang="en-GB" sz="2000" dirty="0" smtClean="0"/>
              <a:t>, 39: 1699-1724. </a:t>
            </a:r>
          </a:p>
          <a:p>
            <a:pPr marL="0" indent="0">
              <a:buNone/>
            </a:pPr>
            <a:r>
              <a:rPr lang="en-GB" sz="2000" dirty="0" smtClean="0"/>
              <a:t>Kaufman, B. (2012). “Strategic human resource management research in the United States: A failing grade after 30 years?” </a:t>
            </a:r>
            <a:r>
              <a:rPr lang="en-GB" sz="2000" i="1" dirty="0" smtClean="0"/>
              <a:t>Academy of Management Perspectives</a:t>
            </a:r>
            <a:r>
              <a:rPr lang="en-GB" sz="2000" dirty="0" smtClean="0"/>
              <a:t>, 26: 12-36.</a:t>
            </a:r>
          </a:p>
          <a:p>
            <a:pPr marL="0" indent="0">
              <a:buNone/>
            </a:pPr>
            <a:r>
              <a:rPr lang="en-GB" sz="2000" dirty="0" err="1" smtClean="0"/>
              <a:t>Posthuma</a:t>
            </a:r>
            <a:r>
              <a:rPr lang="en-GB" sz="2000" dirty="0" smtClean="0"/>
              <a:t>, R.  </a:t>
            </a:r>
            <a:r>
              <a:rPr lang="en-GB" sz="2000" dirty="0"/>
              <a:t>e</a:t>
            </a:r>
            <a:r>
              <a:rPr lang="en-GB" sz="2000" dirty="0" smtClean="0"/>
              <a:t>t al (2013). “A high performance work practices taxonomy…” </a:t>
            </a:r>
            <a:r>
              <a:rPr lang="en-GB" sz="2000" i="1" dirty="0" smtClean="0"/>
              <a:t>Journal of Management</a:t>
            </a:r>
            <a:r>
              <a:rPr lang="en-GB" sz="2000" dirty="0" smtClean="0"/>
              <a:t>, 39: 1184-1220.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443563188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More References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sz="2000" dirty="0" smtClean="0"/>
              <a:t>Guest, D. (2011). “Human resource management and performance: Still searching for some answers”. </a:t>
            </a:r>
            <a:r>
              <a:rPr lang="en-GB" sz="2000" i="1" dirty="0" smtClean="0"/>
              <a:t>Human Resource Management Journal</a:t>
            </a:r>
            <a:r>
              <a:rPr lang="en-GB" sz="2000" dirty="0" smtClean="0"/>
              <a:t>, 21:3-13.</a:t>
            </a:r>
          </a:p>
          <a:p>
            <a:pPr marL="0" indent="0">
              <a:buNone/>
            </a:pPr>
            <a:r>
              <a:rPr lang="en-GB" sz="2000" dirty="0" smtClean="0"/>
              <a:t>Guest, D. &amp; </a:t>
            </a:r>
            <a:r>
              <a:rPr lang="en-GB" sz="2000" dirty="0" err="1" smtClean="0"/>
              <a:t>Bos-Nehles</a:t>
            </a:r>
            <a:r>
              <a:rPr lang="en-GB" sz="2000" dirty="0" smtClean="0"/>
              <a:t>, A. (2013). “HRM and performance: The role of effective implementation”. In </a:t>
            </a:r>
            <a:r>
              <a:rPr lang="en-GB" sz="2000" dirty="0" err="1" smtClean="0"/>
              <a:t>Paauwe</a:t>
            </a:r>
            <a:r>
              <a:rPr lang="en-GB" sz="2000" dirty="0" smtClean="0"/>
              <a:t>, J., Guest, D. &amp; Wright, P. (</a:t>
            </a:r>
            <a:r>
              <a:rPr lang="en-GB" sz="2000" dirty="0" err="1" smtClean="0"/>
              <a:t>eds</a:t>
            </a:r>
            <a:r>
              <a:rPr lang="en-GB" sz="2000" dirty="0" smtClean="0"/>
              <a:t>). </a:t>
            </a:r>
            <a:r>
              <a:rPr lang="en-GB" sz="2000" i="1" dirty="0" smtClean="0"/>
              <a:t>HRM and Performance: Achievements and Challenges</a:t>
            </a:r>
            <a:r>
              <a:rPr lang="en-GB" sz="2000" dirty="0" smtClean="0"/>
              <a:t>. Wiley</a:t>
            </a:r>
          </a:p>
          <a:p>
            <a:pPr marL="0" indent="0">
              <a:buNone/>
            </a:pPr>
            <a:r>
              <a:rPr lang="en-GB" sz="2000" dirty="0" smtClean="0"/>
              <a:t>Guest, D. &amp; Bryson, A. (2009) “From industrial relations to human resource management: The changing role of the personnel function”.  In Brown, W et al (</a:t>
            </a:r>
            <a:r>
              <a:rPr lang="en-GB" sz="2000" dirty="0" err="1" smtClean="0"/>
              <a:t>eds</a:t>
            </a:r>
            <a:r>
              <a:rPr lang="en-GB" sz="2000" dirty="0" smtClean="0"/>
              <a:t>). </a:t>
            </a:r>
            <a:r>
              <a:rPr lang="en-GB" sz="2000" i="1" dirty="0" smtClean="0"/>
              <a:t>The Evolution of the Modern Workplace. </a:t>
            </a:r>
            <a:r>
              <a:rPr lang="en-GB" sz="2000" dirty="0" smtClean="0"/>
              <a:t>Cambridge: CUP.</a:t>
            </a:r>
          </a:p>
          <a:p>
            <a:pPr marL="0" indent="0">
              <a:buNone/>
            </a:pPr>
            <a:r>
              <a:rPr lang="en-GB" sz="2000" dirty="0" smtClean="0"/>
              <a:t>Guest, D. &amp; Conway, N. (2011). “The impact of HR practices, HR effectiveness and a strong HR system on organizational outcomes: A stakeholder perspective”.  </a:t>
            </a:r>
            <a:r>
              <a:rPr lang="en-GB" sz="2000" i="1" dirty="0" smtClean="0"/>
              <a:t>International Journal of Human Resource Management</a:t>
            </a:r>
            <a:r>
              <a:rPr lang="en-GB" sz="2000" dirty="0" smtClean="0"/>
              <a:t>, 22: 1686-1702.</a:t>
            </a:r>
          </a:p>
          <a:p>
            <a:pPr marL="0" indent="0">
              <a:buNone/>
            </a:pPr>
            <a:r>
              <a:rPr lang="en-GB" sz="2000" dirty="0" smtClean="0"/>
              <a:t>Woodrow, C. &amp; Guest, D. (2013 in press) “When good HR gets bad results”.  </a:t>
            </a:r>
            <a:r>
              <a:rPr lang="en-GB" sz="2000" i="1" dirty="0" smtClean="0"/>
              <a:t>Human Resource Management Journal.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7500593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Research Challenges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GB" sz="2800" dirty="0" smtClean="0"/>
              <a:t>Defining the nature of HRM and measuring it</a:t>
            </a:r>
          </a:p>
          <a:p>
            <a:endParaRPr lang="en-GB" sz="2800" dirty="0" smtClean="0"/>
          </a:p>
          <a:p>
            <a:r>
              <a:rPr lang="en-GB" sz="2800" dirty="0" smtClean="0"/>
              <a:t>Defining performance and other outcomes and measuring them</a:t>
            </a:r>
          </a:p>
          <a:p>
            <a:endParaRPr lang="en-GB" sz="2800" dirty="0" smtClean="0"/>
          </a:p>
          <a:p>
            <a:r>
              <a:rPr lang="en-GB" sz="2800" dirty="0" smtClean="0"/>
              <a:t>Theorising and </a:t>
            </a:r>
            <a:r>
              <a:rPr lang="en-GB" sz="2800" dirty="0" err="1" smtClean="0"/>
              <a:t>operationalising</a:t>
            </a:r>
            <a:r>
              <a:rPr lang="en-GB" sz="2800" dirty="0" smtClean="0"/>
              <a:t> the process whereby HRM and outcomes (performance) might be linked</a:t>
            </a:r>
          </a:p>
          <a:p>
            <a:endParaRPr lang="en-GB" dirty="0" smtClean="0"/>
          </a:p>
          <a:p>
            <a:r>
              <a:rPr lang="en-GB" sz="2800" dirty="0" smtClean="0"/>
              <a:t>Establishing the evidence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42174524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The First Research Challenge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en-GB" dirty="0" smtClean="0"/>
          </a:p>
          <a:p>
            <a:pPr marL="0" indent="0" algn="ctr">
              <a:buNone/>
            </a:pPr>
            <a:r>
              <a:rPr lang="en-GB" dirty="0" smtClean="0"/>
              <a:t>Defining Human Resource Management and Measuring It</a:t>
            </a:r>
          </a:p>
          <a:p>
            <a:pPr marL="0" indent="0" algn="ctr">
              <a:buNone/>
            </a:pPr>
            <a:endParaRPr lang="en-GB" dirty="0"/>
          </a:p>
          <a:p>
            <a:r>
              <a:rPr lang="en-GB" sz="2800" dirty="0" smtClean="0"/>
              <a:t>Link between external and internal fit</a:t>
            </a:r>
          </a:p>
          <a:p>
            <a:r>
              <a:rPr lang="en-GB" sz="2800" dirty="0" smtClean="0"/>
              <a:t>Deciding on the particular model of HRM</a:t>
            </a:r>
          </a:p>
          <a:p>
            <a:r>
              <a:rPr lang="en-GB" sz="2800" dirty="0" smtClean="0"/>
              <a:t>Determining sources of information</a:t>
            </a:r>
            <a:endParaRPr lang="en-GB" sz="2800" dirty="0"/>
          </a:p>
        </p:txBody>
      </p:sp>
    </p:spTree>
    <p:extLst>
      <p:ext uri="{BB962C8B-B14F-4D97-AF65-F5344CB8AC3E}">
        <p14:creationId xmlns:p14="http://schemas.microsoft.com/office/powerpoint/2010/main" val="16697527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3600" b="1" dirty="0" smtClean="0"/>
              <a:t>Linking Strategy and HRM</a:t>
            </a:r>
            <a:br>
              <a:rPr lang="en-GB" sz="3600" b="1" dirty="0" smtClean="0"/>
            </a:br>
            <a:r>
              <a:rPr lang="en-GB" sz="2400" dirty="0" smtClean="0"/>
              <a:t>(Schuler and Jackson, 1987)</a:t>
            </a:r>
            <a:endParaRPr lang="en-GB" dirty="0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Font typeface="Wingdings" pitchFamily="2" charset="2"/>
              <a:buNone/>
            </a:pPr>
            <a:r>
              <a:rPr lang="en-GB" dirty="0" smtClean="0"/>
              <a:t>Company mission and values</a:t>
            </a:r>
          </a:p>
          <a:p>
            <a:pPr>
              <a:buFont typeface="Wingdings" pitchFamily="2" charset="2"/>
              <a:buNone/>
            </a:pPr>
            <a:r>
              <a:rPr lang="en-GB" dirty="0" smtClean="0"/>
              <a:t>                                          </a:t>
            </a:r>
          </a:p>
          <a:p>
            <a:pPr algn="ctr">
              <a:buFont typeface="Wingdings" pitchFamily="2" charset="2"/>
              <a:buNone/>
            </a:pPr>
            <a:r>
              <a:rPr lang="en-GB" dirty="0" smtClean="0"/>
              <a:t>Competitive strategy</a:t>
            </a:r>
          </a:p>
          <a:p>
            <a:pPr>
              <a:buFont typeface="Wingdings" pitchFamily="2" charset="2"/>
              <a:buNone/>
            </a:pPr>
            <a:endParaRPr lang="en-GB" dirty="0" smtClean="0"/>
          </a:p>
          <a:p>
            <a:pPr algn="ctr">
              <a:buFont typeface="Wingdings" pitchFamily="2" charset="2"/>
              <a:buNone/>
            </a:pPr>
            <a:r>
              <a:rPr lang="en-GB" dirty="0" smtClean="0"/>
              <a:t>Required employees and employee behaviours</a:t>
            </a:r>
          </a:p>
          <a:p>
            <a:pPr>
              <a:buFont typeface="Wingdings" pitchFamily="2" charset="2"/>
              <a:buNone/>
            </a:pPr>
            <a:endParaRPr lang="en-GB" dirty="0" smtClean="0"/>
          </a:p>
          <a:p>
            <a:pPr algn="ctr">
              <a:buFont typeface="Wingdings" pitchFamily="2" charset="2"/>
              <a:buNone/>
            </a:pPr>
            <a:r>
              <a:rPr lang="en-GB" dirty="0" smtClean="0"/>
              <a:t>HR practices aligned to requirements</a:t>
            </a:r>
          </a:p>
          <a:p>
            <a:pPr>
              <a:buFont typeface="Wingdings" pitchFamily="2" charset="2"/>
              <a:buNone/>
            </a:pPr>
            <a:endParaRPr lang="en-GB" dirty="0" smtClean="0"/>
          </a:p>
          <a:p>
            <a:pPr algn="ctr">
              <a:buFont typeface="Wingdings" pitchFamily="2" charset="2"/>
              <a:buNone/>
            </a:pPr>
            <a:r>
              <a:rPr lang="en-GB" dirty="0" smtClean="0"/>
              <a:t>Employee behaviour aligned with strategic goals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4495800" y="2438400"/>
            <a:ext cx="0" cy="4572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45" name="Line 5"/>
          <p:cNvSpPr>
            <a:spLocks noChangeShapeType="1"/>
          </p:cNvSpPr>
          <p:nvPr/>
        </p:nvSpPr>
        <p:spPr bwMode="auto">
          <a:xfrm>
            <a:off x="4572000" y="2438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4572000" y="2438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47" name="Line 7"/>
          <p:cNvSpPr>
            <a:spLocks noChangeShapeType="1"/>
          </p:cNvSpPr>
          <p:nvPr/>
        </p:nvSpPr>
        <p:spPr bwMode="auto">
          <a:xfrm>
            <a:off x="4572000" y="2438400"/>
            <a:ext cx="0" cy="533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48" name="Line 8"/>
          <p:cNvSpPr>
            <a:spLocks noChangeShapeType="1"/>
          </p:cNvSpPr>
          <p:nvPr/>
        </p:nvSpPr>
        <p:spPr bwMode="auto">
          <a:xfrm>
            <a:off x="4648200" y="2514600"/>
            <a:ext cx="0" cy="533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49" name="Line 9"/>
          <p:cNvSpPr>
            <a:spLocks noChangeShapeType="1"/>
          </p:cNvSpPr>
          <p:nvPr/>
        </p:nvSpPr>
        <p:spPr bwMode="auto">
          <a:xfrm>
            <a:off x="4495800" y="2438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50" name="Line 10"/>
          <p:cNvSpPr>
            <a:spLocks noChangeShapeType="1"/>
          </p:cNvSpPr>
          <p:nvPr/>
        </p:nvSpPr>
        <p:spPr bwMode="auto">
          <a:xfrm>
            <a:off x="4267200" y="2438400"/>
            <a:ext cx="0" cy="4572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51" name="Line 11"/>
          <p:cNvSpPr>
            <a:spLocks noChangeShapeType="1"/>
          </p:cNvSpPr>
          <p:nvPr/>
        </p:nvSpPr>
        <p:spPr bwMode="auto">
          <a:xfrm>
            <a:off x="4419600" y="2438400"/>
            <a:ext cx="0" cy="5334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52" name="Line 12"/>
          <p:cNvSpPr>
            <a:spLocks noChangeShapeType="1"/>
          </p:cNvSpPr>
          <p:nvPr/>
        </p:nvSpPr>
        <p:spPr bwMode="auto">
          <a:xfrm>
            <a:off x="4419600" y="2438400"/>
            <a:ext cx="0" cy="4572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sp>
        <p:nvSpPr>
          <p:cNvPr id="10253" name="Line 13"/>
          <p:cNvSpPr>
            <a:spLocks noChangeShapeType="1"/>
          </p:cNvSpPr>
          <p:nvPr/>
        </p:nvSpPr>
        <p:spPr bwMode="auto">
          <a:xfrm>
            <a:off x="4419600" y="2438400"/>
            <a:ext cx="0" cy="381000"/>
          </a:xfrm>
          <a:prstGeom prst="line">
            <a:avLst/>
          </a:prstGeom>
          <a:noFill/>
          <a:ln w="9525">
            <a:noFill/>
            <a:round/>
            <a:headEnd/>
            <a:tailEnd type="triangle" w="med" len="med"/>
          </a:ln>
        </p:spPr>
        <p:txBody>
          <a:bodyPr>
            <a:spAutoFit/>
          </a:bodyPr>
          <a:lstStyle/>
          <a:p>
            <a:endParaRPr lang="en-GB"/>
          </a:p>
        </p:txBody>
      </p:sp>
      <p:cxnSp>
        <p:nvCxnSpPr>
          <p:cNvPr id="10254" name="Straight Arrow Connector 16"/>
          <p:cNvCxnSpPr>
            <a:cxnSpLocks noChangeShapeType="1"/>
          </p:cNvCxnSpPr>
          <p:nvPr/>
        </p:nvCxnSpPr>
        <p:spPr bwMode="auto">
          <a:xfrm>
            <a:off x="4500563" y="2714625"/>
            <a:ext cx="914400" cy="914400"/>
          </a:xfrm>
          <a:prstGeom prst="straightConnector1">
            <a:avLst/>
          </a:prstGeom>
          <a:noFill/>
          <a:ln w="9525" algn="ctr">
            <a:noFill/>
            <a:round/>
            <a:headEnd/>
            <a:tailEnd type="arrow" w="med" len="med"/>
          </a:ln>
        </p:spPr>
      </p:cxnSp>
      <p:cxnSp>
        <p:nvCxnSpPr>
          <p:cNvPr id="18" name="Straight Arrow Connector 17"/>
          <p:cNvCxnSpPr/>
          <p:nvPr/>
        </p:nvCxnSpPr>
        <p:spPr>
          <a:xfrm>
            <a:off x="4644008" y="2060848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644008" y="2996952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716016" y="3933056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>
            <a:off x="4716016" y="4869160"/>
            <a:ext cx="0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Down Arrow 28"/>
          <p:cNvSpPr/>
          <p:nvPr/>
        </p:nvSpPr>
        <p:spPr>
          <a:xfrm>
            <a:off x="4644008" y="2060848"/>
            <a:ext cx="4571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Down Arrow 30"/>
          <p:cNvSpPr/>
          <p:nvPr/>
        </p:nvSpPr>
        <p:spPr>
          <a:xfrm>
            <a:off x="4644008" y="2924944"/>
            <a:ext cx="45719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2" name="Down Arrow 31"/>
          <p:cNvSpPr/>
          <p:nvPr/>
        </p:nvSpPr>
        <p:spPr>
          <a:xfrm>
            <a:off x="4716016" y="3933056"/>
            <a:ext cx="45719" cy="43204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3" name="Down Arrow 32"/>
          <p:cNvSpPr/>
          <p:nvPr/>
        </p:nvSpPr>
        <p:spPr>
          <a:xfrm>
            <a:off x="4716016" y="4869160"/>
            <a:ext cx="45719" cy="36004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3793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3600" b="1" dirty="0" smtClean="0"/>
              <a:t>Clarifying HRM Systems</a:t>
            </a:r>
            <a:endParaRPr lang="en-GB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sz="2400" dirty="0" smtClean="0"/>
              <a:t>Much contemporary research and writing is trying to describe human resource systems</a:t>
            </a:r>
          </a:p>
          <a:p>
            <a:r>
              <a:rPr lang="en-GB" sz="2400" dirty="0" smtClean="0"/>
              <a:t>Special issue of </a:t>
            </a:r>
            <a:r>
              <a:rPr lang="en-GB" sz="2400" i="1" dirty="0" smtClean="0"/>
              <a:t>Human Resource Management Review (</a:t>
            </a:r>
            <a:r>
              <a:rPr lang="en-GB" sz="2400" i="1" dirty="0" err="1" smtClean="0"/>
              <a:t>Vol</a:t>
            </a:r>
            <a:r>
              <a:rPr lang="en-GB" sz="2400" i="1" dirty="0" smtClean="0"/>
              <a:t> 22: Issue 1) </a:t>
            </a:r>
            <a:r>
              <a:rPr lang="en-GB" sz="2400" dirty="0" smtClean="0"/>
              <a:t>addresses this.</a:t>
            </a:r>
          </a:p>
          <a:p>
            <a:r>
              <a:rPr lang="en-GB" sz="2400" dirty="0" err="1" smtClean="0"/>
              <a:t>Posthuma</a:t>
            </a:r>
            <a:r>
              <a:rPr lang="en-GB" sz="2400" dirty="0" smtClean="0"/>
              <a:t> et al (2013) in </a:t>
            </a:r>
            <a:r>
              <a:rPr lang="en-GB" sz="2400" dirty="0" err="1" smtClean="0"/>
              <a:t>JoM</a:t>
            </a:r>
            <a:r>
              <a:rPr lang="en-GB" sz="2400" dirty="0" smtClean="0"/>
              <a:t> offer an empirical taxonomy, sorting 61 practices into 9 categories</a:t>
            </a:r>
          </a:p>
          <a:p>
            <a:r>
              <a:rPr lang="en-GB" sz="2400" dirty="0" smtClean="0"/>
              <a:t>But all are operating within a high performance work systems paradigm</a:t>
            </a: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41657806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389</TotalTime>
  <Words>3441</Words>
  <Application>Microsoft Office PowerPoint</Application>
  <PresentationFormat>On-screen Show (4:3)</PresentationFormat>
  <Paragraphs>514</Paragraphs>
  <Slides>59</Slides>
  <Notes>50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59</vt:i4>
      </vt:variant>
    </vt:vector>
  </HeadingPairs>
  <TitlesOfParts>
    <vt:vector size="61" baseType="lpstr">
      <vt:lpstr>Office Theme</vt:lpstr>
      <vt:lpstr>Chart</vt:lpstr>
      <vt:lpstr>Current Developments in Theory and Research on Human Resource Management</vt:lpstr>
      <vt:lpstr>Aims of presentation</vt:lpstr>
      <vt:lpstr>What is Human Resource Management?</vt:lpstr>
      <vt:lpstr>The Good News: Impressive Progress</vt:lpstr>
      <vt:lpstr>Recognise the Challenges of a Maturing Field: Stages in the Development of HRM Research</vt:lpstr>
      <vt:lpstr>Research Challenges</vt:lpstr>
      <vt:lpstr>The First Research Challenge</vt:lpstr>
      <vt:lpstr>Linking Strategy and HRM (Schuler and Jackson, 1987)</vt:lpstr>
      <vt:lpstr>Clarifying HRM Systems</vt:lpstr>
      <vt:lpstr>Nature of HRM: Alternative Models</vt:lpstr>
      <vt:lpstr>High Performance Work Systems (HPWS) HRM</vt:lpstr>
      <vt:lpstr>High Commitment HRM </vt:lpstr>
      <vt:lpstr>High Involvement Work System</vt:lpstr>
      <vt:lpstr>Partnership HRM</vt:lpstr>
      <vt:lpstr>Approaches to the Measurement of HRM</vt:lpstr>
      <vt:lpstr>The Second Research Challenge:</vt:lpstr>
      <vt:lpstr>Approaches to the Measurement of Performance</vt:lpstr>
      <vt:lpstr>What Outcomes do Workers Want?</vt:lpstr>
      <vt:lpstr>The Third Research Challenge</vt:lpstr>
      <vt:lpstr>Exploring the Linkages: HRM and the Role of Employee Responses</vt:lpstr>
      <vt:lpstr>HRM Practices at Company Level in the UK: Counting the Practices</vt:lpstr>
      <vt:lpstr>Why the Low Adoption of Practices? (Guest and King, 2004)</vt:lpstr>
      <vt:lpstr>The Implementation Challenge</vt:lpstr>
      <vt:lpstr>A Case Study of Implementation</vt:lpstr>
      <vt:lpstr>A Process Theory of HR Implementation</vt:lpstr>
      <vt:lpstr>Definitions of Bullying and Harassment</vt:lpstr>
      <vt:lpstr> Bullying and Harassment in the UK Healthcare.  Regional Comparisons </vt:lpstr>
      <vt:lpstr>Bullying and Harassment at a London Acute Hospital 2004-2008</vt:lpstr>
      <vt:lpstr>Bullying and Harassment by Care Group in the Hospital</vt:lpstr>
      <vt:lpstr>Evidence on Bullying from Staff Surveys and Interviews</vt:lpstr>
      <vt:lpstr>Best Practice in Management of Bullying</vt:lpstr>
      <vt:lpstr>Implications for HRM </vt:lpstr>
      <vt:lpstr>The Boundaries of HR Functional Responsibility</vt:lpstr>
      <vt:lpstr>Adoption of the Ulrich Model in the UK</vt:lpstr>
      <vt:lpstr>Evaluating the Ulrich Framework: Evidence from the CIPD/IES Survey</vt:lpstr>
      <vt:lpstr>Are HR Managers HR Champions and  HR Innovators?</vt:lpstr>
      <vt:lpstr>Kochan’s (2007) USA Evaluation</vt:lpstr>
      <vt:lpstr>The Challenge of Implementation:  The Role of Line Managers</vt:lpstr>
      <vt:lpstr>The Challenge of Implementation and the Role of A Strong HR System</vt:lpstr>
      <vt:lpstr>Developing Linkage Research</vt:lpstr>
      <vt:lpstr>The Fourth Challenge</vt:lpstr>
      <vt:lpstr>HRM and Performance:  The Starting Point: The Simple Model</vt:lpstr>
      <vt:lpstr>HR Practices and Profit per Employee in the UK Private Sector </vt:lpstr>
      <vt:lpstr>HR Practices and Labour Turnover</vt:lpstr>
      <vt:lpstr>HRM and Performance: Reviewing the Evidence</vt:lpstr>
      <vt:lpstr>Bringing Employees Centre-Stage</vt:lpstr>
      <vt:lpstr>Work-Related Well-Being 1</vt:lpstr>
      <vt:lpstr>Work-Related Well-Being 2</vt:lpstr>
      <vt:lpstr>HRM and Well-Being: Evidence from the Psycones Study</vt:lpstr>
      <vt:lpstr>HRM &amp; Work-Related Well-being </vt:lpstr>
      <vt:lpstr>HRM and Work Attitudes</vt:lpstr>
      <vt:lpstr>HRM and Health and Satisfaction</vt:lpstr>
      <vt:lpstr>The Exploitation Issue: Does HRM Lead to Worker Exploitation or Work Engagement?</vt:lpstr>
      <vt:lpstr>HRM and Well-Being: The Wider Survey Evidence</vt:lpstr>
      <vt:lpstr>Mutual Gains or Exploitation: An Assessment</vt:lpstr>
      <vt:lpstr>Summary: The Contemporary Research Agenda</vt:lpstr>
      <vt:lpstr>PowerPoint Presentation</vt:lpstr>
      <vt:lpstr>Some References</vt:lpstr>
      <vt:lpstr>More References</vt:lpstr>
    </vt:vector>
  </TitlesOfParts>
  <Company>IoP King's College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Current Developments in Theory and Research on Human Resource Management</dc:title>
  <dc:creator>Guest, David</dc:creator>
  <cp:lastModifiedBy>Anne Anderson</cp:lastModifiedBy>
  <cp:revision>43</cp:revision>
  <cp:lastPrinted>2013-11-25T17:44:16Z</cp:lastPrinted>
  <dcterms:created xsi:type="dcterms:W3CDTF">2013-11-19T11:10:49Z</dcterms:created>
  <dcterms:modified xsi:type="dcterms:W3CDTF">2014-03-12T01:25:52Z</dcterms:modified>
</cp:coreProperties>
</file>