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61" r:id="rId4"/>
    <p:sldId id="272" r:id="rId5"/>
    <p:sldId id="275" r:id="rId6"/>
    <p:sldId id="258" r:id="rId7"/>
    <p:sldId id="259" r:id="rId8"/>
    <p:sldId id="260" r:id="rId9"/>
    <p:sldId id="267" r:id="rId10"/>
    <p:sldId id="268" r:id="rId11"/>
    <p:sldId id="273" r:id="rId12"/>
    <p:sldId id="263" r:id="rId13"/>
    <p:sldId id="265" r:id="rId14"/>
    <p:sldId id="270" r:id="rId15"/>
    <p:sldId id="264" r:id="rId16"/>
    <p:sldId id="266" r:id="rId17"/>
    <p:sldId id="271" r:id="rId18"/>
    <p:sldId id="269" r:id="rId19"/>
    <p:sldId id="276" r:id="rId20"/>
    <p:sldId id="277" r:id="rId21"/>
    <p:sldId id="278" r:id="rId22"/>
    <p:sldId id="279" r:id="rId23"/>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90" autoAdjust="0"/>
    <p:restoredTop sz="71006" autoAdjust="0"/>
  </p:normalViewPr>
  <p:slideViewPr>
    <p:cSldViewPr>
      <p:cViewPr varScale="1">
        <p:scale>
          <a:sx n="52" d="100"/>
          <a:sy n="52" d="100"/>
        </p:scale>
        <p:origin x="-161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36"/>
    </p:cViewPr>
  </p:sorterViewPr>
  <p:notesViewPr>
    <p:cSldViewPr>
      <p:cViewPr varScale="1">
        <p:scale>
          <a:sx n="42" d="100"/>
          <a:sy n="42" d="100"/>
        </p:scale>
        <p:origin x="-1950" y="-102"/>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dirty="0"/>
          </a:p>
        </p:txBody>
      </p:sp>
      <p:sp>
        <p:nvSpPr>
          <p:cNvPr id="43011" name="Rectangle 3"/>
          <p:cNvSpPr>
            <a:spLocks noGrp="1" noChangeArrowheads="1"/>
          </p:cNvSpPr>
          <p:nvPr>
            <p:ph type="dt" sz="quarter" idx="1"/>
          </p:nvPr>
        </p:nvSpPr>
        <p:spPr bwMode="auto">
          <a:xfrm>
            <a:off x="3850443"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dirty="0"/>
          </a:p>
        </p:txBody>
      </p:sp>
      <p:sp>
        <p:nvSpPr>
          <p:cNvPr id="43012" name="Rectangle 4"/>
          <p:cNvSpPr>
            <a:spLocks noGrp="1" noChangeArrowheads="1"/>
          </p:cNvSpPr>
          <p:nvPr>
            <p:ph type="ftr" sz="quarter" idx="2"/>
          </p:nvPr>
        </p:nvSpPr>
        <p:spPr bwMode="auto">
          <a:xfrm>
            <a:off x="0"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dirty="0"/>
          </a:p>
        </p:txBody>
      </p:sp>
      <p:sp>
        <p:nvSpPr>
          <p:cNvPr id="43013" name="Rectangle 5"/>
          <p:cNvSpPr>
            <a:spLocks noGrp="1" noChangeArrowheads="1"/>
          </p:cNvSpPr>
          <p:nvPr>
            <p:ph type="sldNum" sz="quarter" idx="3"/>
          </p:nvPr>
        </p:nvSpPr>
        <p:spPr bwMode="auto">
          <a:xfrm>
            <a:off x="3850443"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AD7A0BE-6438-44CF-BF7E-FB4EB9C46234}" type="slidenum">
              <a:rPr lang="en-AU"/>
              <a:pPr/>
              <a:t>‹#›</a:t>
            </a:fld>
            <a:endParaRPr lang="en-AU" dirty="0"/>
          </a:p>
        </p:txBody>
      </p:sp>
    </p:spTree>
    <p:extLst>
      <p:ext uri="{BB962C8B-B14F-4D97-AF65-F5344CB8AC3E}">
        <p14:creationId xmlns:p14="http://schemas.microsoft.com/office/powerpoint/2010/main" xmlns="" val="25880331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AU" dirty="0"/>
          </a:p>
        </p:txBody>
      </p:sp>
      <p:sp>
        <p:nvSpPr>
          <p:cNvPr id="45059"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AU" dirty="0"/>
          </a:p>
        </p:txBody>
      </p:sp>
      <p:sp>
        <p:nvSpPr>
          <p:cNvPr id="4506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45061"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5062"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AU" dirty="0"/>
          </a:p>
        </p:txBody>
      </p:sp>
      <p:sp>
        <p:nvSpPr>
          <p:cNvPr id="45063"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76EBB66-698C-4D42-8E44-083029EAF08F}" type="slidenum">
              <a:rPr lang="en-AU"/>
              <a:pPr/>
              <a:t>‹#›</a:t>
            </a:fld>
            <a:endParaRPr lang="en-AU" dirty="0"/>
          </a:p>
        </p:txBody>
      </p:sp>
    </p:spTree>
    <p:extLst>
      <p:ext uri="{BB962C8B-B14F-4D97-AF65-F5344CB8AC3E}">
        <p14:creationId xmlns:p14="http://schemas.microsoft.com/office/powerpoint/2010/main" xmlns="" val="722561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How we got here (History)</a:t>
            </a:r>
            <a:r>
              <a:rPr lang="en-AU" baseline="0" dirty="0" smtClean="0"/>
              <a:t>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Where we are at (Current) </a:t>
            </a:r>
            <a:r>
              <a:rPr lang="en-AU" dirty="0" smtClean="0"/>
              <a:t>&amp;</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where to from here (Future)</a:t>
            </a:r>
          </a:p>
          <a:p>
            <a:endParaRPr lang="en-AU"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1</a:t>
            </a:fld>
            <a:endParaRPr lang="en-AU" dirty="0"/>
          </a:p>
        </p:txBody>
      </p:sp>
    </p:spTree>
    <p:extLst>
      <p:ext uri="{BB962C8B-B14F-4D97-AF65-F5344CB8AC3E}">
        <p14:creationId xmlns:p14="http://schemas.microsoft.com/office/powerpoint/2010/main" xmlns="" val="2873548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What does the small ‘Dense’ BLD look like</a:t>
            </a:r>
          </a:p>
          <a:p>
            <a:endParaRPr lang="en-AU" dirty="0" smtClean="0"/>
          </a:p>
          <a:p>
            <a:r>
              <a:rPr lang="en-AU" sz="1200" dirty="0" smtClean="0"/>
              <a:t>A new panel/wave each year</a:t>
            </a:r>
          </a:p>
          <a:p>
            <a:r>
              <a:rPr lang="en-AU" sz="1200" dirty="0" smtClean="0"/>
              <a:t>Each panel/wave is in for five years</a:t>
            </a:r>
          </a:p>
          <a:p>
            <a:endParaRPr lang="en-AU" sz="1200" dirty="0" smtClean="0"/>
          </a:p>
          <a:p>
            <a:r>
              <a:rPr lang="en-AU" sz="1200" dirty="0" smtClean="0"/>
              <a:t>Design is simple industry division by employment size (</a:t>
            </a:r>
            <a:r>
              <a:rPr lang="en-AU" sz="1200" dirty="0" err="1" smtClean="0"/>
              <a:t>i.e..The</a:t>
            </a:r>
            <a:r>
              <a:rPr lang="en-AU" sz="1200" dirty="0" smtClean="0"/>
              <a:t> stratum)</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200" baseline="0" dirty="0" smtClean="0"/>
              <a:t>No level of Geography is available as not included in the stratification</a:t>
            </a:r>
            <a:r>
              <a:rPr lang="en-AU" sz="1200" dirty="0" smtClean="0"/>
              <a:t> </a:t>
            </a:r>
          </a:p>
          <a:p>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sz="1200" dirty="0" smtClean="0"/>
              <a:t>Aim to have 30 businesses still live in each stratum at the end of 5 years, overall ~ 2,000 businesses</a:t>
            </a:r>
            <a:endParaRPr lang="en-AU" dirty="0" smtClean="0"/>
          </a:p>
          <a:p>
            <a:r>
              <a:rPr lang="en-AU" dirty="0" smtClean="0"/>
              <a:t>Businesses can only be selected in one panel at a time –</a:t>
            </a:r>
            <a:r>
              <a:rPr lang="en-AU" baseline="0" dirty="0" smtClean="0"/>
              <a:t> Few strata without 30 businesses</a:t>
            </a:r>
          </a:p>
          <a:p>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In 2003 Department Agriculture,</a:t>
            </a:r>
            <a:r>
              <a:rPr lang="en-AU" baseline="0" dirty="0" smtClean="0"/>
              <a:t> </a:t>
            </a:r>
            <a:r>
              <a:rPr lang="en-AU" dirty="0" smtClean="0"/>
              <a:t>Fisheries &amp; Forestry</a:t>
            </a:r>
            <a:r>
              <a:rPr lang="en-AU" baseline="0" dirty="0" smtClean="0"/>
              <a:t> (DAFF) commissioned to undertake A longitudinal study into SME’s in the Australian Food Industry</a:t>
            </a:r>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Incorporate into BLD, 3 years increased sample in Ag, </a:t>
            </a:r>
            <a:r>
              <a:rPr lang="en-AU" baseline="0" dirty="0" err="1" smtClean="0"/>
              <a:t>Manf</a:t>
            </a:r>
            <a:r>
              <a:rPr lang="en-AU" baseline="0" dirty="0" smtClean="0"/>
              <a:t> &amp; Whole)</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10</a:t>
            </a:fld>
            <a:endParaRPr lang="en-AU" dirty="0"/>
          </a:p>
        </p:txBody>
      </p:sp>
    </p:spTree>
    <p:extLst>
      <p:ext uri="{BB962C8B-B14F-4D97-AF65-F5344CB8AC3E}">
        <p14:creationId xmlns:p14="http://schemas.microsoft.com/office/powerpoint/2010/main" xmlns="" val="3585644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4 employment size groups</a:t>
            </a:r>
          </a:p>
          <a:p>
            <a:pPr lvl="1">
              <a:buFont typeface="Arial" pitchFamily="34" charset="0"/>
              <a:buChar char="•"/>
            </a:pPr>
            <a:r>
              <a:rPr lang="en-AU" sz="1800" dirty="0" smtClean="0"/>
              <a:t>Non-employers*</a:t>
            </a:r>
          </a:p>
          <a:p>
            <a:pPr lvl="1">
              <a:buFont typeface="Arial" pitchFamily="34" charset="0"/>
              <a:buChar char="•"/>
            </a:pPr>
            <a:r>
              <a:rPr lang="en-AU" sz="1800" dirty="0" smtClean="0"/>
              <a:t>0-4 employees</a:t>
            </a:r>
          </a:p>
          <a:p>
            <a:pPr lvl="1">
              <a:buFont typeface="Arial" pitchFamily="34" charset="0"/>
              <a:buChar char="•"/>
            </a:pPr>
            <a:r>
              <a:rPr lang="en-AU" sz="1800" dirty="0" smtClean="0"/>
              <a:t>5-19 employees</a:t>
            </a:r>
          </a:p>
          <a:p>
            <a:pPr lvl="1">
              <a:buFont typeface="Arial" pitchFamily="34" charset="0"/>
              <a:buChar char="•"/>
            </a:pPr>
            <a:r>
              <a:rPr lang="en-AU" sz="1800" dirty="0" smtClean="0"/>
              <a:t>20 -199 employees</a:t>
            </a:r>
          </a:p>
          <a:p>
            <a:endParaRPr lang="en-AU" dirty="0" smtClean="0"/>
          </a:p>
          <a:p>
            <a:r>
              <a:rPr lang="en-AU" dirty="0" smtClean="0"/>
              <a:t>Non employers identified by Pay as you go withholding tax status – Included for Industries with a big contribution e.g. Construction (about</a:t>
            </a:r>
            <a:r>
              <a:rPr lang="en-AU" baseline="0" dirty="0" smtClean="0"/>
              <a:t> 4)</a:t>
            </a:r>
            <a:endParaRPr lang="en-AU" dirty="0" smtClean="0"/>
          </a:p>
          <a:p>
            <a:endParaRPr lang="en-AU" dirty="0" smtClean="0"/>
          </a:p>
          <a:p>
            <a:pPr>
              <a:buFont typeface="Arial" pitchFamily="34" charset="0"/>
              <a:buChar char="•"/>
            </a:pPr>
            <a:r>
              <a:rPr lang="en-AU" dirty="0" smtClean="0"/>
              <a:t>14** Industry Divisions </a:t>
            </a:r>
          </a:p>
          <a:p>
            <a:pPr lvl="1">
              <a:buFont typeface="Arial" pitchFamily="34" charset="0"/>
              <a:buChar char="•"/>
            </a:pPr>
            <a:r>
              <a:rPr lang="en-AU" sz="1800" dirty="0" smtClean="0"/>
              <a:t>Dominated by businesses which operate in the market sector of the economy</a:t>
            </a:r>
          </a:p>
          <a:p>
            <a:endParaRPr lang="en-AU" dirty="0" smtClean="0"/>
          </a:p>
          <a:p>
            <a:r>
              <a:rPr lang="en-AU" dirty="0" smtClean="0"/>
              <a:t>A93 Industries</a:t>
            </a:r>
            <a:r>
              <a:rPr lang="en-AU" baseline="0" dirty="0" smtClean="0"/>
              <a:t> excluded: Electricity Gas &amp; Water, Finance &amp; Insurance, Government Admin &amp; Defence, Health &amp; Community Services &amp; Education</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11</a:t>
            </a:fld>
            <a:endParaRPr lang="en-AU" dirty="0"/>
          </a:p>
        </p:txBody>
      </p:sp>
    </p:spTree>
    <p:extLst>
      <p:ext uri="{BB962C8B-B14F-4D97-AF65-F5344CB8AC3E}">
        <p14:creationId xmlns:p14="http://schemas.microsoft.com/office/powerpoint/2010/main" xmlns="" val="32831839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BLD (8168.0.55.001 - 2004/05 to 2006/07) </a:t>
            </a:r>
          </a:p>
          <a:p>
            <a:r>
              <a:rPr lang="en-AU" dirty="0" smtClean="0"/>
              <a:t>Oct  2009  2/3 years of data to Test demand/interest</a:t>
            </a:r>
            <a:r>
              <a:rPr lang="en-AU" baseline="0" dirty="0" smtClean="0"/>
              <a:t> </a:t>
            </a:r>
          </a:p>
          <a:p>
            <a:endParaRPr lang="en-AU" dirty="0" smtClean="0"/>
          </a:p>
          <a:p>
            <a:r>
              <a:rPr lang="en-AU" dirty="0" smtClean="0"/>
              <a:t>BLD (8168.0.55.002</a:t>
            </a:r>
            <a:r>
              <a:rPr lang="en-AU" baseline="0" dirty="0" smtClean="0"/>
              <a:t> - </a:t>
            </a:r>
            <a:r>
              <a:rPr lang="en-AU" dirty="0" smtClean="0"/>
              <a:t>2004/05 to 2009/10) </a:t>
            </a:r>
          </a:p>
          <a:p>
            <a:r>
              <a:rPr lang="en-AU" dirty="0" smtClean="0"/>
              <a:t>Dec 2011 Full 5</a:t>
            </a:r>
            <a:r>
              <a:rPr lang="en-AU" baseline="0" dirty="0" smtClean="0"/>
              <a:t> years  for panels 1&amp;2</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Complete range of data for Panel 3 will be released in June/July 2013 </a:t>
            </a:r>
          </a:p>
          <a:p>
            <a:endParaRPr lang="en-AU" dirty="0" smtClean="0"/>
          </a:p>
          <a:p>
            <a:r>
              <a:rPr lang="en-AU" dirty="0" smtClean="0"/>
              <a:t>Panel 4 deferred – Resources issues</a:t>
            </a:r>
          </a:p>
          <a:p>
            <a:endParaRPr lang="en-AU" dirty="0" smtClean="0"/>
          </a:p>
          <a:p>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12</a:t>
            </a:fld>
            <a:endParaRPr lang="en-AU" dirty="0"/>
          </a:p>
        </p:txBody>
      </p:sp>
    </p:spTree>
    <p:extLst>
      <p:ext uri="{BB962C8B-B14F-4D97-AF65-F5344CB8AC3E}">
        <p14:creationId xmlns:p14="http://schemas.microsoft.com/office/powerpoint/2010/main" xmlns="" val="5189221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800" dirty="0" smtClean="0"/>
              <a:t>Direct collect from BCS – Less detail than BCS</a:t>
            </a:r>
          </a:p>
          <a:p>
            <a:endParaRPr lang="en-AU" sz="800" dirty="0" smtClean="0"/>
          </a:p>
          <a:p>
            <a:r>
              <a:rPr lang="en-AU" sz="1100" dirty="0" smtClean="0"/>
              <a:t>Employment – Last pay period in June, Casuals,</a:t>
            </a:r>
            <a:r>
              <a:rPr lang="en-AU" sz="1100" baseline="0" dirty="0" smtClean="0"/>
              <a:t> </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Finance – Finance Sought &amp; Reasons for seeking Debt Equity, Government financial assistance</a:t>
            </a:r>
          </a:p>
          <a:p>
            <a:r>
              <a:rPr lang="en-AU" sz="1100" dirty="0" smtClean="0"/>
              <a:t>Structure &amp; Arrangements – Employment,</a:t>
            </a:r>
            <a:r>
              <a:rPr lang="en-AU" sz="1100" baseline="0" dirty="0" smtClean="0"/>
              <a:t> Exporter Foreign Ownership, Franchising &amp; Cooperative arrangements</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Performance monitoring – Productivity, Profitability, Income from Sales, Range of Services</a:t>
            </a:r>
          </a:p>
          <a:p>
            <a:r>
              <a:rPr lang="en-AU" sz="1100" baseline="0" dirty="0" smtClean="0"/>
              <a:t>Markets &amp; Competition – Geographic Market of Operation, Market Share, Main Source of Income, Number of competitors &amp; their nature/size</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AU" sz="8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Basic set of IT use and innovation indicators;</a:t>
            </a:r>
            <a:endParaRPr lang="en-AU" sz="1200" baseline="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ICT Connection Type, Web Presence, Place &amp; Receive Orders</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Innovation – New or sig improved goods or services/Operational/Organisation Management/Marketing (Abandoned Still developing) &amp; Barriers</a:t>
            </a:r>
            <a:endParaRPr lang="en-AU" sz="110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AU" sz="8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dirty="0" smtClean="0"/>
              <a:t>ATO – BAS - Total Sales, Export Sales,</a:t>
            </a:r>
            <a:r>
              <a:rPr lang="en-AU" sz="1100" baseline="0" dirty="0" smtClean="0"/>
              <a:t> Other GST-free sales, Capital/Non Capital Purchases Wages &amp; Salaries,</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ATO – BIT – Profits, Detailed Income &amp; Expenses. Has Not Appeared Yet (Quality not there yet for micro level Statistical analysis) </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baseline="0" dirty="0" smtClean="0"/>
              <a:t>Customs – Imports/Exports </a:t>
            </a:r>
            <a:endParaRPr lang="en-AU" sz="1100" dirty="0" smtClean="0"/>
          </a:p>
          <a:p>
            <a:endParaRPr lang="en-AU" sz="1100"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13</a:t>
            </a:fld>
            <a:endParaRPr lang="en-AU" dirty="0"/>
          </a:p>
        </p:txBody>
      </p:sp>
    </p:spTree>
    <p:extLst>
      <p:ext uri="{BB962C8B-B14F-4D97-AF65-F5344CB8AC3E}">
        <p14:creationId xmlns:p14="http://schemas.microsoft.com/office/powerpoint/2010/main" xmlns="" val="31208056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AU" dirty="0" smtClean="0"/>
              <a:t>Business Longitudinal Database</a:t>
            </a:r>
          </a:p>
          <a:p>
            <a:pPr marL="0" indent="0">
              <a:buNone/>
            </a:pPr>
            <a:endParaRPr lang="en-AU" dirty="0" smtClean="0"/>
          </a:p>
          <a:p>
            <a:pPr lvl="1"/>
            <a:r>
              <a:rPr lang="en-AU" dirty="0" err="1" smtClean="0"/>
              <a:t>Confidentialised</a:t>
            </a:r>
            <a:r>
              <a:rPr lang="en-AU" dirty="0" smtClean="0"/>
              <a:t> 	Unit Record File: accessible through ABS website remote access data laboratory- 2 have been released</a:t>
            </a:r>
          </a:p>
          <a:p>
            <a:pPr lvl="1"/>
            <a:r>
              <a:rPr lang="en-AU" dirty="0" err="1" smtClean="0"/>
              <a:t>Unconfidentialised</a:t>
            </a:r>
            <a:r>
              <a:rPr lang="en-AU" dirty="0" smtClean="0"/>
              <a:t> 	Unit Record File: accessible to ABS employees only - Analytical papers </a:t>
            </a:r>
          </a:p>
          <a:p>
            <a:pPr lvl="1"/>
            <a:endParaRPr lang="en-AU" dirty="0" smtClean="0"/>
          </a:p>
          <a:p>
            <a:pPr lvl="0"/>
            <a:r>
              <a:rPr lang="en-AU" dirty="0" smtClean="0"/>
              <a:t>Can do work on behalf of agencies on cost recovery basis e.g. DIISRTE</a:t>
            </a:r>
          </a:p>
          <a:p>
            <a:pPr lvl="0"/>
            <a:endParaRPr lang="en-AU" dirty="0" smtClean="0"/>
          </a:p>
          <a:p>
            <a:endParaRPr lang="en-AU" dirty="0" smtClean="0"/>
          </a:p>
          <a:p>
            <a:pPr lvl="0"/>
            <a:endParaRPr lang="en-AU"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14</a:t>
            </a:fld>
            <a:endParaRPr lang="en-AU" dirty="0"/>
          </a:p>
        </p:txBody>
      </p:sp>
    </p:spTree>
    <p:extLst>
      <p:ext uri="{BB962C8B-B14F-4D97-AF65-F5344CB8AC3E}">
        <p14:creationId xmlns:p14="http://schemas.microsoft.com/office/powerpoint/2010/main" xmlns="" val="21566926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Point in time estimates for IT use,</a:t>
            </a:r>
            <a:r>
              <a:rPr lang="en-AU" baseline="0" dirty="0" smtClean="0"/>
              <a:t> </a:t>
            </a:r>
            <a:r>
              <a:rPr lang="en-AU" dirty="0" smtClean="0"/>
              <a:t>Innovation &amp; Other Business</a:t>
            </a:r>
            <a:r>
              <a:rPr lang="en-AU" baseline="0" dirty="0" smtClean="0"/>
              <a:t> Characteristics</a:t>
            </a:r>
            <a:endParaRPr lang="en-AU" dirty="0" smtClean="0"/>
          </a:p>
          <a:p>
            <a:endParaRPr lang="en-AU" dirty="0" smtClean="0"/>
          </a:p>
          <a:p>
            <a:r>
              <a:rPr lang="en-AU" dirty="0" smtClean="0"/>
              <a:t>Use as much as we can of BLD sample &amp; top up for scope differences (e.g. large or complex businesses</a:t>
            </a:r>
            <a:r>
              <a:rPr lang="en-AU" baseline="0" dirty="0" smtClean="0"/>
              <a:t> or businesses in industries not in scope of BLD)</a:t>
            </a:r>
          </a:p>
          <a:p>
            <a:r>
              <a:rPr lang="en-AU" baseline="0" dirty="0" smtClean="0"/>
              <a:t>e.g. Electricity Gas &amp; Water</a:t>
            </a:r>
          </a:p>
          <a:p>
            <a:endParaRPr lang="en-AU" baseline="0" dirty="0" smtClean="0"/>
          </a:p>
          <a:p>
            <a:r>
              <a:rPr lang="en-AU" baseline="0" dirty="0" smtClean="0"/>
              <a:t>Complex includes some medium size businesses</a:t>
            </a:r>
          </a:p>
          <a:p>
            <a:endParaRPr lang="en-AU" baseline="0" dirty="0" smtClean="0"/>
          </a:p>
          <a:p>
            <a:r>
              <a:rPr lang="en-AU" baseline="0" dirty="0" smtClean="0"/>
              <a:t>Top up to ensure accuracy of estimates</a:t>
            </a:r>
          </a:p>
          <a:p>
            <a:endParaRPr lang="en-AU" baseline="0" dirty="0" smtClean="0"/>
          </a:p>
          <a:p>
            <a:r>
              <a:rPr lang="en-AU" baseline="0" dirty="0" smtClean="0"/>
              <a:t>9500 businesses represent 750K in economy for which we produce point in time estimates (2K per panel)</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15</a:t>
            </a:fld>
            <a:endParaRPr lang="en-AU" dirty="0"/>
          </a:p>
        </p:txBody>
      </p:sp>
    </p:spTree>
    <p:extLst>
      <p:ext uri="{BB962C8B-B14F-4D97-AF65-F5344CB8AC3E}">
        <p14:creationId xmlns:p14="http://schemas.microsoft.com/office/powerpoint/2010/main" xmlns="" val="3286841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smtClean="0"/>
              <a:t>Key Innovation and IT use indicators collected every year</a:t>
            </a:r>
          </a:p>
          <a:p>
            <a:r>
              <a:rPr lang="en-AU" sz="1200" dirty="0" smtClean="0"/>
              <a:t>(enables annual innovation rate to be released)</a:t>
            </a:r>
          </a:p>
          <a:p>
            <a:endParaRPr lang="en-AU" sz="12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sz="1000" dirty="0" smtClean="0"/>
              <a:t>Detail collected every second year – Extra  9 questions</a:t>
            </a:r>
          </a:p>
          <a:p>
            <a:endParaRPr lang="en-AU" dirty="0" smtClean="0"/>
          </a:p>
          <a:p>
            <a:r>
              <a:rPr lang="en-AU" dirty="0" smtClean="0"/>
              <a:t>Innovation Type &amp; Status Goods &amp; Services, Operational Process, Organisation/Management</a:t>
            </a:r>
            <a:r>
              <a:rPr lang="en-AU" baseline="0" dirty="0" smtClean="0"/>
              <a:t> Process &amp; Marketing Methods</a:t>
            </a:r>
          </a:p>
          <a:p>
            <a:r>
              <a:rPr lang="en-AU" b="1" baseline="0" dirty="0" smtClean="0"/>
              <a:t>Innovation Expanded – Who developed, Novelty, Source of ideas, Main reason for Innovating</a:t>
            </a:r>
          </a:p>
          <a:p>
            <a:endParaRPr lang="en-AU" b="1" baseline="0" dirty="0" smtClean="0"/>
          </a:p>
          <a:p>
            <a:r>
              <a:rPr lang="en-AU" baseline="0" dirty="0" smtClean="0"/>
              <a:t>IT Use - B/band, Web Presence, Internet purchasing and ordering plus value of orders</a:t>
            </a:r>
          </a:p>
          <a:p>
            <a:r>
              <a:rPr lang="en-AU" b="1" baseline="0" dirty="0" smtClean="0"/>
              <a:t>IT Expanded - Web presence functionality (Placing &amp; Receiving orders) e.g. shopping cart, facility to track orders, automated link with back end systems</a:t>
            </a:r>
            <a:endParaRPr lang="en-AU" b="1"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16</a:t>
            </a:fld>
            <a:endParaRPr lang="en-AU" dirty="0"/>
          </a:p>
        </p:txBody>
      </p:sp>
    </p:spTree>
    <p:extLst>
      <p:ext uri="{BB962C8B-B14F-4D97-AF65-F5344CB8AC3E}">
        <p14:creationId xmlns:p14="http://schemas.microsoft.com/office/powerpoint/2010/main" xmlns="" val="11627495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smtClean="0"/>
              <a:t>ABS Publications: Key Indicators Annually;</a:t>
            </a:r>
          </a:p>
          <a:p>
            <a:r>
              <a:rPr lang="en-AU" sz="1200" dirty="0" smtClean="0"/>
              <a:t>8166.0 - Summary of IT Use and Innovation in Australian Business 2010/11 - June</a:t>
            </a:r>
          </a:p>
          <a:p>
            <a:endParaRPr lang="en-AU" sz="12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IT use and Innovation: biennially (alternating topics)</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200" dirty="0" smtClean="0"/>
              <a:t>8129.0 - Business Use of Information Technology 2009/10 - August</a:t>
            </a:r>
            <a:br>
              <a:rPr lang="en-AU" sz="1200" dirty="0" smtClean="0"/>
            </a:br>
            <a:r>
              <a:rPr lang="en-AU" sz="1200" dirty="0" smtClean="0"/>
              <a:t>8158.0 - Innovation in Australian Business 2010/11 - August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2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Other characteristics: Annually – Andrew will present</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(including most items cross-classified by innovator status);</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200" dirty="0" smtClean="0"/>
              <a:t>8167.0 - Selected Characteristics of Australian Business (Annual) 2010/11 - September</a:t>
            </a:r>
          </a:p>
          <a:p>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17</a:t>
            </a:fld>
            <a:endParaRPr lang="en-AU" dirty="0"/>
          </a:p>
        </p:txBody>
      </p:sp>
    </p:spTree>
    <p:extLst>
      <p:ext uri="{BB962C8B-B14F-4D97-AF65-F5344CB8AC3E}">
        <p14:creationId xmlns:p14="http://schemas.microsoft.com/office/powerpoint/2010/main" xmlns="" val="34410131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What haven’t we done</a:t>
            </a:r>
          </a:p>
          <a:p>
            <a:endParaRPr lang="en-AU" dirty="0" smtClean="0"/>
          </a:p>
          <a:p>
            <a:r>
              <a:rPr lang="en-AU" dirty="0" smtClean="0"/>
              <a:t>Introduce Purposive</a:t>
            </a:r>
            <a:r>
              <a:rPr lang="en-AU" baseline="0" dirty="0" smtClean="0"/>
              <a:t> panels - but require long term commitment (6-7 years until panel data is final) e.g. R&amp;D</a:t>
            </a:r>
          </a:p>
          <a:p>
            <a:endParaRPr lang="en-AU" baseline="0" dirty="0" smtClean="0"/>
          </a:p>
          <a:p>
            <a:r>
              <a:rPr lang="en-AU" baseline="0" dirty="0" smtClean="0"/>
              <a:t>Introduced User funded module – Fund questions on survey</a:t>
            </a:r>
          </a:p>
          <a:p>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Included data in the BLD from other administrative sources e.g. BIT</a:t>
            </a:r>
            <a:endParaRPr lang="en-AU" baseline="0" dirty="0" smtClean="0"/>
          </a:p>
          <a:p>
            <a:endParaRPr lang="en-AU" baseline="0" dirty="0" smtClean="0"/>
          </a:p>
          <a:p>
            <a:r>
              <a:rPr lang="en-AU" baseline="0" dirty="0" smtClean="0"/>
              <a:t>Created Large sparse BLD &amp; other Admin data </a:t>
            </a:r>
          </a:p>
          <a:p>
            <a:endParaRPr lang="en-AU" baseline="0" dirty="0" smtClean="0"/>
          </a:p>
          <a:p>
            <a:r>
              <a:rPr lang="en-AU" baseline="0" dirty="0" smtClean="0"/>
              <a:t>Subject to resources which are Scarce in current Environment</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18</a:t>
            </a:fld>
            <a:endParaRPr lang="en-AU" dirty="0"/>
          </a:p>
        </p:txBody>
      </p:sp>
    </p:spTree>
    <p:extLst>
      <p:ext uri="{BB962C8B-B14F-4D97-AF65-F5344CB8AC3E}">
        <p14:creationId xmlns:p14="http://schemas.microsoft.com/office/powerpoint/2010/main" xmlns="" val="5244852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Analytical Services Branch </a:t>
            </a:r>
          </a:p>
          <a:p>
            <a:pPr lvl="1"/>
            <a:r>
              <a:rPr lang="en-AU" sz="1200" dirty="0" smtClean="0"/>
              <a:t>1351.0.55.035 - Research Paper: Competition, Innovation and Productivity in Australian Businesses, Sep 2011 </a:t>
            </a:r>
          </a:p>
          <a:p>
            <a:pPr lvl="1"/>
            <a:r>
              <a:rPr lang="en-AU" sz="1200" dirty="0" smtClean="0"/>
              <a:t>1351.0.55.033 - Research Paper: Business Innovation and the Use of Information and Communications Technology, Mar 2011 </a:t>
            </a:r>
          </a:p>
          <a:p>
            <a:endParaRPr lang="en-AU" sz="1200" dirty="0" smtClean="0"/>
          </a:p>
          <a:p>
            <a:endParaRPr lang="en-AU" dirty="0" smtClean="0"/>
          </a:p>
          <a:p>
            <a:r>
              <a:rPr lang="en-AU" dirty="0" smtClean="0"/>
              <a:t>National Statistics Centre for Innovation and Technology</a:t>
            </a:r>
          </a:p>
          <a:p>
            <a:endParaRPr lang="en-AU" dirty="0" smtClean="0"/>
          </a:p>
          <a:p>
            <a:pPr lvl="1"/>
            <a:r>
              <a:rPr lang="en-AU" sz="1200" dirty="0" smtClean="0"/>
              <a:t>Replicating Business Innovation and the Use of Information and Communications Technology</a:t>
            </a:r>
          </a:p>
          <a:p>
            <a:pPr lvl="1"/>
            <a:r>
              <a:rPr lang="en-AU" sz="1200" dirty="0" smtClean="0"/>
              <a:t>Change in broadband connection speed and Productivity</a:t>
            </a:r>
          </a:p>
          <a:p>
            <a:pPr lvl="1"/>
            <a:endParaRPr lang="en-AU" sz="1200" dirty="0" smtClean="0"/>
          </a:p>
          <a:p>
            <a:pPr lvl="0"/>
            <a:r>
              <a:rPr lang="en-AU" sz="1200" dirty="0" smtClean="0"/>
              <a:t>External</a:t>
            </a:r>
            <a:r>
              <a:rPr lang="en-AU" sz="1200" baseline="0" dirty="0" smtClean="0"/>
              <a:t>: Academics at University for research purposes</a:t>
            </a:r>
            <a:endParaRPr lang="en-AU" sz="1200" dirty="0" smtClean="0"/>
          </a:p>
          <a:p>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19</a:t>
            </a:fld>
            <a:endParaRPr lang="en-AU" dirty="0"/>
          </a:p>
        </p:txBody>
      </p:sp>
    </p:spTree>
    <p:extLst>
      <p:ext uri="{BB962C8B-B14F-4D97-AF65-F5344CB8AC3E}">
        <p14:creationId xmlns:p14="http://schemas.microsoft.com/office/powerpoint/2010/main" xmlns="" val="570868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Business Longitudinal Survey had been conducted in the mid-1990’s but cancelled in 1999 (Funding)</a:t>
            </a:r>
          </a:p>
          <a:p>
            <a:endParaRPr lang="en-AU" dirty="0" smtClean="0"/>
          </a:p>
          <a:p>
            <a:r>
              <a:rPr lang="en-AU" dirty="0" smtClean="0"/>
              <a:t>BLS – Collected all</a:t>
            </a:r>
            <a:r>
              <a:rPr lang="en-AU" baseline="0" dirty="0" smtClean="0"/>
              <a:t> data that is both Financial and Characteristics in one survey 1994-1999</a:t>
            </a:r>
          </a:p>
          <a:p>
            <a:endParaRPr lang="en-AU" baseline="0" dirty="0" smtClean="0"/>
          </a:p>
          <a:p>
            <a:r>
              <a:rPr lang="en-AU" baseline="0" dirty="0" smtClean="0"/>
              <a:t>BLS CURF – one of the most popular ever released by the ABS</a:t>
            </a:r>
          </a:p>
          <a:p>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Strong user demand for it to be reinstated</a:t>
            </a:r>
          </a:p>
          <a:p>
            <a:endParaRPr lang="en-AU" baseline="0"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2</a:t>
            </a:fld>
            <a:endParaRPr lang="en-AU" dirty="0"/>
          </a:p>
        </p:txBody>
      </p:sp>
    </p:spTree>
    <p:extLst>
      <p:ext uri="{BB962C8B-B14F-4D97-AF65-F5344CB8AC3E}">
        <p14:creationId xmlns:p14="http://schemas.microsoft.com/office/powerpoint/2010/main" xmlns="" val="1660835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Association between ICT usage and innovation</a:t>
            </a:r>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 </a:t>
            </a:r>
          </a:p>
          <a:p>
            <a:r>
              <a:rPr lang="en-AU" dirty="0" smtClean="0"/>
              <a:t>Controlling for the effects of a range of business characteristics. </a:t>
            </a:r>
          </a:p>
          <a:p>
            <a:r>
              <a:rPr lang="en-AU" dirty="0" err="1" smtClean="0"/>
              <a:t>Emp</a:t>
            </a:r>
            <a:r>
              <a:rPr lang="en-AU" dirty="0" smtClean="0"/>
              <a:t>,</a:t>
            </a:r>
            <a:r>
              <a:rPr lang="en-AU" baseline="0" dirty="0" smtClean="0"/>
              <a:t> </a:t>
            </a:r>
            <a:r>
              <a:rPr lang="en-AU" dirty="0" smtClean="0"/>
              <a:t>Industry ,  Exporter, R&amp;D Agreement, Foreign ownership, Market</a:t>
            </a:r>
            <a:r>
              <a:rPr lang="en-AU" baseline="0" dirty="0" smtClean="0"/>
              <a:t> Structure</a:t>
            </a: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Because ICT variables correlated formed a ICT Intensity index variable</a:t>
            </a:r>
            <a:r>
              <a:rPr lang="en-AU" baseline="0" dirty="0" smtClean="0"/>
              <a:t> </a:t>
            </a:r>
            <a:r>
              <a:rPr lang="en-AU" dirty="0" smtClean="0"/>
              <a:t>based on ICT Sophistication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Increasing order of sophistication  - No B/Band (5),</a:t>
            </a:r>
            <a:r>
              <a:rPr lang="en-AU" baseline="0" dirty="0" smtClean="0"/>
              <a:t> B/Band (4), Web presence (3), receives orders (2), </a:t>
            </a:r>
            <a:r>
              <a:rPr lang="en-AU" sz="1200" b="0" i="0" u="none" strike="noStrike" kern="1200" baseline="0" dirty="0" smtClean="0">
                <a:solidFill>
                  <a:schemeClr val="tx1"/>
                </a:solidFill>
                <a:latin typeface="Arial" charset="0"/>
                <a:ea typeface="+mn-ea"/>
                <a:cs typeface="+mn-cs"/>
              </a:rPr>
              <a:t>uses IT to a ‘high’ extent in at least 5 business activities (1)</a:t>
            </a:r>
          </a:p>
          <a:p>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Regression modelling (binary and ordered </a:t>
            </a:r>
            <a:r>
              <a:rPr lang="en-AU" dirty="0" err="1" smtClean="0"/>
              <a:t>Probit</a:t>
            </a:r>
            <a:r>
              <a:rPr lang="en-AU" dirty="0" smtClean="0"/>
              <a:t> modelling</a:t>
            </a:r>
          </a:p>
          <a:p>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20</a:t>
            </a:fld>
            <a:endParaRPr lang="en-AU" dirty="0"/>
          </a:p>
        </p:txBody>
      </p:sp>
    </p:spTree>
    <p:extLst>
      <p:ext uri="{BB962C8B-B14F-4D97-AF65-F5344CB8AC3E}">
        <p14:creationId xmlns:p14="http://schemas.microsoft.com/office/powerpoint/2010/main" xmlns="" val="11798869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AU" sz="1200" dirty="0" smtClean="0"/>
              <a:t>Increased sophistication of ICT use showed;</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AU" sz="1200" dirty="0" smtClean="0"/>
          </a:p>
          <a:p>
            <a:pPr lvl="0"/>
            <a:r>
              <a:rPr lang="en-AU" sz="1200" dirty="0" smtClean="0"/>
              <a:t>Business significantly more likely to innovate</a:t>
            </a:r>
          </a:p>
          <a:p>
            <a:pPr lvl="0"/>
            <a:r>
              <a:rPr lang="en-AU" sz="1200" dirty="0" smtClean="0"/>
              <a:t>Held true for the different types of innovation</a:t>
            </a: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AU" sz="12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Also for various ICT Intensity Indexes (5) - </a:t>
            </a:r>
            <a:r>
              <a:rPr lang="en-AU" sz="1200" b="0" i="0" u="none" strike="noStrike" kern="1200" baseline="0" dirty="0" smtClean="0">
                <a:solidFill>
                  <a:schemeClr val="tx1"/>
                </a:solidFill>
                <a:latin typeface="Arial" charset="0"/>
                <a:ea typeface="+mn-ea"/>
                <a:cs typeface="+mn-cs"/>
              </a:rPr>
              <a:t>Receives Internet orders via (a) on-line ordering or (b) shopping cart facility</a:t>
            </a:r>
          </a:p>
          <a:p>
            <a:r>
              <a:rPr lang="en-AU" sz="1200" b="0" i="0" u="none" strike="noStrike" kern="1200" baseline="0" dirty="0" smtClean="0">
                <a:solidFill>
                  <a:schemeClr val="tx1"/>
                </a:solidFill>
                <a:latin typeface="Arial" charset="0"/>
                <a:ea typeface="+mn-ea"/>
                <a:cs typeface="+mn-cs"/>
              </a:rPr>
              <a:t>Internet sales account for more than 25% of sales income</a:t>
            </a:r>
            <a:endParaRPr lang="en-AU" sz="1200" dirty="0" smtClean="0"/>
          </a:p>
          <a:p>
            <a:endParaRPr lang="en-AU" sz="1200" dirty="0" smtClean="0"/>
          </a:p>
          <a:p>
            <a:pPr marL="0" marR="0" lvl="1" indent="0" algn="l" defTabSz="914400" rtl="0" eaLnBrk="1" fontAlgn="base" latinLnBrk="0" hangingPunct="1">
              <a:lnSpc>
                <a:spcPct val="100000"/>
              </a:lnSpc>
              <a:spcBef>
                <a:spcPct val="30000"/>
              </a:spcBef>
              <a:spcAft>
                <a:spcPct val="0"/>
              </a:spcAft>
              <a:buClrTx/>
              <a:buSzTx/>
              <a:buFontTx/>
              <a:buNone/>
              <a:tabLst/>
              <a:defRPr/>
            </a:pPr>
            <a:r>
              <a:rPr lang="en-AU" sz="1200" dirty="0" smtClean="0"/>
              <a:t>More novel innovations - New to business, Industry Australia World</a:t>
            </a:r>
          </a:p>
          <a:p>
            <a:pPr lvl="0"/>
            <a:r>
              <a:rPr lang="en-AU" sz="1200" dirty="0" smtClean="0"/>
              <a:t>Multiple types of innovation </a:t>
            </a:r>
          </a:p>
          <a:p>
            <a:pPr lvl="0"/>
            <a:r>
              <a:rPr lang="en-AU" sz="1200" dirty="0" smtClean="0"/>
              <a:t>Develop Innovations internally</a:t>
            </a:r>
          </a:p>
          <a:p>
            <a:endParaRPr lang="en-AU" sz="1200"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21</a:t>
            </a:fld>
            <a:endParaRPr lang="en-AU" dirty="0"/>
          </a:p>
        </p:txBody>
      </p:sp>
    </p:spTree>
    <p:extLst>
      <p:ext uri="{BB962C8B-B14F-4D97-AF65-F5344CB8AC3E}">
        <p14:creationId xmlns:p14="http://schemas.microsoft.com/office/powerpoint/2010/main" xmlns="" val="24616106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D76EBB66-698C-4D42-8E44-083029EAF08F}" type="slidenum">
              <a:rPr lang="en-AU" smtClean="0"/>
              <a:pPr/>
              <a:t>22</a:t>
            </a:fld>
            <a:endParaRPr lang="en-AU" dirty="0"/>
          </a:p>
        </p:txBody>
      </p:sp>
    </p:spTree>
    <p:extLst>
      <p:ext uri="{BB962C8B-B14F-4D97-AF65-F5344CB8AC3E}">
        <p14:creationId xmlns:p14="http://schemas.microsoft.com/office/powerpoint/2010/main" xmlns="" val="6827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Following a business</a:t>
            </a:r>
            <a:r>
              <a:rPr lang="en-AU" baseline="0" dirty="0" smtClean="0"/>
              <a:t> over time - </a:t>
            </a:r>
            <a:r>
              <a:rPr lang="en-AU" dirty="0" smtClean="0"/>
              <a:t>Micro level (unit record) analysis over time considered</a:t>
            </a:r>
            <a:r>
              <a:rPr lang="en-AU" baseline="0" dirty="0" smtClean="0"/>
              <a:t> </a:t>
            </a:r>
            <a:r>
              <a:rPr lang="en-AU" dirty="0" smtClean="0"/>
              <a:t>the best method </a:t>
            </a:r>
            <a:endParaRPr lang="en-AU" baseline="0" dirty="0" smtClean="0"/>
          </a:p>
          <a:p>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Consider what the business looks like (Characteristics), how it performs (Financial performance) &amp; External Environment it operates in</a:t>
            </a:r>
          </a:p>
          <a:p>
            <a:endParaRPr lang="en-AU" baseline="0" dirty="0" smtClean="0"/>
          </a:p>
          <a:p>
            <a:r>
              <a:rPr lang="en-AU" dirty="0" smtClean="0"/>
              <a:t>Analysts and policy advisors are interested in understanding;</a:t>
            </a:r>
          </a:p>
          <a:p>
            <a:pPr lvl="1"/>
            <a:r>
              <a:rPr lang="en-AU" sz="1200" dirty="0" smtClean="0"/>
              <a:t>The activities or factors that are relevant to business performance and productivity</a:t>
            </a:r>
          </a:p>
          <a:p>
            <a:pPr lvl="1"/>
            <a:r>
              <a:rPr lang="en-AU" sz="1200" dirty="0" smtClean="0"/>
              <a:t>The business characteristics that are associated with these activities or factors</a:t>
            </a:r>
          </a:p>
          <a:p>
            <a:endParaRPr lang="en-AU" sz="12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Allows changes in characteristics &amp; performance over time to be analysed</a:t>
            </a:r>
          </a:p>
          <a:p>
            <a:endParaRPr lang="en-AU" baseline="0" dirty="0" smtClean="0"/>
          </a:p>
          <a:p>
            <a:r>
              <a:rPr lang="en-AU" baseline="0" dirty="0" smtClean="0"/>
              <a:t>Designed for longitudinal not to produce accurate aggregated/population data</a:t>
            </a:r>
          </a:p>
          <a:p>
            <a:endParaRPr lang="en-AU" baseline="0"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3</a:t>
            </a:fld>
            <a:endParaRPr lang="en-AU" dirty="0"/>
          </a:p>
        </p:txBody>
      </p:sp>
    </p:spTree>
    <p:extLst>
      <p:ext uri="{BB962C8B-B14F-4D97-AF65-F5344CB8AC3E}">
        <p14:creationId xmlns:p14="http://schemas.microsoft.com/office/powerpoint/2010/main" xmlns="" val="571540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dirty="0" smtClean="0"/>
              <a:t>Small “dense” BLD</a:t>
            </a:r>
          </a:p>
          <a:p>
            <a:pPr lvl="0">
              <a:buFont typeface="Arial" pitchFamily="34" charset="0"/>
              <a:buNone/>
            </a:pPr>
            <a:r>
              <a:rPr lang="en-AU" sz="1200" dirty="0" smtClean="0"/>
              <a:t>~2,000 SME-sized businesses in each panel/wave with a combination of directly collected (Survey) and administrative data (ATO),</a:t>
            </a:r>
          </a:p>
          <a:p>
            <a:pPr lvl="0">
              <a:buFont typeface="Arial" pitchFamily="34" charset="0"/>
              <a:buNone/>
            </a:pPr>
            <a:r>
              <a:rPr lang="en-AU" sz="1200" dirty="0" smtClean="0"/>
              <a:t> i.e. complete data for all businesses in the panel</a:t>
            </a:r>
          </a:p>
          <a:p>
            <a:pPr lvl="0">
              <a:buFont typeface="Arial" pitchFamily="34" charset="0"/>
              <a:buNone/>
            </a:pPr>
            <a:r>
              <a:rPr lang="en-AU" sz="1200" dirty="0" smtClean="0"/>
              <a:t> with a new panel each year </a:t>
            </a:r>
          </a:p>
          <a:p>
            <a:pPr lvl="0">
              <a:buFont typeface="Arial" pitchFamily="34" charset="0"/>
              <a:buNone/>
            </a:pPr>
            <a:r>
              <a:rPr lang="en-AU" sz="1200" dirty="0" smtClean="0"/>
              <a:t> plus some flexibility in design</a:t>
            </a:r>
          </a:p>
          <a:p>
            <a:pPr lvl="0">
              <a:buFont typeface="Arial" pitchFamily="34" charset="0"/>
              <a:buNone/>
            </a:pPr>
            <a:endParaRPr lang="en-AU" sz="1200" dirty="0" smtClean="0"/>
          </a:p>
          <a:p>
            <a:pPr lvl="0">
              <a:buFont typeface="Arial" pitchFamily="34" charset="0"/>
              <a:buNone/>
            </a:pPr>
            <a:r>
              <a:rPr lang="en-AU" sz="1200" dirty="0" smtClean="0"/>
              <a:t>Large “sparse” BLD</a:t>
            </a:r>
          </a:p>
          <a:p>
            <a:pPr lvl="0">
              <a:buFont typeface="Arial" pitchFamily="34" charset="0"/>
              <a:buNone/>
            </a:pPr>
            <a:r>
              <a:rPr lang="en-AU" sz="1200" dirty="0" smtClean="0"/>
              <a:t>To be created using the ABS unit record data stores for all directly collected (irrespective of which survey) and administrative data,</a:t>
            </a:r>
          </a:p>
          <a:p>
            <a:pPr lvl="0">
              <a:buFont typeface="Arial" pitchFamily="34" charset="0"/>
              <a:buNone/>
            </a:pPr>
            <a:r>
              <a:rPr lang="en-AU" sz="1200" dirty="0" smtClean="0"/>
              <a:t> i.e. ATO data for all businesses plus data from other ABS surveys in which a business may have been included</a:t>
            </a:r>
          </a:p>
          <a:p>
            <a:pPr marL="171450" marR="0" lvl="0" indent="-171450" algn="l" defTabSz="914400" rtl="0" eaLnBrk="1" fontAlgn="base" latinLnBrk="0" hangingPunct="1">
              <a:lnSpc>
                <a:spcPct val="100000"/>
              </a:lnSpc>
              <a:spcBef>
                <a:spcPct val="30000"/>
              </a:spcBef>
              <a:spcAft>
                <a:spcPct val="0"/>
              </a:spcAft>
              <a:buClrTx/>
              <a:buSzTx/>
              <a:buFont typeface="Arial" pitchFamily="34" charset="0"/>
              <a:buChar char="•"/>
              <a:tabLst/>
              <a:defRPr/>
            </a:pPr>
            <a:endParaRPr lang="en-AU"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4</a:t>
            </a:fld>
            <a:endParaRPr lang="en-AU" dirty="0"/>
          </a:p>
        </p:txBody>
      </p:sp>
    </p:spTree>
    <p:extLst>
      <p:ext uri="{BB962C8B-B14F-4D97-AF65-F5344CB8AC3E}">
        <p14:creationId xmlns:p14="http://schemas.microsoft.com/office/powerpoint/2010/main" xmlns="" val="304567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New policy proposal successful in 2005 budget but…………ABS only got 60 % of funding required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Explains</a:t>
            </a:r>
            <a:r>
              <a:rPr lang="en-AU" baseline="0" dirty="0" smtClean="0"/>
              <a:t> why some of the grand vision has not materialised e.g. large sparse BLD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Early planning to s</a:t>
            </a:r>
            <a:r>
              <a:rPr lang="en-AU" baseline="0" dirty="0" smtClean="0"/>
              <a:t>et up a consultative group with Government, Academics, Consultants to advise on design and content</a:t>
            </a:r>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What was happening Internationally (Not a lot)</a:t>
            </a:r>
            <a:endParaRPr lang="en-AU" dirty="0" smtClean="0"/>
          </a:p>
          <a:p>
            <a:endParaRPr lang="en-AU" dirty="0" smtClean="0"/>
          </a:p>
          <a:p>
            <a:r>
              <a:rPr lang="en-AU" dirty="0" smtClean="0"/>
              <a:t>Full steam ahead 2004/05 dispatched February 2006</a:t>
            </a:r>
          </a:p>
          <a:p>
            <a:endParaRPr lang="en-AU" dirty="0" smtClean="0"/>
          </a:p>
          <a:p>
            <a:r>
              <a:rPr lang="en-AU" dirty="0" smtClean="0"/>
              <a:t>Some Direct Collection – Existing ABS Characteristics Survey</a:t>
            </a:r>
          </a:p>
          <a:p>
            <a:r>
              <a:rPr lang="en-AU" dirty="0" smtClean="0"/>
              <a:t>Some Admin by product – ATO &amp; Customs</a:t>
            </a:r>
            <a:r>
              <a:rPr lang="en-AU" baseline="0" dirty="0" smtClean="0"/>
              <a:t> </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5</a:t>
            </a:fld>
            <a:endParaRPr lang="en-AU" dirty="0"/>
          </a:p>
        </p:txBody>
      </p:sp>
    </p:spTree>
    <p:extLst>
      <p:ext uri="{BB962C8B-B14F-4D97-AF65-F5344CB8AC3E}">
        <p14:creationId xmlns:p14="http://schemas.microsoft.com/office/powerpoint/2010/main" xmlns="" val="4041781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As part of developing the BLD, the ABS reviewed of all of its “characteristics” type collections</a:t>
            </a:r>
          </a:p>
          <a:p>
            <a:endParaRPr lang="en-AU" dirty="0" smtClean="0"/>
          </a:p>
          <a:p>
            <a:r>
              <a:rPr lang="en-AU" dirty="0" smtClean="0"/>
              <a:t>Reduce costs,</a:t>
            </a:r>
            <a:r>
              <a:rPr lang="en-AU" baseline="0" dirty="0" smtClean="0"/>
              <a:t> Improve Efficiency and reduce </a:t>
            </a:r>
            <a:r>
              <a:rPr lang="en-AU" dirty="0" smtClean="0"/>
              <a:t>Provider</a:t>
            </a:r>
            <a:r>
              <a:rPr lang="en-AU" baseline="0" dirty="0" smtClean="0"/>
              <a:t> load</a:t>
            </a:r>
            <a:endParaRPr lang="en-AU" dirty="0"/>
          </a:p>
        </p:txBody>
      </p:sp>
      <p:sp>
        <p:nvSpPr>
          <p:cNvPr id="4" name="Slide Number Placeholder 3"/>
          <p:cNvSpPr>
            <a:spLocks noGrp="1"/>
          </p:cNvSpPr>
          <p:nvPr>
            <p:ph type="sldNum" sz="quarter" idx="10"/>
          </p:nvPr>
        </p:nvSpPr>
        <p:spPr/>
        <p:txBody>
          <a:bodyPr/>
          <a:lstStyle/>
          <a:p>
            <a:fld id="{D76EBB66-698C-4D42-8E44-083029EAF08F}" type="slidenum">
              <a:rPr lang="en-AU" smtClean="0"/>
              <a:pPr/>
              <a:t>6</a:t>
            </a:fld>
            <a:endParaRPr lang="en-AU" dirty="0"/>
          </a:p>
        </p:txBody>
      </p:sp>
    </p:spTree>
    <p:extLst>
      <p:ext uri="{BB962C8B-B14F-4D97-AF65-F5344CB8AC3E}">
        <p14:creationId xmlns:p14="http://schemas.microsoft.com/office/powerpoint/2010/main" xmlns="" val="4041781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BUIT</a:t>
            </a:r>
            <a:r>
              <a:rPr lang="en-AU" baseline="0" dirty="0" smtClean="0"/>
              <a:t> </a:t>
            </a:r>
            <a:r>
              <a:rPr lang="en-AU" dirty="0" smtClean="0"/>
              <a:t>annual since early 1990’s</a:t>
            </a:r>
            <a:endParaRPr lang="en-AU" baseline="0" dirty="0" smtClean="0"/>
          </a:p>
          <a:p>
            <a:r>
              <a:rPr lang="en-AU" dirty="0" smtClean="0"/>
              <a:t>8129.0 - Business Use of Information Technology</a:t>
            </a:r>
          </a:p>
          <a:p>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baseline="0" dirty="0" smtClean="0"/>
              <a:t>Innovation -</a:t>
            </a:r>
            <a:r>
              <a:rPr lang="en-AU" dirty="0" smtClean="0"/>
              <a:t> a couple of collections in the 1990’s and reinstated in 2002</a:t>
            </a:r>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8158.0 - Innovation in Australian Business</a:t>
            </a:r>
            <a:endParaRPr lang="en-AU" baseline="0" dirty="0" smtClean="0"/>
          </a:p>
          <a:p>
            <a:endParaRPr lang="en-AU"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Released</a:t>
            </a:r>
            <a:r>
              <a:rPr lang="en-AU" baseline="0" dirty="0" smtClean="0"/>
              <a:t> 2003 &amp; 2005 and then planned to be released on a financial basis</a:t>
            </a:r>
          </a:p>
        </p:txBody>
      </p:sp>
      <p:sp>
        <p:nvSpPr>
          <p:cNvPr id="4" name="Slide Number Placeholder 3"/>
          <p:cNvSpPr>
            <a:spLocks noGrp="1"/>
          </p:cNvSpPr>
          <p:nvPr>
            <p:ph type="sldNum" sz="quarter" idx="10"/>
          </p:nvPr>
        </p:nvSpPr>
        <p:spPr/>
        <p:txBody>
          <a:bodyPr/>
          <a:lstStyle/>
          <a:p>
            <a:fld id="{D76EBB66-698C-4D42-8E44-083029EAF08F}" type="slidenum">
              <a:rPr lang="en-AU" smtClean="0"/>
              <a:pPr/>
              <a:t>7</a:t>
            </a:fld>
            <a:endParaRPr lang="en-AU" dirty="0"/>
          </a:p>
        </p:txBody>
      </p:sp>
    </p:spTree>
    <p:extLst>
      <p:ext uri="{BB962C8B-B14F-4D97-AF65-F5344CB8AC3E}">
        <p14:creationId xmlns:p14="http://schemas.microsoft.com/office/powerpoint/2010/main" xmlns="" val="4008958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IBCS - Brand new vehicle.</a:t>
            </a:r>
            <a:r>
              <a:rPr lang="en-AU" baseline="0" dirty="0" smtClean="0"/>
              <a:t> </a:t>
            </a:r>
            <a:r>
              <a:rPr lang="en-AU" dirty="0" smtClean="0"/>
              <a:t>Aim;</a:t>
            </a:r>
          </a:p>
          <a:p>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Bring together existing IT use and innovation collections with the new BLD direct collection component</a:t>
            </a:r>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Get efficiencies from linked samples, common instruments and business processes, Integrated data</a:t>
            </a:r>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Reduction in costs &amp; provider load</a:t>
            </a:r>
          </a:p>
          <a:p>
            <a:endParaRPr lang="en-AU" dirty="0" smtClean="0"/>
          </a:p>
          <a:p>
            <a:r>
              <a:rPr lang="en-AU" dirty="0" smtClean="0"/>
              <a:t>8167.0 - Selected Characteristics of Australian Business (Annual) 2005/06</a:t>
            </a:r>
          </a:p>
          <a:p>
            <a:r>
              <a:rPr lang="en-AU" dirty="0" smtClean="0"/>
              <a:t>8166.0 - Summary of IT Use and Innovation in Australian Business 2005/06</a:t>
            </a:r>
          </a:p>
          <a:p>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8158.0 - Innovation in Australian Business 2006/07</a:t>
            </a:r>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8129.0 - Business Use of Information Technology 2005/06</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dirty="0" smtClean="0"/>
              <a:t>8168.0.55.001/2 BLD </a:t>
            </a:r>
            <a:r>
              <a:rPr lang="en-AU" dirty="0" err="1" smtClean="0"/>
              <a:t>Confidentialised</a:t>
            </a:r>
            <a:r>
              <a:rPr lang="en-AU" dirty="0" smtClean="0"/>
              <a:t> Unit Record File (CURF)</a:t>
            </a:r>
          </a:p>
        </p:txBody>
      </p:sp>
      <p:sp>
        <p:nvSpPr>
          <p:cNvPr id="4" name="Slide Number Placeholder 3"/>
          <p:cNvSpPr>
            <a:spLocks noGrp="1"/>
          </p:cNvSpPr>
          <p:nvPr>
            <p:ph type="sldNum" sz="quarter" idx="10"/>
          </p:nvPr>
        </p:nvSpPr>
        <p:spPr/>
        <p:txBody>
          <a:bodyPr/>
          <a:lstStyle/>
          <a:p>
            <a:fld id="{D76EBB66-698C-4D42-8E44-083029EAF08F}" type="slidenum">
              <a:rPr lang="en-AU" smtClean="0"/>
              <a:pPr/>
              <a:t>8</a:t>
            </a:fld>
            <a:endParaRPr lang="en-AU" dirty="0"/>
          </a:p>
        </p:txBody>
      </p:sp>
    </p:spTree>
    <p:extLst>
      <p:ext uri="{BB962C8B-B14F-4D97-AF65-F5344CB8AC3E}">
        <p14:creationId xmlns:p14="http://schemas.microsoft.com/office/powerpoint/2010/main" xmlns="" val="3184120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AU" sz="1100" dirty="0" smtClean="0"/>
              <a:t>First integrated survey conducted in 2005-06. Core characteristics Content</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100" dirty="0" smtClean="0"/>
          </a:p>
          <a:p>
            <a:r>
              <a:rPr lang="en-AU" sz="1100" b="1" dirty="0" smtClean="0"/>
              <a:t>Business Structure &amp; Arrangements </a:t>
            </a:r>
            <a:r>
              <a:rPr lang="en-AU" sz="1100" dirty="0" smtClean="0"/>
              <a:t>– Employment,</a:t>
            </a:r>
            <a:r>
              <a:rPr lang="en-AU" sz="1100" baseline="0" dirty="0" smtClean="0"/>
              <a:t> Exporter Foreign Ownership, Franchising arrangements &amp; Cooperative R&amp;D </a:t>
            </a:r>
            <a:r>
              <a:rPr lang="en-AU" sz="1100" baseline="0" dirty="0" err="1" smtClean="0"/>
              <a:t>Agreemnets</a:t>
            </a:r>
            <a:endParaRPr lang="en-AU" sz="1100" dirty="0" smtClean="0"/>
          </a:p>
          <a:p>
            <a:r>
              <a:rPr lang="en-AU" sz="1100" b="1" dirty="0" smtClean="0"/>
              <a:t>Business</a:t>
            </a:r>
            <a:r>
              <a:rPr lang="en-AU" sz="1100" b="1" baseline="0" dirty="0" smtClean="0"/>
              <a:t> Markets &amp; Competition </a:t>
            </a:r>
            <a:r>
              <a:rPr lang="en-AU" sz="1100" baseline="0" dirty="0" smtClean="0"/>
              <a:t>– Geographic Market of Operation, Market Share, Main Source of Income, Number of competitors &amp; their nature/size</a:t>
            </a:r>
          </a:p>
          <a:p>
            <a:r>
              <a:rPr lang="en-AU" sz="1100" b="1" baseline="0" dirty="0" smtClean="0"/>
              <a:t>Business Finance</a:t>
            </a:r>
            <a:r>
              <a:rPr lang="en-AU" sz="1100" baseline="0" dirty="0" smtClean="0"/>
              <a:t> – Finance Sought &amp; reasons for seeking Debt Equity, Government financial assistance</a:t>
            </a:r>
          </a:p>
          <a:p>
            <a:r>
              <a:rPr lang="en-AU" sz="1100" b="1" baseline="0" dirty="0" smtClean="0"/>
              <a:t>Business Performance </a:t>
            </a:r>
            <a:r>
              <a:rPr lang="en-AU" sz="1100" baseline="0" dirty="0" smtClean="0"/>
              <a:t>– Productivity, Profitability, Income from Sales, Range of Services</a:t>
            </a:r>
          </a:p>
          <a:p>
            <a:r>
              <a:rPr lang="en-AU" sz="1100" b="1" baseline="0" dirty="0" smtClean="0"/>
              <a:t>Barriers to Business Activities or Performance </a:t>
            </a:r>
            <a:r>
              <a:rPr lang="en-AU" sz="1100" baseline="0" dirty="0" smtClean="0"/>
              <a:t>– Costs,  lack of Skills, Lack of Access to Knowledge/Technology</a:t>
            </a:r>
            <a:endParaRPr lang="en-AU" sz="110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10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b="1" dirty="0" smtClean="0"/>
              <a:t>Core IT use and innovation content</a:t>
            </a:r>
          </a:p>
          <a:p>
            <a:r>
              <a:rPr lang="en-AU" sz="1100" dirty="0" smtClean="0"/>
              <a:t>IT use – Use Computer,</a:t>
            </a:r>
            <a:r>
              <a:rPr lang="en-AU" sz="1100" baseline="0" dirty="0" smtClean="0"/>
              <a:t> IT Support, Internet </a:t>
            </a:r>
            <a:r>
              <a:rPr lang="en-AU" sz="1100" dirty="0" smtClean="0"/>
              <a:t>Connection Type, Web Presence</a:t>
            </a:r>
          </a:p>
          <a:p>
            <a:r>
              <a:rPr lang="en-AU" sz="1100" dirty="0" smtClean="0"/>
              <a:t>Innovation – G&amp;S,</a:t>
            </a:r>
            <a:r>
              <a:rPr lang="en-AU" sz="1100" baseline="0" dirty="0" smtClean="0"/>
              <a:t> Operational, Organisational, Marketing (Implemented, Abandoned, Still in Process of Imp)</a:t>
            </a:r>
            <a:endParaRPr lang="en-AU" sz="1100" dirty="0" smtClean="0"/>
          </a:p>
          <a:p>
            <a:endParaRPr lang="en-AU" sz="1100" dirty="0" smtClean="0"/>
          </a:p>
          <a:p>
            <a:r>
              <a:rPr lang="en-AU" sz="1100" dirty="0" smtClean="0"/>
              <a:t>Key Indicators to be created</a:t>
            </a:r>
            <a:r>
              <a:rPr lang="en-AU" sz="1100" baseline="0" dirty="0" smtClean="0"/>
              <a:t> </a:t>
            </a:r>
            <a:r>
              <a:rPr lang="en-AU" sz="1100" dirty="0" smtClean="0"/>
              <a:t>each year, greater detail alternate years</a:t>
            </a:r>
          </a:p>
          <a:p>
            <a:pPr marL="0" marR="0" indent="0" algn="l" defTabSz="914400" rtl="0" eaLnBrk="1" fontAlgn="base" latinLnBrk="0" hangingPunct="1">
              <a:lnSpc>
                <a:spcPct val="100000"/>
              </a:lnSpc>
              <a:spcBef>
                <a:spcPct val="30000"/>
              </a:spcBef>
              <a:spcAft>
                <a:spcPct val="0"/>
              </a:spcAft>
              <a:buClrTx/>
              <a:buSzTx/>
              <a:buFontTx/>
              <a:buNone/>
              <a:tabLst/>
              <a:defRPr/>
            </a:pPr>
            <a:r>
              <a:rPr lang="en-AU" sz="1100" dirty="0" smtClean="0"/>
              <a:t>Capacity for a user funded module  – e.g. NZ model (funded questions on BLD).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10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10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AU" sz="1100" dirty="0" smtClean="0"/>
          </a:p>
        </p:txBody>
      </p:sp>
      <p:sp>
        <p:nvSpPr>
          <p:cNvPr id="4" name="Slide Number Placeholder 3"/>
          <p:cNvSpPr>
            <a:spLocks noGrp="1"/>
          </p:cNvSpPr>
          <p:nvPr>
            <p:ph type="sldNum" sz="quarter" idx="10"/>
          </p:nvPr>
        </p:nvSpPr>
        <p:spPr/>
        <p:txBody>
          <a:bodyPr/>
          <a:lstStyle/>
          <a:p>
            <a:fld id="{D76EBB66-698C-4D42-8E44-083029EAF08F}" type="slidenum">
              <a:rPr lang="en-AU" smtClean="0"/>
              <a:pPr/>
              <a:t>9</a:t>
            </a:fld>
            <a:endParaRPr lang="en-AU" dirty="0"/>
          </a:p>
        </p:txBody>
      </p:sp>
    </p:spTree>
    <p:extLst>
      <p:ext uri="{BB962C8B-B14F-4D97-AF65-F5344CB8AC3E}">
        <p14:creationId xmlns:p14="http://schemas.microsoft.com/office/powerpoint/2010/main" xmlns="" val="2866870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a:xfrm>
            <a:off x="1774825" y="1484313"/>
            <a:ext cx="6683375" cy="1470025"/>
          </a:xfrm>
        </p:spPr>
        <p:txBody>
          <a:bodyPr/>
          <a:lstStyle>
            <a:lvl1pPr>
              <a:defRPr/>
            </a:lvl1pPr>
          </a:lstStyle>
          <a:p>
            <a:pPr lvl="0"/>
            <a:r>
              <a:rPr lang="en-US" noProof="0" smtClean="0"/>
              <a:t>Click to edit Master title style</a:t>
            </a:r>
            <a:endParaRPr lang="en-AU" noProof="0" smtClean="0"/>
          </a:p>
        </p:txBody>
      </p:sp>
      <p:sp>
        <p:nvSpPr>
          <p:cNvPr id="38915" name="Rectangle 3"/>
          <p:cNvSpPr>
            <a:spLocks noGrp="1" noChangeArrowheads="1"/>
          </p:cNvSpPr>
          <p:nvPr>
            <p:ph type="subTitle" idx="1"/>
          </p:nvPr>
        </p:nvSpPr>
        <p:spPr>
          <a:xfrm>
            <a:off x="2268538" y="3240088"/>
            <a:ext cx="5503862" cy="1752600"/>
          </a:xfrm>
        </p:spPr>
        <p:txBody>
          <a:bodyPr/>
          <a:lstStyle>
            <a:lvl1pPr marL="0" indent="0" algn="ctr">
              <a:buFontTx/>
              <a:buNone/>
              <a:defRPr/>
            </a:lvl1pPr>
          </a:lstStyle>
          <a:p>
            <a:pPr lvl="0"/>
            <a:r>
              <a:rPr lang="en-US" noProof="0" smtClean="0"/>
              <a:t>Click to edit Master subtitle style</a:t>
            </a:r>
            <a:endParaRPr lang="en-AU" noProof="0" smtClean="0"/>
          </a:p>
        </p:txBody>
      </p:sp>
      <p:sp>
        <p:nvSpPr>
          <p:cNvPr id="38916" name="Rectangle 4"/>
          <p:cNvSpPr>
            <a:spLocks noGrp="1" noChangeArrowheads="1"/>
          </p:cNvSpPr>
          <p:nvPr>
            <p:ph type="dt" sz="half" idx="2"/>
          </p:nvPr>
        </p:nvSpPr>
        <p:spPr>
          <a:xfrm>
            <a:off x="1501775" y="6245225"/>
            <a:ext cx="2133600" cy="476250"/>
          </a:xfrm>
        </p:spPr>
        <p:txBody>
          <a:bodyPr/>
          <a:lstStyle>
            <a:lvl1pPr>
              <a:defRPr/>
            </a:lvl1pPr>
          </a:lstStyle>
          <a:p>
            <a:endParaRPr lang="en-AU" dirty="0"/>
          </a:p>
        </p:txBody>
      </p:sp>
      <p:sp>
        <p:nvSpPr>
          <p:cNvPr id="38917" name="Rectangle 5"/>
          <p:cNvSpPr>
            <a:spLocks noGrp="1" noChangeArrowheads="1"/>
          </p:cNvSpPr>
          <p:nvPr>
            <p:ph type="ftr" sz="quarter" idx="3"/>
          </p:nvPr>
        </p:nvSpPr>
        <p:spPr>
          <a:xfrm>
            <a:off x="3763963" y="6245225"/>
            <a:ext cx="2895600" cy="476250"/>
          </a:xfrm>
        </p:spPr>
        <p:txBody>
          <a:bodyPr/>
          <a:lstStyle>
            <a:lvl1pPr>
              <a:defRPr/>
            </a:lvl1pPr>
          </a:lstStyle>
          <a:p>
            <a:endParaRPr lang="en-AU" dirty="0"/>
          </a:p>
        </p:txBody>
      </p:sp>
      <p:sp>
        <p:nvSpPr>
          <p:cNvPr id="38918" name="Rectangle 6"/>
          <p:cNvSpPr>
            <a:spLocks noGrp="1" noChangeArrowheads="1"/>
          </p:cNvSpPr>
          <p:nvPr>
            <p:ph type="sldNum" sz="quarter" idx="4"/>
          </p:nvPr>
        </p:nvSpPr>
        <p:spPr>
          <a:xfrm>
            <a:off x="6759575" y="6245225"/>
            <a:ext cx="2133600" cy="476250"/>
          </a:xfrm>
        </p:spPr>
        <p:txBody>
          <a:bodyPr/>
          <a:lstStyle>
            <a:lvl1pPr>
              <a:defRPr/>
            </a:lvl1pPr>
          </a:lstStyle>
          <a:p>
            <a:fld id="{BFFFAF9C-2575-4E04-A266-4EB176CE2E00}" type="slidenum">
              <a:rPr lang="en-AU"/>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2BEA9B5C-5DAD-48F3-B479-4C91B91E134D}" type="slidenum">
              <a:rPr lang="en-AU"/>
              <a:pPr/>
              <a:t>‹#›</a:t>
            </a:fld>
            <a:endParaRPr lang="en-AU" dirty="0"/>
          </a:p>
        </p:txBody>
      </p:sp>
    </p:spTree>
    <p:extLst>
      <p:ext uri="{BB962C8B-B14F-4D97-AF65-F5344CB8AC3E}">
        <p14:creationId xmlns:p14="http://schemas.microsoft.com/office/powerpoint/2010/main" xmlns="" val="3301838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8963" y="274638"/>
            <a:ext cx="1747837"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1692275" y="274638"/>
            <a:ext cx="5094288"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1ED10C78-BB93-4331-B6AF-127F7B95AD6D}" type="slidenum">
              <a:rPr lang="en-AU"/>
              <a:pPr/>
              <a:t>‹#›</a:t>
            </a:fld>
            <a:endParaRPr lang="en-AU" dirty="0"/>
          </a:p>
        </p:txBody>
      </p:sp>
    </p:spTree>
    <p:extLst>
      <p:ext uri="{BB962C8B-B14F-4D97-AF65-F5344CB8AC3E}">
        <p14:creationId xmlns:p14="http://schemas.microsoft.com/office/powerpoint/2010/main" xmlns="" val="24680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66F59B1C-333C-406E-9CBF-964302C678BE}" type="slidenum">
              <a:rPr lang="en-AU"/>
              <a:pPr/>
              <a:t>‹#›</a:t>
            </a:fld>
            <a:endParaRPr lang="en-AU" dirty="0"/>
          </a:p>
        </p:txBody>
      </p:sp>
    </p:spTree>
    <p:extLst>
      <p:ext uri="{BB962C8B-B14F-4D97-AF65-F5344CB8AC3E}">
        <p14:creationId xmlns:p14="http://schemas.microsoft.com/office/powerpoint/2010/main" xmlns="" val="145884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AU" dirty="0"/>
          </a:p>
        </p:txBody>
      </p:sp>
      <p:sp>
        <p:nvSpPr>
          <p:cNvPr id="5" name="Footer Placeholder 4"/>
          <p:cNvSpPr>
            <a:spLocks noGrp="1"/>
          </p:cNvSpPr>
          <p:nvPr>
            <p:ph type="ftr" sz="quarter" idx="11"/>
          </p:nvPr>
        </p:nvSpPr>
        <p:spPr/>
        <p:txBody>
          <a:bodyPr/>
          <a:lstStyle>
            <a:lvl1pPr>
              <a:defRPr/>
            </a:lvl1pPr>
          </a:lstStyle>
          <a:p>
            <a:endParaRPr lang="en-AU" dirty="0"/>
          </a:p>
        </p:txBody>
      </p:sp>
      <p:sp>
        <p:nvSpPr>
          <p:cNvPr id="6" name="Slide Number Placeholder 5"/>
          <p:cNvSpPr>
            <a:spLocks noGrp="1"/>
          </p:cNvSpPr>
          <p:nvPr>
            <p:ph type="sldNum" sz="quarter" idx="12"/>
          </p:nvPr>
        </p:nvSpPr>
        <p:spPr/>
        <p:txBody>
          <a:bodyPr/>
          <a:lstStyle>
            <a:lvl1pPr>
              <a:defRPr/>
            </a:lvl1pPr>
          </a:lstStyle>
          <a:p>
            <a:fld id="{EA58CC82-9699-423B-8CA2-6987FF85F744}" type="slidenum">
              <a:rPr lang="en-AU"/>
              <a:pPr/>
              <a:t>‹#›</a:t>
            </a:fld>
            <a:endParaRPr lang="en-AU" dirty="0"/>
          </a:p>
        </p:txBody>
      </p:sp>
    </p:spTree>
    <p:extLst>
      <p:ext uri="{BB962C8B-B14F-4D97-AF65-F5344CB8AC3E}">
        <p14:creationId xmlns:p14="http://schemas.microsoft.com/office/powerpoint/2010/main" xmlns="" val="2409824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1692275" y="1600200"/>
            <a:ext cx="34210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5265738" y="1600200"/>
            <a:ext cx="342106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3C002F40-A838-4A2C-A19C-182BCDA1EA89}" type="slidenum">
              <a:rPr lang="en-AU"/>
              <a:pPr/>
              <a:t>‹#›</a:t>
            </a:fld>
            <a:endParaRPr lang="en-AU" dirty="0"/>
          </a:p>
        </p:txBody>
      </p:sp>
    </p:spTree>
    <p:extLst>
      <p:ext uri="{BB962C8B-B14F-4D97-AF65-F5344CB8AC3E}">
        <p14:creationId xmlns:p14="http://schemas.microsoft.com/office/powerpoint/2010/main" xmlns="" val="2464396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lvl1pPr>
              <a:defRPr/>
            </a:lvl1pPr>
          </a:lstStyle>
          <a:p>
            <a:endParaRPr lang="en-AU" dirty="0"/>
          </a:p>
        </p:txBody>
      </p:sp>
      <p:sp>
        <p:nvSpPr>
          <p:cNvPr id="8" name="Footer Placeholder 7"/>
          <p:cNvSpPr>
            <a:spLocks noGrp="1"/>
          </p:cNvSpPr>
          <p:nvPr>
            <p:ph type="ftr" sz="quarter" idx="11"/>
          </p:nvPr>
        </p:nvSpPr>
        <p:spPr/>
        <p:txBody>
          <a:bodyPr/>
          <a:lstStyle>
            <a:lvl1pPr>
              <a:defRPr/>
            </a:lvl1pPr>
          </a:lstStyle>
          <a:p>
            <a:endParaRPr lang="en-AU" dirty="0"/>
          </a:p>
        </p:txBody>
      </p:sp>
      <p:sp>
        <p:nvSpPr>
          <p:cNvPr id="9" name="Slide Number Placeholder 8"/>
          <p:cNvSpPr>
            <a:spLocks noGrp="1"/>
          </p:cNvSpPr>
          <p:nvPr>
            <p:ph type="sldNum" sz="quarter" idx="12"/>
          </p:nvPr>
        </p:nvSpPr>
        <p:spPr/>
        <p:txBody>
          <a:bodyPr/>
          <a:lstStyle>
            <a:lvl1pPr>
              <a:defRPr/>
            </a:lvl1pPr>
          </a:lstStyle>
          <a:p>
            <a:fld id="{5763579C-3770-45BE-89DF-AED638C0563A}" type="slidenum">
              <a:rPr lang="en-AU"/>
              <a:pPr/>
              <a:t>‹#›</a:t>
            </a:fld>
            <a:endParaRPr lang="en-AU" dirty="0"/>
          </a:p>
        </p:txBody>
      </p:sp>
    </p:spTree>
    <p:extLst>
      <p:ext uri="{BB962C8B-B14F-4D97-AF65-F5344CB8AC3E}">
        <p14:creationId xmlns:p14="http://schemas.microsoft.com/office/powerpoint/2010/main" xmlns="" val="3048621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lvl1pPr>
              <a:defRPr/>
            </a:lvl1pPr>
          </a:lstStyle>
          <a:p>
            <a:endParaRPr lang="en-AU" dirty="0"/>
          </a:p>
        </p:txBody>
      </p:sp>
      <p:sp>
        <p:nvSpPr>
          <p:cNvPr id="4" name="Footer Placeholder 3"/>
          <p:cNvSpPr>
            <a:spLocks noGrp="1"/>
          </p:cNvSpPr>
          <p:nvPr>
            <p:ph type="ftr" sz="quarter" idx="11"/>
          </p:nvPr>
        </p:nvSpPr>
        <p:spPr/>
        <p:txBody>
          <a:bodyPr/>
          <a:lstStyle>
            <a:lvl1pPr>
              <a:defRPr/>
            </a:lvl1pPr>
          </a:lstStyle>
          <a:p>
            <a:endParaRPr lang="en-AU" dirty="0"/>
          </a:p>
        </p:txBody>
      </p:sp>
      <p:sp>
        <p:nvSpPr>
          <p:cNvPr id="5" name="Slide Number Placeholder 4"/>
          <p:cNvSpPr>
            <a:spLocks noGrp="1"/>
          </p:cNvSpPr>
          <p:nvPr>
            <p:ph type="sldNum" sz="quarter" idx="12"/>
          </p:nvPr>
        </p:nvSpPr>
        <p:spPr/>
        <p:txBody>
          <a:bodyPr/>
          <a:lstStyle>
            <a:lvl1pPr>
              <a:defRPr/>
            </a:lvl1pPr>
          </a:lstStyle>
          <a:p>
            <a:fld id="{44C20E87-124E-4C18-843F-0770FFFBF5F0}" type="slidenum">
              <a:rPr lang="en-AU"/>
              <a:pPr/>
              <a:t>‹#›</a:t>
            </a:fld>
            <a:endParaRPr lang="en-AU" dirty="0"/>
          </a:p>
        </p:txBody>
      </p:sp>
    </p:spTree>
    <p:extLst>
      <p:ext uri="{BB962C8B-B14F-4D97-AF65-F5344CB8AC3E}">
        <p14:creationId xmlns:p14="http://schemas.microsoft.com/office/powerpoint/2010/main" xmlns="" val="83426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AU" dirty="0"/>
          </a:p>
        </p:txBody>
      </p:sp>
      <p:sp>
        <p:nvSpPr>
          <p:cNvPr id="3" name="Footer Placeholder 2"/>
          <p:cNvSpPr>
            <a:spLocks noGrp="1"/>
          </p:cNvSpPr>
          <p:nvPr>
            <p:ph type="ftr" sz="quarter" idx="11"/>
          </p:nvPr>
        </p:nvSpPr>
        <p:spPr/>
        <p:txBody>
          <a:bodyPr/>
          <a:lstStyle>
            <a:lvl1pPr>
              <a:defRPr/>
            </a:lvl1pPr>
          </a:lstStyle>
          <a:p>
            <a:endParaRPr lang="en-AU" dirty="0"/>
          </a:p>
        </p:txBody>
      </p:sp>
      <p:sp>
        <p:nvSpPr>
          <p:cNvPr id="4" name="Slide Number Placeholder 3"/>
          <p:cNvSpPr>
            <a:spLocks noGrp="1"/>
          </p:cNvSpPr>
          <p:nvPr>
            <p:ph type="sldNum" sz="quarter" idx="12"/>
          </p:nvPr>
        </p:nvSpPr>
        <p:spPr/>
        <p:txBody>
          <a:bodyPr/>
          <a:lstStyle>
            <a:lvl1pPr>
              <a:defRPr/>
            </a:lvl1pPr>
          </a:lstStyle>
          <a:p>
            <a:fld id="{6438A406-E19A-4211-869D-8F0A9B9AAE60}" type="slidenum">
              <a:rPr lang="en-AU"/>
              <a:pPr/>
              <a:t>‹#›</a:t>
            </a:fld>
            <a:endParaRPr lang="en-AU" dirty="0"/>
          </a:p>
        </p:txBody>
      </p:sp>
    </p:spTree>
    <p:extLst>
      <p:ext uri="{BB962C8B-B14F-4D97-AF65-F5344CB8AC3E}">
        <p14:creationId xmlns:p14="http://schemas.microsoft.com/office/powerpoint/2010/main" xmlns="" val="2071499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0AD9B20B-39D4-422E-AEDF-50D03960835E}" type="slidenum">
              <a:rPr lang="en-AU"/>
              <a:pPr/>
              <a:t>‹#›</a:t>
            </a:fld>
            <a:endParaRPr lang="en-AU" dirty="0"/>
          </a:p>
        </p:txBody>
      </p:sp>
    </p:spTree>
    <p:extLst>
      <p:ext uri="{BB962C8B-B14F-4D97-AF65-F5344CB8AC3E}">
        <p14:creationId xmlns:p14="http://schemas.microsoft.com/office/powerpoint/2010/main" xmlns="" val="2338156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AU" dirty="0"/>
          </a:p>
        </p:txBody>
      </p:sp>
      <p:sp>
        <p:nvSpPr>
          <p:cNvPr id="6" name="Footer Placeholder 5"/>
          <p:cNvSpPr>
            <a:spLocks noGrp="1"/>
          </p:cNvSpPr>
          <p:nvPr>
            <p:ph type="ftr" sz="quarter" idx="11"/>
          </p:nvPr>
        </p:nvSpPr>
        <p:spPr/>
        <p:txBody>
          <a:bodyPr/>
          <a:lstStyle>
            <a:lvl1pPr>
              <a:defRPr/>
            </a:lvl1pPr>
          </a:lstStyle>
          <a:p>
            <a:endParaRPr lang="en-AU" dirty="0"/>
          </a:p>
        </p:txBody>
      </p:sp>
      <p:sp>
        <p:nvSpPr>
          <p:cNvPr id="7" name="Slide Number Placeholder 6"/>
          <p:cNvSpPr>
            <a:spLocks noGrp="1"/>
          </p:cNvSpPr>
          <p:nvPr>
            <p:ph type="sldNum" sz="quarter" idx="12"/>
          </p:nvPr>
        </p:nvSpPr>
        <p:spPr/>
        <p:txBody>
          <a:bodyPr/>
          <a:lstStyle>
            <a:lvl1pPr>
              <a:defRPr/>
            </a:lvl1pPr>
          </a:lstStyle>
          <a:p>
            <a:fld id="{8B79F43D-6433-4FB0-A2EC-8D2C5F3E0B93}" type="slidenum">
              <a:rPr lang="en-AU"/>
              <a:pPr/>
              <a:t>‹#›</a:t>
            </a:fld>
            <a:endParaRPr lang="en-AU" dirty="0"/>
          </a:p>
        </p:txBody>
      </p:sp>
    </p:spTree>
    <p:extLst>
      <p:ext uri="{BB962C8B-B14F-4D97-AF65-F5344CB8AC3E}">
        <p14:creationId xmlns:p14="http://schemas.microsoft.com/office/powerpoint/2010/main" xmlns="" val="2200585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3" cstate="print"/>
          <a:srcRect/>
          <a:stretch>
            <a:fillRect b="-29"/>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92275" y="274638"/>
            <a:ext cx="6994525"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smtClean="0"/>
          </a:p>
        </p:txBody>
      </p:sp>
      <p:sp>
        <p:nvSpPr>
          <p:cNvPr id="1027" name="Rectangle 3"/>
          <p:cNvSpPr>
            <a:spLocks noGrp="1" noChangeArrowheads="1"/>
          </p:cNvSpPr>
          <p:nvPr>
            <p:ph type="body" idx="1"/>
          </p:nvPr>
        </p:nvSpPr>
        <p:spPr bwMode="auto">
          <a:xfrm>
            <a:off x="1692275" y="1600200"/>
            <a:ext cx="6994525"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smtClean="0"/>
          </a:p>
        </p:txBody>
      </p:sp>
      <p:sp>
        <p:nvSpPr>
          <p:cNvPr id="1028" name="Rectangle 4"/>
          <p:cNvSpPr>
            <a:spLocks noGrp="1" noChangeArrowheads="1"/>
          </p:cNvSpPr>
          <p:nvPr>
            <p:ph type="dt" sz="half" idx="2"/>
          </p:nvPr>
        </p:nvSpPr>
        <p:spPr bwMode="auto">
          <a:xfrm>
            <a:off x="1403350" y="6245225"/>
            <a:ext cx="2016125"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AU" dirty="0"/>
          </a:p>
        </p:txBody>
      </p:sp>
      <p:sp>
        <p:nvSpPr>
          <p:cNvPr id="1029" name="Rectangle 5"/>
          <p:cNvSpPr>
            <a:spLocks noGrp="1" noChangeArrowheads="1"/>
          </p:cNvSpPr>
          <p:nvPr>
            <p:ph type="ftr" sz="quarter" idx="3"/>
          </p:nvPr>
        </p:nvSpPr>
        <p:spPr bwMode="auto">
          <a:xfrm>
            <a:off x="3548063"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A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3B379FA-76DB-49B6-9188-52E55E505551}" type="slidenum">
              <a:rPr lang="en-AU"/>
              <a:pPr/>
              <a:t>‹#›</a:t>
            </a:fld>
            <a:endParaRPr lang="en-A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defRPr>
      </a:lvl2pPr>
      <a:lvl3pPr algn="l" rtl="0" eaLnBrk="1" fontAlgn="base" hangingPunct="1">
        <a:spcBef>
          <a:spcPct val="0"/>
        </a:spcBef>
        <a:spcAft>
          <a:spcPct val="0"/>
        </a:spcAft>
        <a:defRPr sz="4400">
          <a:solidFill>
            <a:schemeClr val="tx2"/>
          </a:solidFill>
          <a:latin typeface="Arial" charset="0"/>
        </a:defRPr>
      </a:lvl3pPr>
      <a:lvl4pPr algn="l" rtl="0" eaLnBrk="1" fontAlgn="base" hangingPunct="1">
        <a:spcBef>
          <a:spcPct val="0"/>
        </a:spcBef>
        <a:spcAft>
          <a:spcPct val="0"/>
        </a:spcAft>
        <a:defRPr sz="4400">
          <a:solidFill>
            <a:schemeClr val="tx2"/>
          </a:solidFill>
          <a:latin typeface="Arial" charset="0"/>
        </a:defRPr>
      </a:lvl4pPr>
      <a:lvl5pPr algn="l" rtl="0" eaLnBrk="1" fontAlgn="base" hangingPunct="1">
        <a:spcBef>
          <a:spcPct val="0"/>
        </a:spcBef>
        <a:spcAft>
          <a:spcPct val="0"/>
        </a:spcAft>
        <a:defRPr sz="4400">
          <a:solidFill>
            <a:schemeClr val="tx2"/>
          </a:solidFill>
          <a:latin typeface="Arial" charset="0"/>
        </a:defRPr>
      </a:lvl5pPr>
      <a:lvl6pPr marL="457200" algn="l" rtl="0" eaLnBrk="1" fontAlgn="base" hangingPunct="1">
        <a:spcBef>
          <a:spcPct val="0"/>
        </a:spcBef>
        <a:spcAft>
          <a:spcPct val="0"/>
        </a:spcAft>
        <a:defRPr sz="4400">
          <a:solidFill>
            <a:schemeClr val="tx2"/>
          </a:solidFill>
          <a:latin typeface="Arial" charset="0"/>
        </a:defRPr>
      </a:lvl6pPr>
      <a:lvl7pPr marL="914400" algn="l" rtl="0" eaLnBrk="1" fontAlgn="base" hangingPunct="1">
        <a:spcBef>
          <a:spcPct val="0"/>
        </a:spcBef>
        <a:spcAft>
          <a:spcPct val="0"/>
        </a:spcAft>
        <a:defRPr sz="4400">
          <a:solidFill>
            <a:schemeClr val="tx2"/>
          </a:solidFill>
          <a:latin typeface="Arial" charset="0"/>
        </a:defRPr>
      </a:lvl7pPr>
      <a:lvl8pPr marL="1371600" algn="l" rtl="0" eaLnBrk="1" fontAlgn="base" hangingPunct="1">
        <a:spcBef>
          <a:spcPct val="0"/>
        </a:spcBef>
        <a:spcAft>
          <a:spcPct val="0"/>
        </a:spcAft>
        <a:defRPr sz="4400">
          <a:solidFill>
            <a:schemeClr val="tx2"/>
          </a:solidFill>
          <a:latin typeface="Arial" charset="0"/>
        </a:defRPr>
      </a:lvl8pPr>
      <a:lvl9pPr marL="1828800" algn="l"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helen.teasdale@abs.gov.au"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Business Longitudinal Database and Business Characteristics Statistics</a:t>
            </a:r>
          </a:p>
        </p:txBody>
      </p:sp>
      <p:sp>
        <p:nvSpPr>
          <p:cNvPr id="3" name="Subtitle 2"/>
          <p:cNvSpPr>
            <a:spLocks noGrp="1"/>
          </p:cNvSpPr>
          <p:nvPr>
            <p:ph type="subTitle" idx="1"/>
          </p:nvPr>
        </p:nvSpPr>
        <p:spPr>
          <a:xfrm>
            <a:off x="2268538" y="3717032"/>
            <a:ext cx="5503862" cy="1512168"/>
          </a:xfrm>
        </p:spPr>
        <p:txBody>
          <a:bodyPr/>
          <a:lstStyle/>
          <a:p>
            <a:pPr algn="l">
              <a:spcBef>
                <a:spcPct val="30000"/>
              </a:spcBef>
              <a:defRPr/>
            </a:pPr>
            <a:r>
              <a:rPr lang="en-AU" sz="2400" dirty="0"/>
              <a:t>How we got here (History</a:t>
            </a:r>
            <a:r>
              <a:rPr lang="en-AU" sz="2400" dirty="0" smtClean="0"/>
              <a:t>)</a:t>
            </a:r>
          </a:p>
          <a:p>
            <a:pPr algn="l">
              <a:spcBef>
                <a:spcPct val="30000"/>
              </a:spcBef>
              <a:defRPr/>
            </a:pPr>
            <a:r>
              <a:rPr lang="en-AU" sz="2400" dirty="0" smtClean="0"/>
              <a:t>Where </a:t>
            </a:r>
            <a:r>
              <a:rPr lang="en-AU" sz="2400" dirty="0"/>
              <a:t>we are at (Current</a:t>
            </a:r>
            <a:r>
              <a:rPr lang="en-AU" sz="2400" dirty="0" smtClean="0"/>
              <a:t>) and</a:t>
            </a:r>
          </a:p>
          <a:p>
            <a:pPr algn="l">
              <a:spcBef>
                <a:spcPct val="30000"/>
              </a:spcBef>
              <a:defRPr/>
            </a:pPr>
            <a:r>
              <a:rPr lang="en-AU" sz="2400" dirty="0" smtClean="0"/>
              <a:t>Where </a:t>
            </a:r>
            <a:r>
              <a:rPr lang="en-AU" sz="2400" dirty="0"/>
              <a:t>to from here (Future)</a:t>
            </a:r>
          </a:p>
          <a:p>
            <a:endParaRPr lang="en-AU" dirty="0"/>
          </a:p>
          <a:p>
            <a:endParaRPr lang="en-AU" dirty="0"/>
          </a:p>
        </p:txBody>
      </p:sp>
    </p:spTree>
    <p:extLst>
      <p:ext uri="{BB962C8B-B14F-4D97-AF65-F5344CB8AC3E}">
        <p14:creationId xmlns:p14="http://schemas.microsoft.com/office/powerpoint/2010/main" xmlns="" val="15614689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Small “dense” BLD</a:t>
            </a:r>
            <a:endParaRPr lang="en-AU" dirty="0"/>
          </a:p>
        </p:txBody>
      </p:sp>
      <p:sp>
        <p:nvSpPr>
          <p:cNvPr id="3" name="Content Placeholder 2"/>
          <p:cNvSpPr>
            <a:spLocks noGrp="1"/>
          </p:cNvSpPr>
          <p:nvPr>
            <p:ph idx="1"/>
          </p:nvPr>
        </p:nvSpPr>
        <p:spPr/>
        <p:txBody>
          <a:bodyPr/>
          <a:lstStyle/>
          <a:p>
            <a:r>
              <a:rPr lang="en-AU" dirty="0" smtClean="0"/>
              <a:t>A new panel/wave each year</a:t>
            </a:r>
          </a:p>
          <a:p>
            <a:r>
              <a:rPr lang="en-AU" dirty="0" smtClean="0"/>
              <a:t>Each panel/wave is in for five years</a:t>
            </a:r>
          </a:p>
          <a:p>
            <a:r>
              <a:rPr lang="en-AU" dirty="0" smtClean="0"/>
              <a:t>Design is pretty simple: industry division by employment size (i.e.. The stratum)</a:t>
            </a:r>
          </a:p>
          <a:p>
            <a:r>
              <a:rPr lang="en-AU" dirty="0" smtClean="0"/>
              <a:t>Aim to have 30 businesses still live in each stratum at the end of 5 years, overall ~ 2,000 businesses</a:t>
            </a:r>
            <a:endParaRPr lang="en-AU" dirty="0"/>
          </a:p>
        </p:txBody>
      </p:sp>
    </p:spTree>
    <p:extLst>
      <p:ext uri="{BB962C8B-B14F-4D97-AF65-F5344CB8AC3E}">
        <p14:creationId xmlns:p14="http://schemas.microsoft.com/office/powerpoint/2010/main" xmlns="" val="3565022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BLD design</a:t>
            </a:r>
            <a:endParaRPr lang="en-AU" dirty="0"/>
          </a:p>
        </p:txBody>
      </p:sp>
      <p:sp>
        <p:nvSpPr>
          <p:cNvPr id="3" name="Content Placeholder 2"/>
          <p:cNvSpPr>
            <a:spLocks noGrp="1"/>
          </p:cNvSpPr>
          <p:nvPr>
            <p:ph idx="1"/>
          </p:nvPr>
        </p:nvSpPr>
        <p:spPr>
          <a:solidFill>
            <a:schemeClr val="bg1"/>
          </a:solidFill>
        </p:spPr>
        <p:txBody>
          <a:bodyPr/>
          <a:lstStyle/>
          <a:p>
            <a:r>
              <a:rPr lang="en-AU" dirty="0" smtClean="0"/>
              <a:t>4 employment size groups</a:t>
            </a:r>
          </a:p>
          <a:p>
            <a:pPr lvl="1">
              <a:buFont typeface="Arial" pitchFamily="34" charset="0"/>
              <a:buChar char="•"/>
            </a:pPr>
            <a:r>
              <a:rPr lang="en-AU" sz="1800" dirty="0" smtClean="0"/>
              <a:t>Non-employers*</a:t>
            </a:r>
          </a:p>
          <a:p>
            <a:pPr lvl="1">
              <a:buFont typeface="Arial" pitchFamily="34" charset="0"/>
              <a:buChar char="•"/>
            </a:pPr>
            <a:r>
              <a:rPr lang="en-AU" sz="1800" dirty="0" smtClean="0"/>
              <a:t>0-4 employees</a:t>
            </a:r>
          </a:p>
          <a:p>
            <a:pPr lvl="1">
              <a:buFont typeface="Arial" pitchFamily="34" charset="0"/>
              <a:buChar char="•"/>
            </a:pPr>
            <a:r>
              <a:rPr lang="en-AU" sz="1800" dirty="0" smtClean="0"/>
              <a:t>5-19 employees</a:t>
            </a:r>
          </a:p>
          <a:p>
            <a:pPr lvl="1">
              <a:buFont typeface="Arial" pitchFamily="34" charset="0"/>
              <a:buChar char="•"/>
            </a:pPr>
            <a:r>
              <a:rPr lang="en-AU" sz="1800" dirty="0" smtClean="0"/>
              <a:t>20 -199 employees</a:t>
            </a:r>
            <a:endParaRPr lang="en-AU" sz="1800" dirty="0"/>
          </a:p>
          <a:p>
            <a:pPr>
              <a:buFont typeface="Arial" pitchFamily="34" charset="0"/>
              <a:buChar char="•"/>
            </a:pPr>
            <a:r>
              <a:rPr lang="en-AU" dirty="0" smtClean="0"/>
              <a:t>14** Industry Divisions </a:t>
            </a:r>
          </a:p>
          <a:p>
            <a:pPr lvl="1">
              <a:buFont typeface="Arial" pitchFamily="34" charset="0"/>
              <a:buChar char="•"/>
            </a:pPr>
            <a:r>
              <a:rPr lang="en-AU" sz="1800" dirty="0" smtClean="0"/>
              <a:t>Dominated by businesses which operate in the market sector of the economy</a:t>
            </a:r>
          </a:p>
          <a:p>
            <a:pPr marL="457200" lvl="1" indent="0">
              <a:buNone/>
            </a:pPr>
            <a:endParaRPr lang="en-AU" sz="1800" dirty="0"/>
          </a:p>
        </p:txBody>
      </p:sp>
      <p:sp>
        <p:nvSpPr>
          <p:cNvPr id="4" name="TextBox 3"/>
          <p:cNvSpPr txBox="1"/>
          <p:nvPr/>
        </p:nvSpPr>
        <p:spPr>
          <a:xfrm>
            <a:off x="1547664" y="5949280"/>
            <a:ext cx="4550926" cy="523220"/>
          </a:xfrm>
          <a:prstGeom prst="rect">
            <a:avLst/>
          </a:prstGeom>
          <a:noFill/>
        </p:spPr>
        <p:txBody>
          <a:bodyPr wrap="none" rtlCol="0">
            <a:spAutoFit/>
          </a:bodyPr>
          <a:lstStyle/>
          <a:p>
            <a:r>
              <a:rPr lang="en-AU" sz="1400" dirty="0" smtClean="0"/>
              <a:t>* Not for all industry divisions</a:t>
            </a:r>
          </a:p>
          <a:p>
            <a:r>
              <a:rPr lang="en-AU" sz="1400" dirty="0" smtClean="0"/>
              <a:t>** Number is different dependent on version of ANZSIC</a:t>
            </a:r>
            <a:endParaRPr lang="en-AU" sz="1400" dirty="0"/>
          </a:p>
        </p:txBody>
      </p:sp>
    </p:spTree>
    <p:extLst>
      <p:ext uri="{BB962C8B-B14F-4D97-AF65-F5344CB8AC3E}">
        <p14:creationId xmlns:p14="http://schemas.microsoft.com/office/powerpoint/2010/main" xmlns="" val="26966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 name="Group 71"/>
          <p:cNvGrpSpPr/>
          <p:nvPr/>
        </p:nvGrpSpPr>
        <p:grpSpPr>
          <a:xfrm>
            <a:off x="1520635" y="1373064"/>
            <a:ext cx="6845220" cy="2990000"/>
            <a:chOff x="-27945" y="753216"/>
            <a:chExt cx="7976583" cy="3210887"/>
          </a:xfrm>
        </p:grpSpPr>
        <p:sp>
          <p:nvSpPr>
            <p:cNvPr id="51" name="TextBox 50"/>
            <p:cNvSpPr txBox="1"/>
            <p:nvPr/>
          </p:nvSpPr>
          <p:spPr>
            <a:xfrm>
              <a:off x="1515877" y="753216"/>
              <a:ext cx="708325" cy="280937"/>
            </a:xfrm>
            <a:prstGeom prst="rect">
              <a:avLst/>
            </a:prstGeom>
            <a:noFill/>
          </p:spPr>
          <p:txBody>
            <a:bodyPr wrap="none" rtlCol="0">
              <a:spAutoFit/>
            </a:bodyPr>
            <a:lstStyle/>
            <a:p>
              <a:r>
                <a:rPr lang="en-AU" sz="1100" dirty="0">
                  <a:latin typeface="Arial Narrow" pitchFamily="34" charset="0"/>
                </a:rPr>
                <a:t>2004-05</a:t>
              </a:r>
            </a:p>
          </p:txBody>
        </p:sp>
        <p:sp>
          <p:nvSpPr>
            <p:cNvPr id="52" name="TextBox 51"/>
            <p:cNvSpPr txBox="1"/>
            <p:nvPr/>
          </p:nvSpPr>
          <p:spPr>
            <a:xfrm>
              <a:off x="2085244" y="753216"/>
              <a:ext cx="723788" cy="280937"/>
            </a:xfrm>
            <a:prstGeom prst="rect">
              <a:avLst/>
            </a:prstGeom>
            <a:noFill/>
          </p:spPr>
          <p:txBody>
            <a:bodyPr wrap="square" rtlCol="0">
              <a:spAutoFit/>
            </a:bodyPr>
            <a:lstStyle/>
            <a:p>
              <a:r>
                <a:rPr lang="en-AU" sz="1100" dirty="0">
                  <a:latin typeface="Arial Narrow" pitchFamily="34" charset="0"/>
                </a:rPr>
                <a:t>2005-06</a:t>
              </a:r>
            </a:p>
          </p:txBody>
        </p:sp>
        <p:sp>
          <p:nvSpPr>
            <p:cNvPr id="53" name="TextBox 52"/>
            <p:cNvSpPr txBox="1"/>
            <p:nvPr/>
          </p:nvSpPr>
          <p:spPr>
            <a:xfrm>
              <a:off x="2680772" y="753216"/>
              <a:ext cx="713645" cy="280937"/>
            </a:xfrm>
            <a:prstGeom prst="rect">
              <a:avLst/>
            </a:prstGeom>
            <a:noFill/>
          </p:spPr>
          <p:txBody>
            <a:bodyPr wrap="square" rtlCol="0">
              <a:spAutoFit/>
            </a:bodyPr>
            <a:lstStyle/>
            <a:p>
              <a:r>
                <a:rPr lang="en-AU" sz="1100" dirty="0">
                  <a:latin typeface="Arial Narrow" pitchFamily="34" charset="0"/>
                </a:rPr>
                <a:t>2006-07</a:t>
              </a:r>
            </a:p>
          </p:txBody>
        </p:sp>
        <p:sp>
          <p:nvSpPr>
            <p:cNvPr id="54" name="TextBox 53"/>
            <p:cNvSpPr txBox="1"/>
            <p:nvPr/>
          </p:nvSpPr>
          <p:spPr>
            <a:xfrm>
              <a:off x="3266158" y="753216"/>
              <a:ext cx="708325" cy="280937"/>
            </a:xfrm>
            <a:prstGeom prst="rect">
              <a:avLst/>
            </a:prstGeom>
            <a:noFill/>
          </p:spPr>
          <p:txBody>
            <a:bodyPr wrap="none" rtlCol="0">
              <a:spAutoFit/>
            </a:bodyPr>
            <a:lstStyle/>
            <a:p>
              <a:r>
                <a:rPr lang="en-AU" sz="1100" dirty="0">
                  <a:latin typeface="Arial Narrow" pitchFamily="34" charset="0"/>
                </a:rPr>
                <a:t>2007-08</a:t>
              </a:r>
            </a:p>
          </p:txBody>
        </p:sp>
        <p:sp>
          <p:nvSpPr>
            <p:cNvPr id="55" name="TextBox 54"/>
            <p:cNvSpPr txBox="1"/>
            <p:nvPr/>
          </p:nvSpPr>
          <p:spPr>
            <a:xfrm>
              <a:off x="3835524" y="753216"/>
              <a:ext cx="708325" cy="280937"/>
            </a:xfrm>
            <a:prstGeom prst="rect">
              <a:avLst/>
            </a:prstGeom>
            <a:noFill/>
          </p:spPr>
          <p:txBody>
            <a:bodyPr wrap="none" rtlCol="0">
              <a:spAutoFit/>
            </a:bodyPr>
            <a:lstStyle/>
            <a:p>
              <a:r>
                <a:rPr lang="en-AU" sz="1100" dirty="0">
                  <a:latin typeface="Arial Narrow" pitchFamily="34" charset="0"/>
                </a:rPr>
                <a:t>2008-09</a:t>
              </a:r>
            </a:p>
          </p:txBody>
        </p:sp>
        <p:sp>
          <p:nvSpPr>
            <p:cNvPr id="56" name="TextBox 55"/>
            <p:cNvSpPr txBox="1"/>
            <p:nvPr/>
          </p:nvSpPr>
          <p:spPr>
            <a:xfrm>
              <a:off x="4404892" y="753216"/>
              <a:ext cx="708325" cy="280937"/>
            </a:xfrm>
            <a:prstGeom prst="rect">
              <a:avLst/>
            </a:prstGeom>
            <a:noFill/>
          </p:spPr>
          <p:txBody>
            <a:bodyPr wrap="none" rtlCol="0">
              <a:spAutoFit/>
            </a:bodyPr>
            <a:lstStyle/>
            <a:p>
              <a:r>
                <a:rPr lang="en-AU" sz="1100" dirty="0">
                  <a:latin typeface="Arial Narrow" pitchFamily="34" charset="0"/>
                </a:rPr>
                <a:t>2009-10</a:t>
              </a:r>
            </a:p>
          </p:txBody>
        </p:sp>
        <p:sp>
          <p:nvSpPr>
            <p:cNvPr id="57" name="TextBox 56"/>
            <p:cNvSpPr txBox="1"/>
            <p:nvPr/>
          </p:nvSpPr>
          <p:spPr>
            <a:xfrm>
              <a:off x="4974258" y="753216"/>
              <a:ext cx="708325" cy="280937"/>
            </a:xfrm>
            <a:prstGeom prst="rect">
              <a:avLst/>
            </a:prstGeom>
            <a:noFill/>
          </p:spPr>
          <p:txBody>
            <a:bodyPr wrap="none" rtlCol="0">
              <a:spAutoFit/>
            </a:bodyPr>
            <a:lstStyle/>
            <a:p>
              <a:r>
                <a:rPr lang="en-AU" sz="1100" dirty="0">
                  <a:latin typeface="Arial Narrow" pitchFamily="34" charset="0"/>
                </a:rPr>
                <a:t>2010-11</a:t>
              </a:r>
            </a:p>
          </p:txBody>
        </p:sp>
        <p:sp>
          <p:nvSpPr>
            <p:cNvPr id="58" name="TextBox 57"/>
            <p:cNvSpPr txBox="1"/>
            <p:nvPr/>
          </p:nvSpPr>
          <p:spPr>
            <a:xfrm>
              <a:off x="5537919" y="753216"/>
              <a:ext cx="708325" cy="280937"/>
            </a:xfrm>
            <a:prstGeom prst="rect">
              <a:avLst/>
            </a:prstGeom>
            <a:noFill/>
          </p:spPr>
          <p:txBody>
            <a:bodyPr wrap="none" rtlCol="0">
              <a:spAutoFit/>
            </a:bodyPr>
            <a:lstStyle/>
            <a:p>
              <a:r>
                <a:rPr lang="en-AU" sz="1100" dirty="0">
                  <a:latin typeface="Arial Narrow" pitchFamily="34" charset="0"/>
                </a:rPr>
                <a:t>2011-12</a:t>
              </a:r>
            </a:p>
          </p:txBody>
        </p:sp>
        <p:sp>
          <p:nvSpPr>
            <p:cNvPr id="59" name="TextBox 58"/>
            <p:cNvSpPr txBox="1"/>
            <p:nvPr/>
          </p:nvSpPr>
          <p:spPr>
            <a:xfrm>
              <a:off x="6101580" y="753216"/>
              <a:ext cx="708325" cy="280937"/>
            </a:xfrm>
            <a:prstGeom prst="rect">
              <a:avLst/>
            </a:prstGeom>
            <a:noFill/>
          </p:spPr>
          <p:txBody>
            <a:bodyPr wrap="none" rtlCol="0">
              <a:spAutoFit/>
            </a:bodyPr>
            <a:lstStyle/>
            <a:p>
              <a:r>
                <a:rPr lang="en-AU" sz="1100" dirty="0">
                  <a:latin typeface="Arial Narrow" pitchFamily="34" charset="0"/>
                </a:rPr>
                <a:t>2012-13</a:t>
              </a:r>
            </a:p>
          </p:txBody>
        </p:sp>
        <p:sp>
          <p:nvSpPr>
            <p:cNvPr id="60" name="TextBox 59"/>
            <p:cNvSpPr txBox="1"/>
            <p:nvPr/>
          </p:nvSpPr>
          <p:spPr>
            <a:xfrm>
              <a:off x="6670948" y="753216"/>
              <a:ext cx="708325" cy="280937"/>
            </a:xfrm>
            <a:prstGeom prst="rect">
              <a:avLst/>
            </a:prstGeom>
            <a:noFill/>
          </p:spPr>
          <p:txBody>
            <a:bodyPr wrap="none" rtlCol="0">
              <a:spAutoFit/>
            </a:bodyPr>
            <a:lstStyle/>
            <a:p>
              <a:r>
                <a:rPr lang="en-AU" sz="1100" dirty="0">
                  <a:latin typeface="Arial Narrow" pitchFamily="34" charset="0"/>
                </a:rPr>
                <a:t>2013-14</a:t>
              </a:r>
            </a:p>
          </p:txBody>
        </p:sp>
        <p:sp>
          <p:nvSpPr>
            <p:cNvPr id="61" name="TextBox 60"/>
            <p:cNvSpPr txBox="1"/>
            <p:nvPr/>
          </p:nvSpPr>
          <p:spPr>
            <a:xfrm>
              <a:off x="7240313" y="753216"/>
              <a:ext cx="708325" cy="280937"/>
            </a:xfrm>
            <a:prstGeom prst="rect">
              <a:avLst/>
            </a:prstGeom>
            <a:noFill/>
          </p:spPr>
          <p:txBody>
            <a:bodyPr wrap="none" rtlCol="0">
              <a:spAutoFit/>
            </a:bodyPr>
            <a:lstStyle/>
            <a:p>
              <a:r>
                <a:rPr lang="en-AU" sz="1100" dirty="0">
                  <a:latin typeface="Arial Narrow" pitchFamily="34" charset="0"/>
                </a:rPr>
                <a:t>2014-15</a:t>
              </a:r>
            </a:p>
          </p:txBody>
        </p:sp>
        <p:grpSp>
          <p:nvGrpSpPr>
            <p:cNvPr id="13" name="Group 12"/>
            <p:cNvGrpSpPr/>
            <p:nvPr/>
          </p:nvGrpSpPr>
          <p:grpSpPr>
            <a:xfrm>
              <a:off x="1684671" y="1258231"/>
              <a:ext cx="2652869" cy="337537"/>
              <a:chOff x="1684671" y="1258231"/>
              <a:chExt cx="2652869" cy="337537"/>
            </a:xfrm>
          </p:grpSpPr>
          <p:sp>
            <p:nvSpPr>
              <p:cNvPr id="4" name="Rectangle 3"/>
              <p:cNvSpPr/>
              <p:nvPr/>
            </p:nvSpPr>
            <p:spPr bwMode="auto">
              <a:xfrm>
                <a:off x="1684671"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9" name="Rectangle 8"/>
              <p:cNvSpPr/>
              <p:nvPr/>
            </p:nvSpPr>
            <p:spPr bwMode="auto">
              <a:xfrm>
                <a:off x="2257878"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0" name="Rectangle 9"/>
              <p:cNvSpPr/>
              <p:nvPr/>
            </p:nvSpPr>
            <p:spPr bwMode="auto">
              <a:xfrm>
                <a:off x="2831085"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1" name="Rectangle 10"/>
              <p:cNvSpPr/>
              <p:nvPr/>
            </p:nvSpPr>
            <p:spPr bwMode="auto">
              <a:xfrm>
                <a:off x="3404292"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2" name="Rectangle 11"/>
              <p:cNvSpPr/>
              <p:nvPr/>
            </p:nvSpPr>
            <p:spPr bwMode="auto">
              <a:xfrm>
                <a:off x="3977500"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grpSp>
          <p:nvGrpSpPr>
            <p:cNvPr id="14" name="Group 13"/>
            <p:cNvGrpSpPr/>
            <p:nvPr/>
          </p:nvGrpSpPr>
          <p:grpSpPr>
            <a:xfrm>
              <a:off x="2849608" y="2231962"/>
              <a:ext cx="2652869" cy="337537"/>
              <a:chOff x="1684671" y="1258231"/>
              <a:chExt cx="2652869" cy="337537"/>
            </a:xfrm>
            <a:solidFill>
              <a:schemeClr val="accent6">
                <a:lumMod val="20000"/>
                <a:lumOff val="80000"/>
              </a:schemeClr>
            </a:solidFill>
          </p:grpSpPr>
          <p:sp>
            <p:nvSpPr>
              <p:cNvPr id="15" name="Rectangle 14"/>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6" name="Rectangle 15"/>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7" name="Rectangle 16"/>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8" name="Rectangle 17"/>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19" name="Rectangle 18"/>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grpSp>
          <p:nvGrpSpPr>
            <p:cNvPr id="20" name="Group 19"/>
            <p:cNvGrpSpPr/>
            <p:nvPr/>
          </p:nvGrpSpPr>
          <p:grpSpPr>
            <a:xfrm>
              <a:off x="2257878" y="1731798"/>
              <a:ext cx="2652869" cy="337537"/>
              <a:chOff x="1684671" y="1258231"/>
              <a:chExt cx="2652869" cy="337537"/>
            </a:xfrm>
          </p:grpSpPr>
          <p:sp>
            <p:nvSpPr>
              <p:cNvPr id="21" name="Rectangle 20"/>
              <p:cNvSpPr/>
              <p:nvPr/>
            </p:nvSpPr>
            <p:spPr bwMode="auto">
              <a:xfrm>
                <a:off x="1684671"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2" name="Rectangle 21"/>
              <p:cNvSpPr/>
              <p:nvPr/>
            </p:nvSpPr>
            <p:spPr bwMode="auto">
              <a:xfrm>
                <a:off x="2257878"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3" name="Rectangle 22"/>
              <p:cNvSpPr/>
              <p:nvPr/>
            </p:nvSpPr>
            <p:spPr bwMode="auto">
              <a:xfrm>
                <a:off x="2831085"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4" name="Rectangle 23"/>
              <p:cNvSpPr/>
              <p:nvPr/>
            </p:nvSpPr>
            <p:spPr bwMode="auto">
              <a:xfrm>
                <a:off x="3404292"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5" name="Rectangle 24"/>
              <p:cNvSpPr/>
              <p:nvPr/>
            </p:nvSpPr>
            <p:spPr bwMode="auto">
              <a:xfrm>
                <a:off x="3977500"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grpSp>
          <p:nvGrpSpPr>
            <p:cNvPr id="26" name="Group 25"/>
            <p:cNvGrpSpPr/>
            <p:nvPr/>
          </p:nvGrpSpPr>
          <p:grpSpPr>
            <a:xfrm>
              <a:off x="3996022" y="2711938"/>
              <a:ext cx="2652869" cy="337537"/>
              <a:chOff x="1684671" y="1258231"/>
              <a:chExt cx="2652869" cy="337537"/>
            </a:xfrm>
            <a:solidFill>
              <a:schemeClr val="accent6">
                <a:lumMod val="20000"/>
                <a:lumOff val="80000"/>
              </a:schemeClr>
            </a:solidFill>
          </p:grpSpPr>
          <p:sp>
            <p:nvSpPr>
              <p:cNvPr id="27" name="Rectangle 26"/>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8" name="Rectangle 27"/>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29" name="Rectangle 28"/>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0" name="Rectangle 29"/>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1" name="Rectangle 30"/>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sp>
          <p:nvSpPr>
            <p:cNvPr id="32" name="TextBox 31"/>
            <p:cNvSpPr txBox="1"/>
            <p:nvPr/>
          </p:nvSpPr>
          <p:spPr>
            <a:xfrm>
              <a:off x="535901" y="1761558"/>
              <a:ext cx="715796" cy="297462"/>
            </a:xfrm>
            <a:prstGeom prst="rect">
              <a:avLst/>
            </a:prstGeom>
            <a:noFill/>
          </p:spPr>
          <p:txBody>
            <a:bodyPr wrap="none" rtlCol="0">
              <a:spAutoFit/>
            </a:bodyPr>
            <a:lstStyle/>
            <a:p>
              <a:r>
                <a:rPr lang="en-AU" sz="1200" dirty="0">
                  <a:latin typeface="Arial Narrow" pitchFamily="34" charset="0"/>
                </a:rPr>
                <a:t>Panel 2</a:t>
              </a:r>
            </a:p>
          </p:txBody>
        </p:sp>
        <p:grpSp>
          <p:nvGrpSpPr>
            <p:cNvPr id="33" name="Group 32"/>
            <p:cNvGrpSpPr/>
            <p:nvPr/>
          </p:nvGrpSpPr>
          <p:grpSpPr>
            <a:xfrm>
              <a:off x="4573759" y="3152344"/>
              <a:ext cx="2652869" cy="337537"/>
              <a:chOff x="1684671" y="1258231"/>
              <a:chExt cx="2652869" cy="337537"/>
            </a:xfrm>
            <a:solidFill>
              <a:schemeClr val="accent6">
                <a:lumMod val="20000"/>
                <a:lumOff val="80000"/>
              </a:schemeClr>
            </a:solidFill>
          </p:grpSpPr>
          <p:sp>
            <p:nvSpPr>
              <p:cNvPr id="34" name="Rectangle 33"/>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5" name="Rectangle 34"/>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6" name="Rectangle 35"/>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7" name="Rectangle 36"/>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38" name="Rectangle 37"/>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grpSp>
          <p:nvGrpSpPr>
            <p:cNvPr id="39" name="Group 38"/>
            <p:cNvGrpSpPr/>
            <p:nvPr/>
          </p:nvGrpSpPr>
          <p:grpSpPr>
            <a:xfrm>
              <a:off x="5146967" y="3626566"/>
              <a:ext cx="2652869" cy="337537"/>
              <a:chOff x="1684671" y="1258231"/>
              <a:chExt cx="2652869" cy="337537"/>
            </a:xfrm>
            <a:solidFill>
              <a:schemeClr val="accent6">
                <a:lumMod val="20000"/>
                <a:lumOff val="80000"/>
              </a:schemeClr>
            </a:solidFill>
          </p:grpSpPr>
          <p:sp>
            <p:nvSpPr>
              <p:cNvPr id="40" name="Rectangle 39"/>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41" name="Rectangle 40"/>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42" name="Rectangle 41"/>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43" name="Rectangle 42"/>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44" name="Rectangle 43"/>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sp>
          <p:nvSpPr>
            <p:cNvPr id="45" name="TextBox 44"/>
            <p:cNvSpPr txBox="1"/>
            <p:nvPr/>
          </p:nvSpPr>
          <p:spPr>
            <a:xfrm>
              <a:off x="535901" y="1287991"/>
              <a:ext cx="715796" cy="297462"/>
            </a:xfrm>
            <a:prstGeom prst="rect">
              <a:avLst/>
            </a:prstGeom>
            <a:noFill/>
          </p:spPr>
          <p:txBody>
            <a:bodyPr wrap="none" rtlCol="0">
              <a:spAutoFit/>
            </a:bodyPr>
            <a:lstStyle/>
            <a:p>
              <a:r>
                <a:rPr lang="en-AU" sz="1200" dirty="0">
                  <a:latin typeface="Arial Narrow" pitchFamily="34" charset="0"/>
                </a:rPr>
                <a:t>Panel 1</a:t>
              </a:r>
            </a:p>
          </p:txBody>
        </p:sp>
        <p:sp>
          <p:nvSpPr>
            <p:cNvPr id="47" name="TextBox 46"/>
            <p:cNvSpPr txBox="1"/>
            <p:nvPr/>
          </p:nvSpPr>
          <p:spPr>
            <a:xfrm>
              <a:off x="535901" y="2261722"/>
              <a:ext cx="715796" cy="297462"/>
            </a:xfrm>
            <a:prstGeom prst="rect">
              <a:avLst/>
            </a:prstGeom>
            <a:noFill/>
          </p:spPr>
          <p:txBody>
            <a:bodyPr wrap="none" rtlCol="0">
              <a:spAutoFit/>
            </a:bodyPr>
            <a:lstStyle/>
            <a:p>
              <a:r>
                <a:rPr lang="en-AU" sz="1200" dirty="0">
                  <a:latin typeface="Arial Narrow" pitchFamily="34" charset="0"/>
                </a:rPr>
                <a:t>Panel 3</a:t>
              </a:r>
            </a:p>
          </p:txBody>
        </p:sp>
        <p:sp>
          <p:nvSpPr>
            <p:cNvPr id="48" name="TextBox 47"/>
            <p:cNvSpPr txBox="1"/>
            <p:nvPr/>
          </p:nvSpPr>
          <p:spPr>
            <a:xfrm>
              <a:off x="535901" y="2741697"/>
              <a:ext cx="720079" cy="297462"/>
            </a:xfrm>
            <a:prstGeom prst="rect">
              <a:avLst/>
            </a:prstGeom>
            <a:noFill/>
          </p:spPr>
          <p:txBody>
            <a:bodyPr wrap="square" rtlCol="0">
              <a:spAutoFit/>
            </a:bodyPr>
            <a:lstStyle/>
            <a:p>
              <a:r>
                <a:rPr lang="en-AU" sz="1200" dirty="0">
                  <a:latin typeface="Arial Narrow" pitchFamily="34" charset="0"/>
                </a:rPr>
                <a:t>Panel 4</a:t>
              </a:r>
            </a:p>
          </p:txBody>
        </p:sp>
        <p:sp>
          <p:nvSpPr>
            <p:cNvPr id="49" name="TextBox 48"/>
            <p:cNvSpPr txBox="1"/>
            <p:nvPr/>
          </p:nvSpPr>
          <p:spPr>
            <a:xfrm>
              <a:off x="535901" y="3182105"/>
              <a:ext cx="715796" cy="297462"/>
            </a:xfrm>
            <a:prstGeom prst="rect">
              <a:avLst/>
            </a:prstGeom>
            <a:noFill/>
          </p:spPr>
          <p:txBody>
            <a:bodyPr wrap="none" rtlCol="0">
              <a:spAutoFit/>
            </a:bodyPr>
            <a:lstStyle/>
            <a:p>
              <a:r>
                <a:rPr lang="en-AU" sz="1200" dirty="0">
                  <a:latin typeface="Arial Narrow" pitchFamily="34" charset="0"/>
                </a:rPr>
                <a:t>Panel 5</a:t>
              </a:r>
            </a:p>
          </p:txBody>
        </p:sp>
        <p:sp>
          <p:nvSpPr>
            <p:cNvPr id="50" name="TextBox 49"/>
            <p:cNvSpPr txBox="1"/>
            <p:nvPr/>
          </p:nvSpPr>
          <p:spPr>
            <a:xfrm>
              <a:off x="535901" y="3656326"/>
              <a:ext cx="715796" cy="297462"/>
            </a:xfrm>
            <a:prstGeom prst="rect">
              <a:avLst/>
            </a:prstGeom>
            <a:noFill/>
          </p:spPr>
          <p:txBody>
            <a:bodyPr wrap="none" rtlCol="0">
              <a:spAutoFit/>
            </a:bodyPr>
            <a:lstStyle/>
            <a:p>
              <a:r>
                <a:rPr lang="en-AU" sz="1200" dirty="0">
                  <a:latin typeface="Arial Narrow" pitchFamily="34" charset="0"/>
                </a:rPr>
                <a:t>Panel 6</a:t>
              </a:r>
            </a:p>
          </p:txBody>
        </p:sp>
        <p:sp>
          <p:nvSpPr>
            <p:cNvPr id="63" name="TextBox 62"/>
            <p:cNvSpPr txBox="1"/>
            <p:nvPr/>
          </p:nvSpPr>
          <p:spPr>
            <a:xfrm>
              <a:off x="-27945" y="1781361"/>
              <a:ext cx="565763" cy="1091383"/>
            </a:xfrm>
            <a:prstGeom prst="rect">
              <a:avLst/>
            </a:prstGeom>
            <a:noFill/>
          </p:spPr>
          <p:txBody>
            <a:bodyPr vert="wordArtVert" wrap="none" rtlCol="0">
              <a:spAutoFit/>
            </a:bodyPr>
            <a:lstStyle/>
            <a:p>
              <a:r>
                <a:rPr lang="en-AU" dirty="0" smtClean="0">
                  <a:solidFill>
                    <a:srgbClr val="FF0000"/>
                  </a:solidFill>
                </a:rPr>
                <a:t>BLD</a:t>
              </a:r>
              <a:endParaRPr lang="en-AU" dirty="0">
                <a:solidFill>
                  <a:srgbClr val="FF0000"/>
                </a:solidFill>
              </a:endParaRPr>
            </a:p>
          </p:txBody>
        </p:sp>
        <p:sp>
          <p:nvSpPr>
            <p:cNvPr id="64" name="Left Brace 63"/>
            <p:cNvSpPr/>
            <p:nvPr/>
          </p:nvSpPr>
          <p:spPr bwMode="auto">
            <a:xfrm>
              <a:off x="377100" y="1426999"/>
              <a:ext cx="177166" cy="2383215"/>
            </a:xfrm>
            <a:prstGeom prst="lef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grpSp>
      <p:sp>
        <p:nvSpPr>
          <p:cNvPr id="65" name="TextBox 64"/>
          <p:cNvSpPr txBox="1"/>
          <p:nvPr/>
        </p:nvSpPr>
        <p:spPr>
          <a:xfrm>
            <a:off x="1945474" y="5019413"/>
            <a:ext cx="4113346" cy="471602"/>
          </a:xfrm>
          <a:prstGeom prst="rect">
            <a:avLst/>
          </a:prstGeom>
          <a:noFill/>
        </p:spPr>
        <p:txBody>
          <a:bodyPr wrap="square" rtlCol="0">
            <a:spAutoFit/>
          </a:bodyPr>
          <a:lstStyle/>
          <a:p>
            <a:r>
              <a:rPr lang="en-AU" sz="1200" dirty="0">
                <a:solidFill>
                  <a:srgbClr val="FF0000"/>
                </a:solidFill>
              </a:rPr>
              <a:t>BLD</a:t>
            </a:r>
            <a:r>
              <a:rPr lang="en-AU" sz="1200" dirty="0"/>
              <a:t> – </a:t>
            </a:r>
            <a:r>
              <a:rPr lang="en-AU" sz="1200" dirty="0" smtClean="0"/>
              <a:t>simple-structured </a:t>
            </a:r>
            <a:r>
              <a:rPr lang="en-AU" sz="1200" dirty="0"/>
              <a:t>micro, small and medium businesses</a:t>
            </a:r>
          </a:p>
        </p:txBody>
      </p:sp>
      <p:sp>
        <p:nvSpPr>
          <p:cNvPr id="66" name="Rectangle 65"/>
          <p:cNvSpPr/>
          <p:nvPr/>
        </p:nvSpPr>
        <p:spPr bwMode="auto">
          <a:xfrm>
            <a:off x="2020268" y="5557470"/>
            <a:ext cx="293213" cy="293363"/>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67" name="TextBox 66"/>
          <p:cNvSpPr txBox="1"/>
          <p:nvPr/>
        </p:nvSpPr>
        <p:spPr>
          <a:xfrm>
            <a:off x="2331691" y="5599379"/>
            <a:ext cx="2153962" cy="267241"/>
          </a:xfrm>
          <a:prstGeom prst="rect">
            <a:avLst/>
          </a:prstGeom>
          <a:noFill/>
        </p:spPr>
        <p:txBody>
          <a:bodyPr wrap="square" rtlCol="0">
            <a:spAutoFit/>
          </a:bodyPr>
          <a:lstStyle/>
          <a:p>
            <a:r>
              <a:rPr lang="en-AU" sz="1100" dirty="0"/>
              <a:t>ANZSIC 1993 based</a:t>
            </a:r>
          </a:p>
        </p:txBody>
      </p:sp>
      <p:sp>
        <p:nvSpPr>
          <p:cNvPr id="68" name="Rectangle 67"/>
          <p:cNvSpPr/>
          <p:nvPr/>
        </p:nvSpPr>
        <p:spPr bwMode="auto">
          <a:xfrm>
            <a:off x="2022717" y="5934651"/>
            <a:ext cx="293213" cy="293363"/>
          </a:xfrm>
          <a:prstGeom prst="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04855" eaLnBrk="0" hangingPunct="0"/>
            <a:endParaRPr lang="en-AU" sz="2100" dirty="0">
              <a:latin typeface="Times New Roman" pitchFamily="18" charset="0"/>
            </a:endParaRPr>
          </a:p>
        </p:txBody>
      </p:sp>
      <p:sp>
        <p:nvSpPr>
          <p:cNvPr id="69" name="TextBox 68"/>
          <p:cNvSpPr txBox="1"/>
          <p:nvPr/>
        </p:nvSpPr>
        <p:spPr>
          <a:xfrm>
            <a:off x="2331691" y="5970071"/>
            <a:ext cx="2153962" cy="267241"/>
          </a:xfrm>
          <a:prstGeom prst="rect">
            <a:avLst/>
          </a:prstGeom>
          <a:noFill/>
        </p:spPr>
        <p:txBody>
          <a:bodyPr wrap="square" rtlCol="0">
            <a:spAutoFit/>
          </a:bodyPr>
          <a:lstStyle/>
          <a:p>
            <a:r>
              <a:rPr lang="en-AU" sz="1100" dirty="0"/>
              <a:t>ANZSIC 2006 based</a:t>
            </a:r>
          </a:p>
        </p:txBody>
      </p:sp>
      <p:sp>
        <p:nvSpPr>
          <p:cNvPr id="70" name="TextBox 69"/>
          <p:cNvSpPr txBox="1"/>
          <p:nvPr/>
        </p:nvSpPr>
        <p:spPr>
          <a:xfrm>
            <a:off x="2517409" y="905575"/>
            <a:ext cx="4583306" cy="377282"/>
          </a:xfrm>
          <a:prstGeom prst="rect">
            <a:avLst/>
          </a:prstGeom>
          <a:noFill/>
        </p:spPr>
        <p:txBody>
          <a:bodyPr wrap="none" rtlCol="0">
            <a:spAutoFit/>
          </a:bodyPr>
          <a:lstStyle/>
          <a:p>
            <a:r>
              <a:rPr lang="en-AU" b="1" dirty="0" smtClean="0"/>
              <a:t>Business Longitudinal Database Design</a:t>
            </a:r>
            <a:endParaRPr lang="en-AU" b="1" dirty="0"/>
          </a:p>
        </p:txBody>
      </p:sp>
    </p:spTree>
    <p:extLst>
      <p:ext uri="{BB962C8B-B14F-4D97-AF65-F5344CB8AC3E}">
        <p14:creationId xmlns:p14="http://schemas.microsoft.com/office/powerpoint/2010/main" xmlns="" val="249030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32656"/>
            <a:ext cx="6994525" cy="1143000"/>
          </a:xfrm>
        </p:spPr>
        <p:txBody>
          <a:bodyPr/>
          <a:lstStyle/>
          <a:p>
            <a:r>
              <a:rPr lang="en-AU" dirty="0" smtClean="0"/>
              <a:t>What is in the BLD?</a:t>
            </a:r>
            <a:endParaRPr lang="en-AU" dirty="0"/>
          </a:p>
        </p:txBody>
      </p:sp>
      <p:sp>
        <p:nvSpPr>
          <p:cNvPr id="3" name="Content Placeholder 2"/>
          <p:cNvSpPr>
            <a:spLocks noGrp="1"/>
          </p:cNvSpPr>
          <p:nvPr>
            <p:ph idx="1"/>
          </p:nvPr>
        </p:nvSpPr>
        <p:spPr>
          <a:xfrm>
            <a:off x="1259632" y="1556792"/>
            <a:ext cx="7488832" cy="4968552"/>
          </a:xfrm>
        </p:spPr>
        <p:txBody>
          <a:bodyPr/>
          <a:lstStyle/>
          <a:p>
            <a:r>
              <a:rPr lang="en-AU" sz="2800" dirty="0" smtClean="0"/>
              <a:t>Direct collection – range of characteristics including:</a:t>
            </a:r>
          </a:p>
          <a:p>
            <a:pPr lvl="1">
              <a:buFont typeface="Wingdings" pitchFamily="2" charset="2"/>
              <a:buChar char="§"/>
            </a:pPr>
            <a:r>
              <a:rPr lang="en-AU" sz="1600" dirty="0" smtClean="0"/>
              <a:t>Employment</a:t>
            </a:r>
          </a:p>
          <a:p>
            <a:pPr lvl="1">
              <a:buFont typeface="Wingdings" pitchFamily="2" charset="2"/>
              <a:buChar char="§"/>
            </a:pPr>
            <a:r>
              <a:rPr lang="en-AU" sz="1600" dirty="0" smtClean="0"/>
              <a:t>Finances</a:t>
            </a:r>
          </a:p>
          <a:p>
            <a:pPr lvl="1">
              <a:buFont typeface="Wingdings" pitchFamily="2" charset="2"/>
              <a:buChar char="§"/>
            </a:pPr>
            <a:r>
              <a:rPr lang="en-AU" sz="1600" dirty="0" smtClean="0"/>
              <a:t>Working arrangements</a:t>
            </a:r>
          </a:p>
          <a:p>
            <a:pPr lvl="1">
              <a:buFont typeface="Wingdings" pitchFamily="2" charset="2"/>
              <a:buChar char="§"/>
            </a:pPr>
            <a:r>
              <a:rPr lang="en-AU" sz="1600" dirty="0" smtClean="0"/>
              <a:t>Performance monitoring</a:t>
            </a:r>
          </a:p>
          <a:p>
            <a:pPr lvl="1">
              <a:buFont typeface="Wingdings" pitchFamily="2" charset="2"/>
              <a:buChar char="§"/>
            </a:pPr>
            <a:r>
              <a:rPr lang="en-AU" sz="1600" dirty="0" smtClean="0"/>
              <a:t>Markets and completion</a:t>
            </a:r>
          </a:p>
          <a:p>
            <a:pPr lvl="1">
              <a:buFont typeface="Wingdings" pitchFamily="2" charset="2"/>
              <a:buChar char="§"/>
            </a:pPr>
            <a:r>
              <a:rPr lang="en-AU" sz="1600" dirty="0" smtClean="0"/>
              <a:t>Basic set of IT use and innovation indicators</a:t>
            </a:r>
          </a:p>
          <a:p>
            <a:r>
              <a:rPr lang="en-AU" sz="2800" dirty="0" smtClean="0"/>
              <a:t>Financial Data from the ATO</a:t>
            </a:r>
          </a:p>
          <a:p>
            <a:pPr lvl="1">
              <a:buFont typeface="Wingdings" pitchFamily="2" charset="2"/>
              <a:buChar char="§"/>
            </a:pPr>
            <a:r>
              <a:rPr lang="en-AU" sz="1600" dirty="0" smtClean="0"/>
              <a:t>Business Activity Statement and Business Income Tax</a:t>
            </a:r>
          </a:p>
          <a:p>
            <a:pPr>
              <a:buFont typeface="Arial" pitchFamily="34" charset="0"/>
              <a:buChar char="•"/>
            </a:pPr>
            <a:r>
              <a:rPr lang="en-AU" sz="2800" dirty="0" smtClean="0"/>
              <a:t>Trade data from Customs and Border Protection Service</a:t>
            </a:r>
          </a:p>
          <a:p>
            <a:pPr lvl="1">
              <a:buFont typeface="Wingdings" pitchFamily="2" charset="2"/>
              <a:buChar char="§"/>
            </a:pPr>
            <a:r>
              <a:rPr lang="en-AU" sz="1600" dirty="0" smtClean="0"/>
              <a:t>Value of goods imports and exports by basic commodity type</a:t>
            </a:r>
            <a:endParaRPr lang="en-AU" sz="1600" dirty="0"/>
          </a:p>
        </p:txBody>
      </p:sp>
    </p:spTree>
    <p:extLst>
      <p:ext uri="{BB962C8B-B14F-4D97-AF65-F5344CB8AC3E}">
        <p14:creationId xmlns:p14="http://schemas.microsoft.com/office/powerpoint/2010/main" xmlns="" val="2870454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Outputs</a:t>
            </a:r>
            <a:endParaRPr lang="en-AU" dirty="0"/>
          </a:p>
        </p:txBody>
      </p:sp>
      <p:sp>
        <p:nvSpPr>
          <p:cNvPr id="5" name="Content Placeholder 4"/>
          <p:cNvSpPr>
            <a:spLocks noGrp="1"/>
          </p:cNvSpPr>
          <p:nvPr>
            <p:ph idx="1"/>
          </p:nvPr>
        </p:nvSpPr>
        <p:spPr/>
        <p:txBody>
          <a:bodyPr/>
          <a:lstStyle/>
          <a:p>
            <a:pPr marL="0" indent="0">
              <a:buNone/>
            </a:pPr>
            <a:r>
              <a:rPr lang="en-AU" dirty="0" smtClean="0"/>
              <a:t>Business Longitudinal Database</a:t>
            </a:r>
          </a:p>
          <a:p>
            <a:pPr lvl="1"/>
            <a:r>
              <a:rPr lang="en-AU" dirty="0" smtClean="0"/>
              <a:t>Confidentialised Unit Record File: accessible through ABS website remote access data laboratory</a:t>
            </a:r>
          </a:p>
          <a:p>
            <a:pPr lvl="2"/>
            <a:r>
              <a:rPr lang="en-AU" dirty="0" smtClean="0"/>
              <a:t>2 have been released</a:t>
            </a:r>
          </a:p>
          <a:p>
            <a:pPr lvl="1"/>
            <a:r>
              <a:rPr lang="en-AU" dirty="0" smtClean="0"/>
              <a:t>Unconfidentialised Unit Record File: accessible to ABS employees only</a:t>
            </a:r>
          </a:p>
          <a:p>
            <a:pPr lvl="2"/>
            <a:r>
              <a:rPr lang="en-AU" dirty="0" smtClean="0"/>
              <a:t>Analytical papers</a:t>
            </a:r>
          </a:p>
          <a:p>
            <a:pPr lvl="1"/>
            <a:endParaRPr lang="en-AU" dirty="0"/>
          </a:p>
        </p:txBody>
      </p:sp>
    </p:spTree>
    <p:extLst>
      <p:ext uri="{BB962C8B-B14F-4D97-AF65-F5344CB8AC3E}">
        <p14:creationId xmlns:p14="http://schemas.microsoft.com/office/powerpoint/2010/main" xmlns="" val="18229472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181477" y="753216"/>
            <a:ext cx="6901155" cy="3349707"/>
            <a:chOff x="947017" y="753216"/>
            <a:chExt cx="6901155" cy="3349707"/>
          </a:xfrm>
        </p:grpSpPr>
        <p:sp>
          <p:nvSpPr>
            <p:cNvPr id="3" name="TextBox 2"/>
            <p:cNvSpPr txBox="1"/>
            <p:nvPr/>
          </p:nvSpPr>
          <p:spPr>
            <a:xfrm>
              <a:off x="1515877" y="753216"/>
              <a:ext cx="607859" cy="261610"/>
            </a:xfrm>
            <a:prstGeom prst="rect">
              <a:avLst/>
            </a:prstGeom>
            <a:noFill/>
          </p:spPr>
          <p:txBody>
            <a:bodyPr wrap="none" rtlCol="0">
              <a:spAutoFit/>
            </a:bodyPr>
            <a:lstStyle/>
            <a:p>
              <a:r>
                <a:rPr lang="en-AU" sz="1100" dirty="0" smtClean="0">
                  <a:latin typeface="Arial Narrow" pitchFamily="34" charset="0"/>
                </a:rPr>
                <a:t>2004-05</a:t>
              </a:r>
              <a:endParaRPr lang="en-AU" sz="1100" dirty="0">
                <a:latin typeface="Arial Narrow" pitchFamily="34" charset="0"/>
              </a:endParaRPr>
            </a:p>
          </p:txBody>
        </p:sp>
        <p:sp>
          <p:nvSpPr>
            <p:cNvPr id="4" name="TextBox 3"/>
            <p:cNvSpPr txBox="1"/>
            <p:nvPr/>
          </p:nvSpPr>
          <p:spPr>
            <a:xfrm>
              <a:off x="2085244" y="753216"/>
              <a:ext cx="723788" cy="261610"/>
            </a:xfrm>
            <a:prstGeom prst="rect">
              <a:avLst/>
            </a:prstGeom>
            <a:noFill/>
          </p:spPr>
          <p:txBody>
            <a:bodyPr wrap="square" rtlCol="0">
              <a:spAutoFit/>
            </a:bodyPr>
            <a:lstStyle/>
            <a:p>
              <a:r>
                <a:rPr lang="en-AU" sz="1100" dirty="0" smtClean="0">
                  <a:latin typeface="Arial Narrow" pitchFamily="34" charset="0"/>
                </a:rPr>
                <a:t>2005-06</a:t>
              </a:r>
              <a:endParaRPr lang="en-AU" sz="1100" dirty="0">
                <a:latin typeface="Arial Narrow" pitchFamily="34" charset="0"/>
              </a:endParaRPr>
            </a:p>
          </p:txBody>
        </p:sp>
        <p:sp>
          <p:nvSpPr>
            <p:cNvPr id="5" name="TextBox 4"/>
            <p:cNvSpPr txBox="1"/>
            <p:nvPr/>
          </p:nvSpPr>
          <p:spPr>
            <a:xfrm>
              <a:off x="2680772" y="753216"/>
              <a:ext cx="713645" cy="261610"/>
            </a:xfrm>
            <a:prstGeom prst="rect">
              <a:avLst/>
            </a:prstGeom>
            <a:noFill/>
          </p:spPr>
          <p:txBody>
            <a:bodyPr wrap="square" rtlCol="0">
              <a:spAutoFit/>
            </a:bodyPr>
            <a:lstStyle/>
            <a:p>
              <a:r>
                <a:rPr lang="en-AU" sz="1100" dirty="0" smtClean="0">
                  <a:latin typeface="Arial Narrow" pitchFamily="34" charset="0"/>
                </a:rPr>
                <a:t>2006-07</a:t>
              </a:r>
              <a:endParaRPr lang="en-AU" sz="1100" dirty="0">
                <a:latin typeface="Arial Narrow" pitchFamily="34" charset="0"/>
              </a:endParaRPr>
            </a:p>
          </p:txBody>
        </p:sp>
        <p:sp>
          <p:nvSpPr>
            <p:cNvPr id="6" name="TextBox 5"/>
            <p:cNvSpPr txBox="1"/>
            <p:nvPr/>
          </p:nvSpPr>
          <p:spPr>
            <a:xfrm>
              <a:off x="3266157" y="753216"/>
              <a:ext cx="607859" cy="261610"/>
            </a:xfrm>
            <a:prstGeom prst="rect">
              <a:avLst/>
            </a:prstGeom>
            <a:noFill/>
          </p:spPr>
          <p:txBody>
            <a:bodyPr wrap="none" rtlCol="0">
              <a:spAutoFit/>
            </a:bodyPr>
            <a:lstStyle/>
            <a:p>
              <a:r>
                <a:rPr lang="en-AU" sz="1100" dirty="0" smtClean="0">
                  <a:latin typeface="Arial Narrow" pitchFamily="34" charset="0"/>
                </a:rPr>
                <a:t>2007-08</a:t>
              </a:r>
              <a:endParaRPr lang="en-AU" sz="1100" dirty="0">
                <a:latin typeface="Arial Narrow" pitchFamily="34" charset="0"/>
              </a:endParaRPr>
            </a:p>
          </p:txBody>
        </p:sp>
        <p:sp>
          <p:nvSpPr>
            <p:cNvPr id="7" name="TextBox 6"/>
            <p:cNvSpPr txBox="1"/>
            <p:nvPr/>
          </p:nvSpPr>
          <p:spPr>
            <a:xfrm>
              <a:off x="3835524" y="753216"/>
              <a:ext cx="607859" cy="261610"/>
            </a:xfrm>
            <a:prstGeom prst="rect">
              <a:avLst/>
            </a:prstGeom>
            <a:noFill/>
          </p:spPr>
          <p:txBody>
            <a:bodyPr wrap="none" rtlCol="0">
              <a:spAutoFit/>
            </a:bodyPr>
            <a:lstStyle/>
            <a:p>
              <a:r>
                <a:rPr lang="en-AU" sz="1100" dirty="0" smtClean="0">
                  <a:latin typeface="Arial Narrow" pitchFamily="34" charset="0"/>
                </a:rPr>
                <a:t>2008-09</a:t>
              </a:r>
              <a:endParaRPr lang="en-AU" sz="1100" dirty="0">
                <a:latin typeface="Arial Narrow" pitchFamily="34" charset="0"/>
              </a:endParaRPr>
            </a:p>
          </p:txBody>
        </p:sp>
        <p:sp>
          <p:nvSpPr>
            <p:cNvPr id="8" name="TextBox 7"/>
            <p:cNvSpPr txBox="1"/>
            <p:nvPr/>
          </p:nvSpPr>
          <p:spPr>
            <a:xfrm>
              <a:off x="4404891" y="753216"/>
              <a:ext cx="607859" cy="261610"/>
            </a:xfrm>
            <a:prstGeom prst="rect">
              <a:avLst/>
            </a:prstGeom>
            <a:noFill/>
          </p:spPr>
          <p:txBody>
            <a:bodyPr wrap="none" rtlCol="0">
              <a:spAutoFit/>
            </a:bodyPr>
            <a:lstStyle/>
            <a:p>
              <a:r>
                <a:rPr lang="en-AU" sz="1100" dirty="0" smtClean="0">
                  <a:latin typeface="Arial Narrow" pitchFamily="34" charset="0"/>
                </a:rPr>
                <a:t>2009-10</a:t>
              </a:r>
              <a:endParaRPr lang="en-AU" sz="1100" dirty="0">
                <a:latin typeface="Arial Narrow" pitchFamily="34" charset="0"/>
              </a:endParaRPr>
            </a:p>
          </p:txBody>
        </p:sp>
        <p:sp>
          <p:nvSpPr>
            <p:cNvPr id="9" name="TextBox 8"/>
            <p:cNvSpPr txBox="1"/>
            <p:nvPr/>
          </p:nvSpPr>
          <p:spPr>
            <a:xfrm>
              <a:off x="4974258" y="753216"/>
              <a:ext cx="607859" cy="261610"/>
            </a:xfrm>
            <a:prstGeom prst="rect">
              <a:avLst/>
            </a:prstGeom>
            <a:noFill/>
          </p:spPr>
          <p:txBody>
            <a:bodyPr wrap="none" rtlCol="0">
              <a:spAutoFit/>
            </a:bodyPr>
            <a:lstStyle/>
            <a:p>
              <a:r>
                <a:rPr lang="en-AU" sz="1100" dirty="0" smtClean="0">
                  <a:latin typeface="Arial Narrow" pitchFamily="34" charset="0"/>
                </a:rPr>
                <a:t>2010-11</a:t>
              </a:r>
              <a:endParaRPr lang="en-AU" sz="1100" dirty="0">
                <a:latin typeface="Arial Narrow" pitchFamily="34" charset="0"/>
              </a:endParaRPr>
            </a:p>
          </p:txBody>
        </p:sp>
        <p:sp>
          <p:nvSpPr>
            <p:cNvPr id="10" name="TextBox 9"/>
            <p:cNvSpPr txBox="1"/>
            <p:nvPr/>
          </p:nvSpPr>
          <p:spPr>
            <a:xfrm>
              <a:off x="5537919" y="753216"/>
              <a:ext cx="607859" cy="261610"/>
            </a:xfrm>
            <a:prstGeom prst="rect">
              <a:avLst/>
            </a:prstGeom>
            <a:noFill/>
          </p:spPr>
          <p:txBody>
            <a:bodyPr wrap="none" rtlCol="0">
              <a:spAutoFit/>
            </a:bodyPr>
            <a:lstStyle/>
            <a:p>
              <a:r>
                <a:rPr lang="en-AU" sz="1100" dirty="0" smtClean="0">
                  <a:latin typeface="Arial Narrow" pitchFamily="34" charset="0"/>
                </a:rPr>
                <a:t>2011-12</a:t>
              </a:r>
              <a:endParaRPr lang="en-AU" sz="1100" dirty="0">
                <a:latin typeface="Arial Narrow" pitchFamily="34" charset="0"/>
              </a:endParaRPr>
            </a:p>
          </p:txBody>
        </p:sp>
        <p:sp>
          <p:nvSpPr>
            <p:cNvPr id="11" name="TextBox 10"/>
            <p:cNvSpPr txBox="1"/>
            <p:nvPr/>
          </p:nvSpPr>
          <p:spPr>
            <a:xfrm>
              <a:off x="6101580" y="753216"/>
              <a:ext cx="607859" cy="261610"/>
            </a:xfrm>
            <a:prstGeom prst="rect">
              <a:avLst/>
            </a:prstGeom>
            <a:noFill/>
          </p:spPr>
          <p:txBody>
            <a:bodyPr wrap="none" rtlCol="0">
              <a:spAutoFit/>
            </a:bodyPr>
            <a:lstStyle/>
            <a:p>
              <a:r>
                <a:rPr lang="en-AU" sz="1100" dirty="0" smtClean="0">
                  <a:latin typeface="Arial Narrow" pitchFamily="34" charset="0"/>
                </a:rPr>
                <a:t>2012-13</a:t>
              </a:r>
              <a:endParaRPr lang="en-AU" sz="1100" dirty="0">
                <a:latin typeface="Arial Narrow" pitchFamily="34" charset="0"/>
              </a:endParaRPr>
            </a:p>
          </p:txBody>
        </p:sp>
        <p:sp>
          <p:nvSpPr>
            <p:cNvPr id="12" name="TextBox 11"/>
            <p:cNvSpPr txBox="1"/>
            <p:nvPr/>
          </p:nvSpPr>
          <p:spPr>
            <a:xfrm>
              <a:off x="6670947" y="753216"/>
              <a:ext cx="607859" cy="261610"/>
            </a:xfrm>
            <a:prstGeom prst="rect">
              <a:avLst/>
            </a:prstGeom>
            <a:noFill/>
          </p:spPr>
          <p:txBody>
            <a:bodyPr wrap="none" rtlCol="0">
              <a:spAutoFit/>
            </a:bodyPr>
            <a:lstStyle/>
            <a:p>
              <a:r>
                <a:rPr lang="en-AU" sz="1100" dirty="0" smtClean="0">
                  <a:latin typeface="Arial Narrow" pitchFamily="34" charset="0"/>
                </a:rPr>
                <a:t>2013-14</a:t>
              </a:r>
              <a:endParaRPr lang="en-AU" sz="1100" dirty="0">
                <a:latin typeface="Arial Narrow" pitchFamily="34" charset="0"/>
              </a:endParaRPr>
            </a:p>
          </p:txBody>
        </p:sp>
        <p:sp>
          <p:nvSpPr>
            <p:cNvPr id="13" name="TextBox 12"/>
            <p:cNvSpPr txBox="1"/>
            <p:nvPr/>
          </p:nvSpPr>
          <p:spPr>
            <a:xfrm>
              <a:off x="7240313" y="753216"/>
              <a:ext cx="607859" cy="261610"/>
            </a:xfrm>
            <a:prstGeom prst="rect">
              <a:avLst/>
            </a:prstGeom>
            <a:noFill/>
          </p:spPr>
          <p:txBody>
            <a:bodyPr wrap="none" rtlCol="0">
              <a:spAutoFit/>
            </a:bodyPr>
            <a:lstStyle/>
            <a:p>
              <a:r>
                <a:rPr lang="en-AU" sz="1100" dirty="0" smtClean="0">
                  <a:latin typeface="Arial Narrow" pitchFamily="34" charset="0"/>
                </a:rPr>
                <a:t>2014-15</a:t>
              </a:r>
              <a:endParaRPr lang="en-AU" sz="1100" dirty="0">
                <a:latin typeface="Arial Narrow" pitchFamily="34" charset="0"/>
              </a:endParaRPr>
            </a:p>
          </p:txBody>
        </p:sp>
        <p:grpSp>
          <p:nvGrpSpPr>
            <p:cNvPr id="14" name="Group 13"/>
            <p:cNvGrpSpPr/>
            <p:nvPr/>
          </p:nvGrpSpPr>
          <p:grpSpPr>
            <a:xfrm>
              <a:off x="1684671" y="1258231"/>
              <a:ext cx="2652869" cy="337537"/>
              <a:chOff x="1684671" y="1258231"/>
              <a:chExt cx="2652869" cy="337537"/>
            </a:xfrm>
          </p:grpSpPr>
          <p:sp>
            <p:nvSpPr>
              <p:cNvPr id="53" name="Rectangle 52"/>
              <p:cNvSpPr/>
              <p:nvPr/>
            </p:nvSpPr>
            <p:spPr bwMode="auto">
              <a:xfrm>
                <a:off x="1684671"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4" name="Rectangle 53"/>
              <p:cNvSpPr/>
              <p:nvPr/>
            </p:nvSpPr>
            <p:spPr bwMode="auto">
              <a:xfrm>
                <a:off x="2257878"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5" name="Rectangle 54"/>
              <p:cNvSpPr/>
              <p:nvPr/>
            </p:nvSpPr>
            <p:spPr bwMode="auto">
              <a:xfrm>
                <a:off x="2831085"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6" name="Rectangle 55"/>
              <p:cNvSpPr/>
              <p:nvPr/>
            </p:nvSpPr>
            <p:spPr bwMode="auto">
              <a:xfrm>
                <a:off x="3404292"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7" name="Rectangle 56"/>
              <p:cNvSpPr/>
              <p:nvPr/>
            </p:nvSpPr>
            <p:spPr bwMode="auto">
              <a:xfrm>
                <a:off x="3977500"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grpSp>
          <p:nvGrpSpPr>
            <p:cNvPr id="15" name="Group 14"/>
            <p:cNvGrpSpPr/>
            <p:nvPr/>
          </p:nvGrpSpPr>
          <p:grpSpPr>
            <a:xfrm>
              <a:off x="2849608" y="2231962"/>
              <a:ext cx="2652869" cy="337537"/>
              <a:chOff x="1684671" y="1258231"/>
              <a:chExt cx="2652869" cy="337537"/>
            </a:xfrm>
            <a:solidFill>
              <a:schemeClr val="accent6">
                <a:lumMod val="20000"/>
                <a:lumOff val="80000"/>
              </a:schemeClr>
            </a:solidFill>
          </p:grpSpPr>
          <p:sp>
            <p:nvSpPr>
              <p:cNvPr id="48" name="Rectangle 47"/>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9" name="Rectangle 48"/>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0" name="Rectangle 49"/>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1" name="Rectangle 50"/>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52" name="Rectangle 51"/>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grpSp>
          <p:nvGrpSpPr>
            <p:cNvPr id="16" name="Group 15"/>
            <p:cNvGrpSpPr/>
            <p:nvPr/>
          </p:nvGrpSpPr>
          <p:grpSpPr>
            <a:xfrm>
              <a:off x="2257878" y="1731798"/>
              <a:ext cx="2652869" cy="337537"/>
              <a:chOff x="1684671" y="1258231"/>
              <a:chExt cx="2652869" cy="337537"/>
            </a:xfrm>
          </p:grpSpPr>
          <p:sp>
            <p:nvSpPr>
              <p:cNvPr id="43" name="Rectangle 42"/>
              <p:cNvSpPr/>
              <p:nvPr/>
            </p:nvSpPr>
            <p:spPr bwMode="auto">
              <a:xfrm>
                <a:off x="1684671"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4" name="Rectangle 43"/>
              <p:cNvSpPr/>
              <p:nvPr/>
            </p:nvSpPr>
            <p:spPr bwMode="auto">
              <a:xfrm>
                <a:off x="2257878"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5" name="Rectangle 44"/>
              <p:cNvSpPr/>
              <p:nvPr/>
            </p:nvSpPr>
            <p:spPr bwMode="auto">
              <a:xfrm>
                <a:off x="2831085"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6" name="Rectangle 45"/>
              <p:cNvSpPr/>
              <p:nvPr/>
            </p:nvSpPr>
            <p:spPr bwMode="auto">
              <a:xfrm>
                <a:off x="3404292"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7" name="Rectangle 46"/>
              <p:cNvSpPr/>
              <p:nvPr/>
            </p:nvSpPr>
            <p:spPr bwMode="auto">
              <a:xfrm>
                <a:off x="3977500" y="1258231"/>
                <a:ext cx="360040" cy="337537"/>
              </a:xfrm>
              <a:prstGeom prst="rect">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grpSp>
          <p:nvGrpSpPr>
            <p:cNvPr id="17" name="Group 16"/>
            <p:cNvGrpSpPr/>
            <p:nvPr/>
          </p:nvGrpSpPr>
          <p:grpSpPr>
            <a:xfrm>
              <a:off x="3996022" y="2711938"/>
              <a:ext cx="2652869" cy="337537"/>
              <a:chOff x="1684671" y="1258231"/>
              <a:chExt cx="2652869" cy="337537"/>
            </a:xfrm>
            <a:solidFill>
              <a:schemeClr val="accent6">
                <a:lumMod val="20000"/>
                <a:lumOff val="80000"/>
              </a:schemeClr>
            </a:solidFill>
          </p:grpSpPr>
          <p:sp>
            <p:nvSpPr>
              <p:cNvPr id="38" name="Rectangle 37"/>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9" name="Rectangle 38"/>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0" name="Rectangle 39"/>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1" name="Rectangle 40"/>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42" name="Rectangle 41"/>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sp>
          <p:nvSpPr>
            <p:cNvPr id="18" name="TextBox 17"/>
            <p:cNvSpPr txBox="1"/>
            <p:nvPr/>
          </p:nvSpPr>
          <p:spPr>
            <a:xfrm>
              <a:off x="1399890" y="1761558"/>
              <a:ext cx="338554" cy="446597"/>
            </a:xfrm>
            <a:prstGeom prst="rect">
              <a:avLst/>
            </a:prstGeom>
            <a:noFill/>
          </p:spPr>
          <p:txBody>
            <a:bodyPr vert="vert" wrap="none" rtlCol="0">
              <a:spAutoFit/>
            </a:bodyPr>
            <a:lstStyle/>
            <a:p>
              <a:r>
                <a:rPr lang="en-AU" sz="1000" dirty="0" smtClean="0">
                  <a:latin typeface="Arial Narrow" pitchFamily="34" charset="0"/>
                </a:rPr>
                <a:t>Panel 2</a:t>
              </a:r>
              <a:endParaRPr lang="en-AU" sz="1000" dirty="0">
                <a:latin typeface="Arial Narrow" pitchFamily="34" charset="0"/>
              </a:endParaRPr>
            </a:p>
          </p:txBody>
        </p:sp>
        <p:grpSp>
          <p:nvGrpSpPr>
            <p:cNvPr id="19" name="Group 18"/>
            <p:cNvGrpSpPr/>
            <p:nvPr/>
          </p:nvGrpSpPr>
          <p:grpSpPr>
            <a:xfrm>
              <a:off x="4573759" y="3152344"/>
              <a:ext cx="2652869" cy="337537"/>
              <a:chOff x="1684671" y="1258231"/>
              <a:chExt cx="2652869" cy="337537"/>
            </a:xfrm>
            <a:solidFill>
              <a:schemeClr val="accent6">
                <a:lumMod val="20000"/>
                <a:lumOff val="80000"/>
              </a:schemeClr>
            </a:solidFill>
          </p:grpSpPr>
          <p:sp>
            <p:nvSpPr>
              <p:cNvPr id="33" name="Rectangle 32"/>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4" name="Rectangle 33"/>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5" name="Rectangle 34"/>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6" name="Rectangle 35"/>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7" name="Rectangle 36"/>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grpSp>
          <p:nvGrpSpPr>
            <p:cNvPr id="20" name="Group 19"/>
            <p:cNvGrpSpPr/>
            <p:nvPr/>
          </p:nvGrpSpPr>
          <p:grpSpPr>
            <a:xfrm>
              <a:off x="5146967" y="3626566"/>
              <a:ext cx="2652869" cy="337537"/>
              <a:chOff x="1684671" y="1258231"/>
              <a:chExt cx="2652869" cy="337537"/>
            </a:xfrm>
            <a:solidFill>
              <a:schemeClr val="accent6">
                <a:lumMod val="20000"/>
                <a:lumOff val="80000"/>
              </a:schemeClr>
            </a:solidFill>
          </p:grpSpPr>
          <p:sp>
            <p:nvSpPr>
              <p:cNvPr id="28" name="Rectangle 27"/>
              <p:cNvSpPr/>
              <p:nvPr/>
            </p:nvSpPr>
            <p:spPr bwMode="auto">
              <a:xfrm>
                <a:off x="1684671"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29" name="Rectangle 28"/>
              <p:cNvSpPr/>
              <p:nvPr/>
            </p:nvSpPr>
            <p:spPr bwMode="auto">
              <a:xfrm>
                <a:off x="2257878"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0" name="Rectangle 29"/>
              <p:cNvSpPr/>
              <p:nvPr/>
            </p:nvSpPr>
            <p:spPr bwMode="auto">
              <a:xfrm>
                <a:off x="2831085"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1" name="Rectangle 30"/>
              <p:cNvSpPr/>
              <p:nvPr/>
            </p:nvSpPr>
            <p:spPr bwMode="auto">
              <a:xfrm>
                <a:off x="3404292"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32" name="Rectangle 31"/>
              <p:cNvSpPr/>
              <p:nvPr/>
            </p:nvSpPr>
            <p:spPr bwMode="auto">
              <a:xfrm>
                <a:off x="3977500" y="1258231"/>
                <a:ext cx="360040" cy="337537"/>
              </a:xfrm>
              <a:prstGeom prst="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sp>
          <p:nvSpPr>
            <p:cNvPr id="21" name="TextBox 20"/>
            <p:cNvSpPr txBox="1"/>
            <p:nvPr/>
          </p:nvSpPr>
          <p:spPr>
            <a:xfrm>
              <a:off x="1399890" y="1287991"/>
              <a:ext cx="338554" cy="446597"/>
            </a:xfrm>
            <a:prstGeom prst="rect">
              <a:avLst/>
            </a:prstGeom>
            <a:noFill/>
          </p:spPr>
          <p:txBody>
            <a:bodyPr vert="vert" wrap="none" rtlCol="0">
              <a:spAutoFit/>
            </a:bodyPr>
            <a:lstStyle/>
            <a:p>
              <a:r>
                <a:rPr lang="en-AU" sz="1000" dirty="0" smtClean="0">
                  <a:latin typeface="Arial Narrow" pitchFamily="34" charset="0"/>
                </a:rPr>
                <a:t>Panel 1</a:t>
              </a:r>
              <a:endParaRPr lang="en-AU" sz="1000" dirty="0">
                <a:latin typeface="Arial Narrow" pitchFamily="34" charset="0"/>
              </a:endParaRPr>
            </a:p>
          </p:txBody>
        </p:sp>
        <p:sp>
          <p:nvSpPr>
            <p:cNvPr id="22" name="TextBox 21"/>
            <p:cNvSpPr txBox="1"/>
            <p:nvPr/>
          </p:nvSpPr>
          <p:spPr>
            <a:xfrm>
              <a:off x="1399890" y="2261722"/>
              <a:ext cx="338554" cy="446597"/>
            </a:xfrm>
            <a:prstGeom prst="rect">
              <a:avLst/>
            </a:prstGeom>
            <a:noFill/>
          </p:spPr>
          <p:txBody>
            <a:bodyPr vert="vert" wrap="none" rtlCol="0">
              <a:spAutoFit/>
            </a:bodyPr>
            <a:lstStyle/>
            <a:p>
              <a:r>
                <a:rPr lang="en-AU" sz="1000" dirty="0" smtClean="0">
                  <a:latin typeface="Arial Narrow" pitchFamily="34" charset="0"/>
                </a:rPr>
                <a:t>Panel 3</a:t>
              </a:r>
              <a:endParaRPr lang="en-AU" sz="1000" dirty="0">
                <a:latin typeface="Arial Narrow" pitchFamily="34" charset="0"/>
              </a:endParaRPr>
            </a:p>
          </p:txBody>
        </p:sp>
        <p:sp>
          <p:nvSpPr>
            <p:cNvPr id="23" name="TextBox 22"/>
            <p:cNvSpPr txBox="1"/>
            <p:nvPr/>
          </p:nvSpPr>
          <p:spPr>
            <a:xfrm>
              <a:off x="1399890" y="2741698"/>
              <a:ext cx="338554" cy="579414"/>
            </a:xfrm>
            <a:prstGeom prst="rect">
              <a:avLst/>
            </a:prstGeom>
            <a:noFill/>
          </p:spPr>
          <p:txBody>
            <a:bodyPr vert="vert" wrap="square" rtlCol="0">
              <a:spAutoFit/>
            </a:bodyPr>
            <a:lstStyle/>
            <a:p>
              <a:r>
                <a:rPr lang="en-AU" sz="1000" dirty="0" smtClean="0">
                  <a:latin typeface="Arial Narrow" pitchFamily="34" charset="0"/>
                </a:rPr>
                <a:t>Panel 4</a:t>
              </a:r>
              <a:endParaRPr lang="en-AU" sz="1000" dirty="0">
                <a:latin typeface="Arial Narrow" pitchFamily="34" charset="0"/>
              </a:endParaRPr>
            </a:p>
          </p:txBody>
        </p:sp>
        <p:sp>
          <p:nvSpPr>
            <p:cNvPr id="24" name="TextBox 23"/>
            <p:cNvSpPr txBox="1"/>
            <p:nvPr/>
          </p:nvSpPr>
          <p:spPr>
            <a:xfrm>
              <a:off x="1399890" y="3182105"/>
              <a:ext cx="338554" cy="446597"/>
            </a:xfrm>
            <a:prstGeom prst="rect">
              <a:avLst/>
            </a:prstGeom>
            <a:noFill/>
          </p:spPr>
          <p:txBody>
            <a:bodyPr vert="vert" wrap="none" rtlCol="0">
              <a:spAutoFit/>
            </a:bodyPr>
            <a:lstStyle/>
            <a:p>
              <a:r>
                <a:rPr lang="en-AU" sz="1000" dirty="0" smtClean="0">
                  <a:latin typeface="Arial Narrow" pitchFamily="34" charset="0"/>
                </a:rPr>
                <a:t>Panel 5</a:t>
              </a:r>
              <a:endParaRPr lang="en-AU" sz="1000" dirty="0">
                <a:latin typeface="Arial Narrow" pitchFamily="34" charset="0"/>
              </a:endParaRPr>
            </a:p>
          </p:txBody>
        </p:sp>
        <p:sp>
          <p:nvSpPr>
            <p:cNvPr id="25" name="TextBox 24"/>
            <p:cNvSpPr txBox="1"/>
            <p:nvPr/>
          </p:nvSpPr>
          <p:spPr>
            <a:xfrm>
              <a:off x="1399890" y="3656326"/>
              <a:ext cx="338554" cy="446597"/>
            </a:xfrm>
            <a:prstGeom prst="rect">
              <a:avLst/>
            </a:prstGeom>
            <a:noFill/>
          </p:spPr>
          <p:txBody>
            <a:bodyPr vert="vert" wrap="none" rtlCol="0">
              <a:spAutoFit/>
            </a:bodyPr>
            <a:lstStyle/>
            <a:p>
              <a:r>
                <a:rPr lang="en-AU" sz="1000" dirty="0" smtClean="0">
                  <a:latin typeface="Arial Narrow" pitchFamily="34" charset="0"/>
                </a:rPr>
                <a:t>Panel 6</a:t>
              </a:r>
              <a:endParaRPr lang="en-AU" sz="1000" dirty="0">
                <a:latin typeface="Arial Narrow" pitchFamily="34" charset="0"/>
              </a:endParaRPr>
            </a:p>
          </p:txBody>
        </p:sp>
        <p:sp>
          <p:nvSpPr>
            <p:cNvPr id="26" name="TextBox 25"/>
            <p:cNvSpPr txBox="1"/>
            <p:nvPr/>
          </p:nvSpPr>
          <p:spPr>
            <a:xfrm>
              <a:off x="947017" y="1856001"/>
              <a:ext cx="582211" cy="1284967"/>
            </a:xfrm>
            <a:prstGeom prst="rect">
              <a:avLst/>
            </a:prstGeom>
            <a:noFill/>
          </p:spPr>
          <p:txBody>
            <a:bodyPr vert="wordArtVert" wrap="none" rtlCol="0">
              <a:spAutoFit/>
            </a:bodyPr>
            <a:lstStyle/>
            <a:p>
              <a:r>
                <a:rPr lang="en-AU" dirty="0" smtClean="0">
                  <a:solidFill>
                    <a:srgbClr val="FF0000"/>
                  </a:solidFill>
                </a:rPr>
                <a:t>BLD</a:t>
              </a:r>
              <a:endParaRPr lang="en-AU" dirty="0">
                <a:solidFill>
                  <a:srgbClr val="FF0000"/>
                </a:solidFill>
              </a:endParaRPr>
            </a:p>
          </p:txBody>
        </p:sp>
        <p:sp>
          <p:nvSpPr>
            <p:cNvPr id="27" name="Left Brace 26"/>
            <p:cNvSpPr/>
            <p:nvPr/>
          </p:nvSpPr>
          <p:spPr bwMode="auto">
            <a:xfrm>
              <a:off x="1280054" y="1426999"/>
              <a:ext cx="177166" cy="2383215"/>
            </a:xfrm>
            <a:prstGeom prst="lef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grpSp>
      <p:sp>
        <p:nvSpPr>
          <p:cNvPr id="58" name="Right Arrow 57"/>
          <p:cNvSpPr/>
          <p:nvPr/>
        </p:nvSpPr>
        <p:spPr bwMode="auto">
          <a:xfrm>
            <a:off x="2239744" y="4166626"/>
            <a:ext cx="5814446" cy="918558"/>
          </a:xfrm>
          <a:prstGeom prst="rightArrow">
            <a:avLst/>
          </a:prstGeom>
          <a:solidFill>
            <a:srgbClr val="FFCC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AU" sz="1400" b="1" i="0" u="none" strike="noStrike" cap="none" normalizeH="0" baseline="0" dirty="0" smtClean="0">
                <a:ln>
                  <a:noFill/>
                </a:ln>
                <a:solidFill>
                  <a:schemeClr val="tx1"/>
                </a:solidFill>
                <a:effectLst/>
                <a:latin typeface="Arial Narrow" pitchFamily="34" charset="0"/>
              </a:rPr>
              <a:t>Top-up for complex</a:t>
            </a:r>
            <a:r>
              <a:rPr lang="en-AU" sz="1400" b="1" dirty="0" smtClean="0">
                <a:latin typeface="Arial Narrow" pitchFamily="34" charset="0"/>
              </a:rPr>
              <a:t>* and large businesses plus additional sample for accuracy of estimates</a:t>
            </a:r>
            <a:endParaRPr kumimoji="0" lang="en-AU" sz="1400" b="1" i="0" u="none" strike="noStrike" cap="none" normalizeH="0" baseline="0" dirty="0" smtClean="0">
              <a:ln>
                <a:noFill/>
              </a:ln>
              <a:solidFill>
                <a:schemeClr val="tx1"/>
              </a:solidFill>
              <a:effectLst/>
              <a:latin typeface="Arial Narrow" pitchFamily="34" charset="0"/>
            </a:endParaRPr>
          </a:p>
        </p:txBody>
      </p:sp>
      <p:sp>
        <p:nvSpPr>
          <p:cNvPr id="59" name="TextBox 58"/>
          <p:cNvSpPr txBox="1"/>
          <p:nvPr/>
        </p:nvSpPr>
        <p:spPr>
          <a:xfrm>
            <a:off x="1575998" y="5949280"/>
            <a:ext cx="3716082" cy="307777"/>
          </a:xfrm>
          <a:prstGeom prst="rect">
            <a:avLst/>
          </a:prstGeom>
          <a:noFill/>
        </p:spPr>
        <p:txBody>
          <a:bodyPr wrap="none" rtlCol="0">
            <a:spAutoFit/>
          </a:bodyPr>
          <a:lstStyle/>
          <a:p>
            <a:r>
              <a:rPr lang="en-AU" sz="1400" dirty="0" smtClean="0"/>
              <a:t>*includes complex small and medium businesses</a:t>
            </a:r>
            <a:endParaRPr lang="en-AU" sz="1400" dirty="0"/>
          </a:p>
        </p:txBody>
      </p:sp>
      <p:sp>
        <p:nvSpPr>
          <p:cNvPr id="60" name="TextBox 59"/>
          <p:cNvSpPr txBox="1"/>
          <p:nvPr/>
        </p:nvSpPr>
        <p:spPr>
          <a:xfrm>
            <a:off x="8460432" y="2292383"/>
            <a:ext cx="615553" cy="2576777"/>
          </a:xfrm>
          <a:prstGeom prst="rect">
            <a:avLst/>
          </a:prstGeom>
          <a:noFill/>
        </p:spPr>
        <p:txBody>
          <a:bodyPr vert="vert" wrap="square" rtlCol="0">
            <a:spAutoFit/>
          </a:bodyPr>
          <a:lstStyle/>
          <a:p>
            <a:r>
              <a:rPr lang="en-AU" sz="1400" dirty="0" smtClean="0">
                <a:latin typeface="Arial Narrow" pitchFamily="34" charset="0"/>
              </a:rPr>
              <a:t>Innovation, IT use and other business characteristics point in time estimates</a:t>
            </a:r>
            <a:endParaRPr lang="en-AU" sz="1400" dirty="0">
              <a:latin typeface="Arial Narrow" pitchFamily="34" charset="0"/>
            </a:endParaRPr>
          </a:p>
        </p:txBody>
      </p:sp>
      <p:sp>
        <p:nvSpPr>
          <p:cNvPr id="61" name="Right Brace 60"/>
          <p:cNvSpPr/>
          <p:nvPr/>
        </p:nvSpPr>
        <p:spPr bwMode="auto">
          <a:xfrm>
            <a:off x="8054190" y="1151291"/>
            <a:ext cx="540060" cy="3933893"/>
          </a:xfrm>
          <a:prstGeom prst="rightBrac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AU" sz="2400" b="0" i="0" u="none" strike="noStrike" cap="none" normalizeH="0" baseline="0" dirty="0" smtClean="0">
              <a:ln>
                <a:noFill/>
              </a:ln>
              <a:solidFill>
                <a:schemeClr val="tx1"/>
              </a:solidFill>
              <a:effectLst/>
              <a:latin typeface="Times New Roman" pitchFamily="18" charset="0"/>
            </a:endParaRPr>
          </a:p>
        </p:txBody>
      </p:sp>
      <p:sp>
        <p:nvSpPr>
          <p:cNvPr id="62" name="TextBox 61"/>
          <p:cNvSpPr txBox="1"/>
          <p:nvPr/>
        </p:nvSpPr>
        <p:spPr>
          <a:xfrm>
            <a:off x="1472802" y="251191"/>
            <a:ext cx="7923734" cy="461665"/>
          </a:xfrm>
          <a:prstGeom prst="rect">
            <a:avLst/>
          </a:prstGeom>
          <a:noFill/>
        </p:spPr>
        <p:txBody>
          <a:bodyPr wrap="square" rtlCol="0">
            <a:spAutoFit/>
          </a:bodyPr>
          <a:lstStyle/>
          <a:p>
            <a:r>
              <a:rPr lang="en-AU" b="1" dirty="0" smtClean="0"/>
              <a:t>Business Characteristics – point in time estimates</a:t>
            </a:r>
            <a:endParaRPr lang="en-AU" b="1" dirty="0"/>
          </a:p>
        </p:txBody>
      </p:sp>
    </p:spTree>
    <p:extLst>
      <p:ext uri="{BB962C8B-B14F-4D97-AF65-F5344CB8AC3E}">
        <p14:creationId xmlns:p14="http://schemas.microsoft.com/office/powerpoint/2010/main" xmlns="" val="3825228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2275" y="845840"/>
            <a:ext cx="6994525" cy="1143000"/>
          </a:xfrm>
        </p:spPr>
        <p:txBody>
          <a:bodyPr/>
          <a:lstStyle/>
          <a:p>
            <a:r>
              <a:rPr lang="en-AU" dirty="0" smtClean="0"/>
              <a:t>Innovation, IT Use and other Business Characteristics Statistics</a:t>
            </a:r>
            <a:endParaRPr lang="en-AU" dirty="0"/>
          </a:p>
        </p:txBody>
      </p:sp>
      <p:sp>
        <p:nvSpPr>
          <p:cNvPr id="3" name="Content Placeholder 2"/>
          <p:cNvSpPr>
            <a:spLocks noGrp="1"/>
          </p:cNvSpPr>
          <p:nvPr>
            <p:ph idx="1"/>
          </p:nvPr>
        </p:nvSpPr>
        <p:spPr>
          <a:xfrm>
            <a:off x="1547664" y="1628800"/>
            <a:ext cx="6994525" cy="4525963"/>
          </a:xfrm>
        </p:spPr>
        <p:txBody>
          <a:bodyPr/>
          <a:lstStyle/>
          <a:p>
            <a:endParaRPr lang="en-AU" dirty="0" smtClean="0"/>
          </a:p>
          <a:p>
            <a:endParaRPr lang="en-AU" dirty="0"/>
          </a:p>
          <a:p>
            <a:r>
              <a:rPr lang="en-AU" dirty="0" smtClean="0"/>
              <a:t>Key Innovation and IT use indicators collected every year </a:t>
            </a:r>
            <a:r>
              <a:rPr lang="en-AU" sz="2000" dirty="0" smtClean="0"/>
              <a:t>(enables annual innovation rate to be released)</a:t>
            </a:r>
          </a:p>
          <a:p>
            <a:endParaRPr lang="en-AU" dirty="0" smtClean="0"/>
          </a:p>
          <a:p>
            <a:r>
              <a:rPr lang="en-AU" dirty="0" smtClean="0"/>
              <a:t>Detail collected every second year</a:t>
            </a:r>
          </a:p>
          <a:p>
            <a:endParaRPr lang="en-AU" dirty="0" smtClean="0"/>
          </a:p>
          <a:p>
            <a:endParaRPr lang="en-AU" dirty="0"/>
          </a:p>
        </p:txBody>
      </p:sp>
    </p:spTree>
    <p:extLst>
      <p:ext uri="{BB962C8B-B14F-4D97-AF65-F5344CB8AC3E}">
        <p14:creationId xmlns:p14="http://schemas.microsoft.com/office/powerpoint/2010/main" xmlns="" val="42516659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Outputs</a:t>
            </a:r>
            <a:endParaRPr lang="en-AU" dirty="0"/>
          </a:p>
        </p:txBody>
      </p:sp>
      <p:sp>
        <p:nvSpPr>
          <p:cNvPr id="3" name="Content Placeholder 2"/>
          <p:cNvSpPr>
            <a:spLocks noGrp="1"/>
          </p:cNvSpPr>
          <p:nvPr>
            <p:ph idx="1"/>
          </p:nvPr>
        </p:nvSpPr>
        <p:spPr/>
        <p:txBody>
          <a:bodyPr/>
          <a:lstStyle/>
          <a:p>
            <a:pPr marL="0" indent="0">
              <a:buNone/>
            </a:pPr>
            <a:r>
              <a:rPr lang="en-AU" dirty="0" smtClean="0"/>
              <a:t>ABS publications</a:t>
            </a:r>
          </a:p>
          <a:p>
            <a:pPr lvl="1">
              <a:buFont typeface="Wingdings" pitchFamily="2" charset="2"/>
              <a:buChar char="§"/>
            </a:pPr>
            <a:r>
              <a:rPr lang="en-AU" dirty="0" smtClean="0"/>
              <a:t>Key indicators: annually</a:t>
            </a:r>
          </a:p>
          <a:p>
            <a:pPr lvl="1">
              <a:buFont typeface="Wingdings" pitchFamily="2" charset="2"/>
              <a:buChar char="§"/>
            </a:pPr>
            <a:r>
              <a:rPr lang="en-AU" dirty="0" smtClean="0"/>
              <a:t>IT use and Innovation: biennially </a:t>
            </a:r>
            <a:r>
              <a:rPr lang="en-AU" sz="2400" dirty="0" smtClean="0"/>
              <a:t>(alternating topics)</a:t>
            </a:r>
          </a:p>
          <a:p>
            <a:pPr lvl="1">
              <a:buFont typeface="Wingdings" pitchFamily="2" charset="2"/>
              <a:buChar char="§"/>
            </a:pPr>
            <a:r>
              <a:rPr lang="en-AU" dirty="0" smtClean="0"/>
              <a:t>Other characteristics: annually </a:t>
            </a:r>
            <a:r>
              <a:rPr lang="en-AU" sz="2400" dirty="0" smtClean="0"/>
              <a:t>(including most items cross-classified by innovator status)</a:t>
            </a:r>
            <a:endParaRPr lang="en-AU" sz="2400" dirty="0"/>
          </a:p>
        </p:txBody>
      </p:sp>
    </p:spTree>
    <p:extLst>
      <p:ext uri="{BB962C8B-B14F-4D97-AF65-F5344CB8AC3E}">
        <p14:creationId xmlns:p14="http://schemas.microsoft.com/office/powerpoint/2010/main" xmlns="" val="41428778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haven’t we done</a:t>
            </a:r>
            <a:endParaRPr lang="en-AU" dirty="0"/>
          </a:p>
        </p:txBody>
      </p:sp>
      <p:sp>
        <p:nvSpPr>
          <p:cNvPr id="3" name="Content Placeholder 2"/>
          <p:cNvSpPr>
            <a:spLocks noGrp="1"/>
          </p:cNvSpPr>
          <p:nvPr>
            <p:ph idx="1"/>
          </p:nvPr>
        </p:nvSpPr>
        <p:spPr/>
        <p:txBody>
          <a:bodyPr/>
          <a:lstStyle/>
          <a:p>
            <a:r>
              <a:rPr lang="en-AU" dirty="0" smtClean="0"/>
              <a:t>Purposive panels/waves </a:t>
            </a:r>
          </a:p>
          <a:p>
            <a:r>
              <a:rPr lang="en-AU" dirty="0" smtClean="0"/>
              <a:t>Module – user funded content</a:t>
            </a:r>
          </a:p>
          <a:p>
            <a:r>
              <a:rPr lang="en-AU" dirty="0" smtClean="0"/>
              <a:t>Include data in the BLD from other administrative sources</a:t>
            </a:r>
          </a:p>
          <a:p>
            <a:r>
              <a:rPr lang="en-AU" dirty="0" smtClean="0"/>
              <a:t>Create the large “sparse” BLD</a:t>
            </a:r>
            <a:endParaRPr lang="en-AU" dirty="0"/>
          </a:p>
        </p:txBody>
      </p:sp>
    </p:spTree>
    <p:extLst>
      <p:ext uri="{BB962C8B-B14F-4D97-AF65-F5344CB8AC3E}">
        <p14:creationId xmlns:p14="http://schemas.microsoft.com/office/powerpoint/2010/main" xmlns="" val="36569532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Analysis using BLD</a:t>
            </a:r>
            <a:endParaRPr lang="en-AU" dirty="0"/>
          </a:p>
        </p:txBody>
      </p:sp>
      <p:sp>
        <p:nvSpPr>
          <p:cNvPr id="3" name="Content Placeholder 2"/>
          <p:cNvSpPr>
            <a:spLocks noGrp="1"/>
          </p:cNvSpPr>
          <p:nvPr>
            <p:ph idx="1"/>
          </p:nvPr>
        </p:nvSpPr>
        <p:spPr/>
        <p:txBody>
          <a:bodyPr/>
          <a:lstStyle/>
          <a:p>
            <a:r>
              <a:rPr lang="en-AU" dirty="0" smtClean="0"/>
              <a:t>Analytical Services Branch </a:t>
            </a:r>
          </a:p>
          <a:p>
            <a:r>
              <a:rPr lang="en-AU" sz="1400" dirty="0"/>
              <a:t>1351.0.55.035 - Research Paper: Competition, Innovation and Productivity in Australian Businesses, Sep 2011 </a:t>
            </a:r>
            <a:endParaRPr lang="en-AU" sz="1400" dirty="0" smtClean="0"/>
          </a:p>
          <a:p>
            <a:endParaRPr lang="en-AU" sz="1400" dirty="0"/>
          </a:p>
          <a:p>
            <a:r>
              <a:rPr lang="en-AU" sz="1400" dirty="0"/>
              <a:t>1351.0.55.033 - Research Paper: Business Innovation and the Use of Information and Communications Technology, Mar 2011 </a:t>
            </a:r>
            <a:endParaRPr lang="en-AU" sz="1400" dirty="0" smtClean="0"/>
          </a:p>
          <a:p>
            <a:endParaRPr lang="en-AU" sz="1400" dirty="0" smtClean="0"/>
          </a:p>
          <a:p>
            <a:r>
              <a:rPr lang="en-AU" dirty="0" smtClean="0"/>
              <a:t>National Statistics Centre for Innovation and Technology</a:t>
            </a:r>
          </a:p>
          <a:p>
            <a:r>
              <a:rPr lang="en-AU" sz="1400" dirty="0" smtClean="0"/>
              <a:t>Replicating </a:t>
            </a:r>
            <a:r>
              <a:rPr lang="en-AU" sz="1400" dirty="0"/>
              <a:t>Business Innovation and the Use of Information and Communications </a:t>
            </a:r>
            <a:r>
              <a:rPr lang="en-AU" sz="1400" dirty="0" smtClean="0"/>
              <a:t>Technology</a:t>
            </a:r>
          </a:p>
          <a:p>
            <a:r>
              <a:rPr lang="en-AU" sz="1400" dirty="0" smtClean="0"/>
              <a:t>Change in broadband connection speed and Productivity</a:t>
            </a:r>
            <a:endParaRPr lang="en-AU" sz="1400" dirty="0"/>
          </a:p>
        </p:txBody>
      </p:sp>
    </p:spTree>
    <p:extLst>
      <p:ext uri="{BB962C8B-B14F-4D97-AF65-F5344CB8AC3E}">
        <p14:creationId xmlns:p14="http://schemas.microsoft.com/office/powerpoint/2010/main" xmlns="" val="313884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Over 10 years ago</a:t>
            </a:r>
            <a:endParaRPr lang="en-AU" dirty="0"/>
          </a:p>
        </p:txBody>
      </p:sp>
      <p:sp>
        <p:nvSpPr>
          <p:cNvPr id="3" name="Content Placeholder 2"/>
          <p:cNvSpPr>
            <a:spLocks noGrp="1"/>
          </p:cNvSpPr>
          <p:nvPr>
            <p:ph idx="1"/>
          </p:nvPr>
        </p:nvSpPr>
        <p:spPr/>
        <p:txBody>
          <a:bodyPr/>
          <a:lstStyle/>
          <a:p>
            <a:r>
              <a:rPr lang="en-AU" dirty="0" smtClean="0"/>
              <a:t>Business Longitudinal Survey had been conducted in the mid-1990’s but cancelled in 1999</a:t>
            </a:r>
          </a:p>
          <a:p>
            <a:r>
              <a:rPr lang="en-AU" dirty="0" smtClean="0"/>
              <a:t>Strong user demand for it to be reinstated</a:t>
            </a:r>
          </a:p>
          <a:p>
            <a:r>
              <a:rPr lang="en-AU" dirty="0" smtClean="0"/>
              <a:t>Early planning for the Business Longitudinal Database initiated</a:t>
            </a:r>
          </a:p>
          <a:p>
            <a:pPr marL="0" indent="0">
              <a:buNone/>
            </a:pPr>
            <a:endParaRPr lang="en-AU" dirty="0"/>
          </a:p>
        </p:txBody>
      </p:sp>
    </p:spTree>
    <p:extLst>
      <p:ext uri="{BB962C8B-B14F-4D97-AF65-F5344CB8AC3E}">
        <p14:creationId xmlns:p14="http://schemas.microsoft.com/office/powerpoint/2010/main" xmlns="" val="39473504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Business Innovation &amp; ICT</a:t>
            </a:r>
            <a:endParaRPr lang="en-AU" dirty="0"/>
          </a:p>
        </p:txBody>
      </p:sp>
      <p:sp>
        <p:nvSpPr>
          <p:cNvPr id="3" name="Content Placeholder 2"/>
          <p:cNvSpPr>
            <a:spLocks noGrp="1"/>
          </p:cNvSpPr>
          <p:nvPr>
            <p:ph idx="1"/>
          </p:nvPr>
        </p:nvSpPr>
        <p:spPr/>
        <p:txBody>
          <a:bodyPr/>
          <a:lstStyle/>
          <a:p>
            <a:r>
              <a:rPr lang="en-AU" dirty="0"/>
              <a:t>A</a:t>
            </a:r>
            <a:r>
              <a:rPr lang="en-AU" dirty="0" smtClean="0"/>
              <a:t>ssociation </a:t>
            </a:r>
            <a:r>
              <a:rPr lang="en-AU" dirty="0"/>
              <a:t>between ICT usage and innovation </a:t>
            </a:r>
            <a:endParaRPr lang="en-AU" dirty="0" smtClean="0"/>
          </a:p>
          <a:p>
            <a:endParaRPr lang="en-AU" dirty="0"/>
          </a:p>
          <a:p>
            <a:r>
              <a:rPr lang="en-AU" dirty="0" smtClean="0"/>
              <a:t>Created and ICT Intensity Index based on ICT Sophistication</a:t>
            </a:r>
          </a:p>
          <a:p>
            <a:endParaRPr lang="en-AU" dirty="0"/>
          </a:p>
          <a:p>
            <a:r>
              <a:rPr lang="en-AU" dirty="0" smtClean="0"/>
              <a:t>Regression modelling (binary and ordered </a:t>
            </a:r>
            <a:r>
              <a:rPr lang="en-AU" dirty="0" err="1" smtClean="0"/>
              <a:t>Probit</a:t>
            </a:r>
            <a:r>
              <a:rPr lang="en-AU" dirty="0" smtClean="0"/>
              <a:t> modelling)</a:t>
            </a:r>
          </a:p>
          <a:p>
            <a:endParaRPr lang="en-AU" dirty="0"/>
          </a:p>
          <a:p>
            <a:endParaRPr lang="en-AU" dirty="0" smtClean="0"/>
          </a:p>
          <a:p>
            <a:endParaRPr lang="en-AU" dirty="0"/>
          </a:p>
          <a:p>
            <a:endParaRPr lang="en-AU" dirty="0"/>
          </a:p>
        </p:txBody>
      </p:sp>
    </p:spTree>
    <p:extLst>
      <p:ext uri="{BB962C8B-B14F-4D97-AF65-F5344CB8AC3E}">
        <p14:creationId xmlns:p14="http://schemas.microsoft.com/office/powerpoint/2010/main" xmlns="" val="14646894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Results of Analysis</a:t>
            </a:r>
            <a:endParaRPr lang="en-AU" dirty="0"/>
          </a:p>
        </p:txBody>
      </p:sp>
      <p:sp>
        <p:nvSpPr>
          <p:cNvPr id="3" name="Content Placeholder 2"/>
          <p:cNvSpPr>
            <a:spLocks noGrp="1"/>
          </p:cNvSpPr>
          <p:nvPr>
            <p:ph idx="1"/>
          </p:nvPr>
        </p:nvSpPr>
        <p:spPr/>
        <p:txBody>
          <a:bodyPr/>
          <a:lstStyle/>
          <a:p>
            <a:r>
              <a:rPr lang="en-AU" dirty="0"/>
              <a:t>Increased sophistication of ICT </a:t>
            </a:r>
            <a:r>
              <a:rPr lang="en-AU" dirty="0" smtClean="0"/>
              <a:t>use</a:t>
            </a:r>
          </a:p>
          <a:p>
            <a:pPr marL="0" indent="0">
              <a:buNone/>
            </a:pPr>
            <a:endParaRPr lang="en-AU" dirty="0"/>
          </a:p>
          <a:p>
            <a:pPr lvl="1"/>
            <a:r>
              <a:rPr lang="en-AU" sz="2400" dirty="0"/>
              <a:t>business significantly more likely to innovate</a:t>
            </a:r>
          </a:p>
          <a:p>
            <a:pPr lvl="1"/>
            <a:r>
              <a:rPr lang="en-AU" sz="2400" dirty="0"/>
              <a:t>Held true for the different types of innovation</a:t>
            </a:r>
          </a:p>
          <a:p>
            <a:pPr lvl="1"/>
            <a:r>
              <a:rPr lang="en-AU" sz="2400" dirty="0"/>
              <a:t>Also for various ICT Intensity Indexes (5)</a:t>
            </a:r>
          </a:p>
          <a:p>
            <a:pPr lvl="1"/>
            <a:r>
              <a:rPr lang="en-AU" sz="2400" dirty="0"/>
              <a:t>More novel innovations</a:t>
            </a:r>
          </a:p>
          <a:p>
            <a:pPr lvl="1"/>
            <a:r>
              <a:rPr lang="en-AU" sz="2400" dirty="0"/>
              <a:t>Multiple types of innovation </a:t>
            </a:r>
          </a:p>
          <a:p>
            <a:pPr lvl="1"/>
            <a:r>
              <a:rPr lang="en-AU" sz="2400" dirty="0"/>
              <a:t>Develop Innovations internally</a:t>
            </a:r>
          </a:p>
          <a:p>
            <a:endParaRPr lang="en-AU" dirty="0"/>
          </a:p>
        </p:txBody>
      </p:sp>
    </p:spTree>
    <p:extLst>
      <p:ext uri="{BB962C8B-B14F-4D97-AF65-F5344CB8AC3E}">
        <p14:creationId xmlns:p14="http://schemas.microsoft.com/office/powerpoint/2010/main" xmlns="" val="3686348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More Information</a:t>
            </a:r>
            <a:r>
              <a:rPr lang="en-AU" dirty="0" smtClean="0"/>
              <a:t>:</a:t>
            </a:r>
            <a:r>
              <a:rPr lang="en-AU" dirty="0"/>
              <a:t/>
            </a:r>
            <a:br>
              <a:rPr lang="en-AU" dirty="0"/>
            </a:br>
            <a:endParaRPr lang="en-AU" dirty="0"/>
          </a:p>
        </p:txBody>
      </p:sp>
      <p:sp>
        <p:nvSpPr>
          <p:cNvPr id="3" name="Content Placeholder 2"/>
          <p:cNvSpPr>
            <a:spLocks noGrp="1"/>
          </p:cNvSpPr>
          <p:nvPr>
            <p:ph idx="1"/>
          </p:nvPr>
        </p:nvSpPr>
        <p:spPr/>
        <p:txBody>
          <a:bodyPr/>
          <a:lstStyle/>
          <a:p>
            <a:r>
              <a:rPr lang="en-AU" sz="2000" dirty="0" smtClean="0"/>
              <a:t>Innovation </a:t>
            </a:r>
            <a:r>
              <a:rPr lang="en-AU" sz="2000" dirty="0"/>
              <a:t>and Technology </a:t>
            </a:r>
            <a:r>
              <a:rPr lang="en-AU" sz="2000" dirty="0" smtClean="0"/>
              <a:t>Statistics</a:t>
            </a:r>
          </a:p>
          <a:p>
            <a:endParaRPr lang="en-AU" sz="2000" dirty="0"/>
          </a:p>
          <a:p>
            <a:r>
              <a:rPr lang="en-AU" sz="1800" dirty="0"/>
              <a:t>David Taylor Assistant Director NSC, Innovation and Technology Statistics</a:t>
            </a:r>
          </a:p>
          <a:p>
            <a:r>
              <a:rPr lang="en-AU" sz="1800" dirty="0"/>
              <a:t>Andrew </a:t>
            </a:r>
            <a:r>
              <a:rPr lang="en-AU" sz="1800" dirty="0" err="1"/>
              <a:t>Puljic</a:t>
            </a:r>
            <a:r>
              <a:rPr lang="en-AU" sz="1800" dirty="0"/>
              <a:t> - Assistant Director, Business Characteristics</a:t>
            </a:r>
          </a:p>
          <a:p>
            <a:r>
              <a:rPr lang="en-AU" sz="1800" dirty="0"/>
              <a:t>Helen Teasdale - Assistant </a:t>
            </a:r>
            <a:r>
              <a:rPr lang="en-AU" sz="1800" dirty="0" smtClean="0"/>
              <a:t>Director, </a:t>
            </a:r>
            <a:r>
              <a:rPr lang="en-AU" sz="1800" dirty="0"/>
              <a:t>Research &amp; Statistical Support</a:t>
            </a:r>
          </a:p>
          <a:p>
            <a:endParaRPr lang="en-AU" sz="2000" dirty="0"/>
          </a:p>
          <a:p>
            <a:r>
              <a:rPr lang="en-AU" sz="2000" dirty="0"/>
              <a:t>david.taylor@abs.gov.au</a:t>
            </a:r>
          </a:p>
          <a:p>
            <a:r>
              <a:rPr lang="en-AU" sz="2000" dirty="0">
                <a:hlinkClick r:id="rId3"/>
              </a:rPr>
              <a:t>helen.teasdale@abs.gov.au</a:t>
            </a:r>
            <a:endParaRPr lang="en-AU" sz="2000" dirty="0"/>
          </a:p>
          <a:p>
            <a:r>
              <a:rPr lang="en-AU" sz="2000" dirty="0"/>
              <a:t>andrew.puljic@abs.gov.au</a:t>
            </a:r>
          </a:p>
          <a:p>
            <a:endParaRPr lang="en-AU" dirty="0"/>
          </a:p>
        </p:txBody>
      </p:sp>
    </p:spTree>
    <p:extLst>
      <p:ext uri="{BB962C8B-B14F-4D97-AF65-F5344CB8AC3E}">
        <p14:creationId xmlns:p14="http://schemas.microsoft.com/office/powerpoint/2010/main" xmlns="" val="587157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Why a BLD?</a:t>
            </a:r>
            <a:endParaRPr lang="en-AU" dirty="0"/>
          </a:p>
        </p:txBody>
      </p:sp>
      <p:sp>
        <p:nvSpPr>
          <p:cNvPr id="3" name="Content Placeholder 2"/>
          <p:cNvSpPr>
            <a:spLocks noGrp="1"/>
          </p:cNvSpPr>
          <p:nvPr>
            <p:ph idx="1"/>
          </p:nvPr>
        </p:nvSpPr>
        <p:spPr/>
        <p:txBody>
          <a:bodyPr/>
          <a:lstStyle/>
          <a:p>
            <a:r>
              <a:rPr lang="en-AU" dirty="0" smtClean="0"/>
              <a:t>Analysts and policy advisors are interested in understanding:</a:t>
            </a:r>
          </a:p>
          <a:p>
            <a:pPr lvl="1"/>
            <a:r>
              <a:rPr lang="en-AU" sz="2000" dirty="0" smtClean="0"/>
              <a:t>The activities or factors that are relevant to business performance and productivity</a:t>
            </a:r>
          </a:p>
          <a:p>
            <a:pPr lvl="1"/>
            <a:r>
              <a:rPr lang="en-AU" sz="2000" dirty="0" smtClean="0"/>
              <a:t>The business characteristics that are associated with these activities or factors</a:t>
            </a:r>
          </a:p>
          <a:p>
            <a:r>
              <a:rPr lang="en-AU" dirty="0" smtClean="0"/>
              <a:t>Micro level (unit record) analysis over time is the best method of getting this understanding</a:t>
            </a:r>
            <a:endParaRPr lang="en-AU" dirty="0"/>
          </a:p>
        </p:txBody>
      </p:sp>
    </p:spTree>
    <p:extLst>
      <p:ext uri="{BB962C8B-B14F-4D97-AF65-F5344CB8AC3E}">
        <p14:creationId xmlns:p14="http://schemas.microsoft.com/office/powerpoint/2010/main" xmlns="" val="15059250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BLD vision</a:t>
            </a:r>
            <a:endParaRPr lang="en-AU" dirty="0"/>
          </a:p>
        </p:txBody>
      </p:sp>
      <p:sp>
        <p:nvSpPr>
          <p:cNvPr id="3" name="Content Placeholder 2"/>
          <p:cNvSpPr>
            <a:spLocks noGrp="1"/>
          </p:cNvSpPr>
          <p:nvPr>
            <p:ph idx="1"/>
          </p:nvPr>
        </p:nvSpPr>
        <p:spPr/>
        <p:txBody>
          <a:bodyPr/>
          <a:lstStyle/>
          <a:p>
            <a:r>
              <a:rPr lang="en-AU" dirty="0" smtClean="0"/>
              <a:t>Small “dense” BLD</a:t>
            </a:r>
          </a:p>
          <a:p>
            <a:pPr lvl="1">
              <a:buFont typeface="Arial" pitchFamily="34" charset="0"/>
              <a:buChar char="•"/>
            </a:pPr>
            <a:r>
              <a:rPr lang="en-AU" sz="2000" dirty="0" smtClean="0"/>
              <a:t>~2,000 SME-sized businesses in each panel/wave with a combination of directly collected and administrative data, i.e. complete data for all businesses in the panel with a new panel each year plus some flexibility in design</a:t>
            </a:r>
          </a:p>
          <a:p>
            <a:pPr>
              <a:buFont typeface="Arial" pitchFamily="34" charset="0"/>
              <a:buChar char="•"/>
            </a:pPr>
            <a:r>
              <a:rPr lang="en-AU" dirty="0" smtClean="0"/>
              <a:t>Large “sparse” BLD</a:t>
            </a:r>
          </a:p>
          <a:p>
            <a:pPr lvl="1">
              <a:buFont typeface="Arial" pitchFamily="34" charset="0"/>
              <a:buChar char="•"/>
            </a:pPr>
            <a:r>
              <a:rPr lang="en-AU" sz="2000" dirty="0" smtClean="0"/>
              <a:t>To be created using the ABS unit record data stores for all directly collected (irrespective of which survey) and administrative data, i.e. ATO data for all businesses plus data from other ABS surveys in which a business may have been included</a:t>
            </a:r>
            <a:endParaRPr lang="en-AU" sz="2000" dirty="0"/>
          </a:p>
        </p:txBody>
      </p:sp>
    </p:spTree>
    <p:extLst>
      <p:ext uri="{BB962C8B-B14F-4D97-AF65-F5344CB8AC3E}">
        <p14:creationId xmlns:p14="http://schemas.microsoft.com/office/powerpoint/2010/main" xmlns="" val="268393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BLD is born</a:t>
            </a:r>
            <a:endParaRPr lang="en-AU" dirty="0"/>
          </a:p>
        </p:txBody>
      </p:sp>
      <p:sp>
        <p:nvSpPr>
          <p:cNvPr id="3" name="Content Placeholder 2"/>
          <p:cNvSpPr>
            <a:spLocks noGrp="1"/>
          </p:cNvSpPr>
          <p:nvPr>
            <p:ph idx="1"/>
          </p:nvPr>
        </p:nvSpPr>
        <p:spPr/>
        <p:txBody>
          <a:bodyPr/>
          <a:lstStyle/>
          <a:p>
            <a:r>
              <a:rPr lang="en-AU" dirty="0" smtClean="0"/>
              <a:t>New </a:t>
            </a:r>
            <a:r>
              <a:rPr lang="en-AU" dirty="0"/>
              <a:t>policy proposal successful in 2005 budget but</a:t>
            </a:r>
            <a:r>
              <a:rPr lang="en-AU" dirty="0" smtClean="0"/>
              <a:t>…………</a:t>
            </a:r>
          </a:p>
          <a:p>
            <a:endParaRPr lang="en-AU" dirty="0"/>
          </a:p>
          <a:p>
            <a:r>
              <a:rPr lang="en-AU" dirty="0" smtClean="0"/>
              <a:t>First panel/wave initiated for 2004-05 financial year</a:t>
            </a:r>
            <a:endParaRPr lang="en-AU" dirty="0"/>
          </a:p>
          <a:p>
            <a:endParaRPr lang="en-AU" dirty="0"/>
          </a:p>
          <a:p>
            <a:endParaRPr lang="en-AU" dirty="0" smtClean="0"/>
          </a:p>
          <a:p>
            <a:endParaRPr lang="en-AU" dirty="0"/>
          </a:p>
        </p:txBody>
      </p:sp>
    </p:spTree>
    <p:extLst>
      <p:ext uri="{BB962C8B-B14F-4D97-AF65-F5344CB8AC3E}">
        <p14:creationId xmlns:p14="http://schemas.microsoft.com/office/powerpoint/2010/main" xmlns="" val="2031535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 the meantime…</a:t>
            </a:r>
            <a:endParaRPr lang="en-AU" dirty="0"/>
          </a:p>
        </p:txBody>
      </p:sp>
      <p:sp>
        <p:nvSpPr>
          <p:cNvPr id="3" name="Content Placeholder 2"/>
          <p:cNvSpPr>
            <a:spLocks noGrp="1"/>
          </p:cNvSpPr>
          <p:nvPr>
            <p:ph idx="1"/>
          </p:nvPr>
        </p:nvSpPr>
        <p:spPr/>
        <p:txBody>
          <a:bodyPr/>
          <a:lstStyle/>
          <a:p>
            <a:r>
              <a:rPr lang="en-AU" dirty="0" smtClean="0"/>
              <a:t>As part of developing the BLD, the ABS reviewed of all of its “characteristics” type collections</a:t>
            </a:r>
          </a:p>
          <a:p>
            <a:endParaRPr lang="en-AU" dirty="0"/>
          </a:p>
          <a:p>
            <a:endParaRPr lang="en-AU" dirty="0" smtClean="0"/>
          </a:p>
          <a:p>
            <a:endParaRPr lang="en-AU" dirty="0"/>
          </a:p>
        </p:txBody>
      </p:sp>
    </p:spTree>
    <p:extLst>
      <p:ext uri="{BB962C8B-B14F-4D97-AF65-F5344CB8AC3E}">
        <p14:creationId xmlns:p14="http://schemas.microsoft.com/office/powerpoint/2010/main" xmlns="" val="19982494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ABS “characteristics” data collections</a:t>
            </a:r>
            <a:endParaRPr lang="en-AU" dirty="0"/>
          </a:p>
        </p:txBody>
      </p:sp>
      <p:sp>
        <p:nvSpPr>
          <p:cNvPr id="3" name="Content Placeholder 2"/>
          <p:cNvSpPr>
            <a:spLocks noGrp="1"/>
          </p:cNvSpPr>
          <p:nvPr>
            <p:ph idx="1"/>
          </p:nvPr>
        </p:nvSpPr>
        <p:spPr/>
        <p:txBody>
          <a:bodyPr/>
          <a:lstStyle/>
          <a:p>
            <a:r>
              <a:rPr lang="en-AU" dirty="0" smtClean="0"/>
              <a:t>Business Use of Information Technology – annual since early 1990’s</a:t>
            </a:r>
          </a:p>
          <a:p>
            <a:r>
              <a:rPr lang="en-AU" dirty="0" smtClean="0"/>
              <a:t>Innovation – a couple of collections in the 1990’s and reinstated in 2002</a:t>
            </a:r>
            <a:endParaRPr lang="en-AU" dirty="0"/>
          </a:p>
        </p:txBody>
      </p:sp>
    </p:spTree>
    <p:extLst>
      <p:ext uri="{BB962C8B-B14F-4D97-AF65-F5344CB8AC3E}">
        <p14:creationId xmlns:p14="http://schemas.microsoft.com/office/powerpoint/2010/main" xmlns="" val="34998061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Integrated Business Characteristics Strategy</a:t>
            </a:r>
            <a:endParaRPr lang="en-AU" dirty="0"/>
          </a:p>
        </p:txBody>
      </p:sp>
      <p:sp>
        <p:nvSpPr>
          <p:cNvPr id="3" name="Content Placeholder 2"/>
          <p:cNvSpPr>
            <a:spLocks noGrp="1"/>
          </p:cNvSpPr>
          <p:nvPr>
            <p:ph idx="1"/>
          </p:nvPr>
        </p:nvSpPr>
        <p:spPr/>
        <p:txBody>
          <a:bodyPr/>
          <a:lstStyle/>
          <a:p>
            <a:r>
              <a:rPr lang="en-AU" dirty="0" smtClean="0"/>
              <a:t>Bring together existing IT use and innovation collections with the new BLD direct collection component</a:t>
            </a:r>
          </a:p>
          <a:p>
            <a:r>
              <a:rPr lang="en-AU" dirty="0" smtClean="0"/>
              <a:t>Get efficiencies from linked samples, common instruments and business processes</a:t>
            </a:r>
          </a:p>
          <a:p>
            <a:r>
              <a:rPr lang="en-AU" dirty="0" smtClean="0"/>
              <a:t>Integrated data</a:t>
            </a:r>
          </a:p>
          <a:p>
            <a:r>
              <a:rPr lang="en-AU" dirty="0" smtClean="0"/>
              <a:t>Reduction in provider load</a:t>
            </a:r>
            <a:endParaRPr lang="en-AU" dirty="0"/>
          </a:p>
        </p:txBody>
      </p:sp>
    </p:spTree>
    <p:extLst>
      <p:ext uri="{BB962C8B-B14F-4D97-AF65-F5344CB8AC3E}">
        <p14:creationId xmlns:p14="http://schemas.microsoft.com/office/powerpoint/2010/main" xmlns="" val="2973410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Business Characteristics Survey introduced</a:t>
            </a:r>
            <a:endParaRPr lang="en-AU" dirty="0"/>
          </a:p>
        </p:txBody>
      </p:sp>
      <p:sp>
        <p:nvSpPr>
          <p:cNvPr id="3" name="Content Placeholder 2"/>
          <p:cNvSpPr>
            <a:spLocks noGrp="1"/>
          </p:cNvSpPr>
          <p:nvPr>
            <p:ph idx="1"/>
          </p:nvPr>
        </p:nvSpPr>
        <p:spPr/>
        <p:txBody>
          <a:bodyPr/>
          <a:lstStyle/>
          <a:p>
            <a:r>
              <a:rPr lang="en-AU" dirty="0" smtClean="0"/>
              <a:t>Core characteristics content</a:t>
            </a:r>
          </a:p>
          <a:p>
            <a:r>
              <a:rPr lang="en-AU" dirty="0" smtClean="0"/>
              <a:t>Core IT use and innovation content</a:t>
            </a:r>
          </a:p>
          <a:p>
            <a:r>
              <a:rPr lang="en-AU" dirty="0" smtClean="0"/>
              <a:t>Alternating IT use and innovation detail</a:t>
            </a:r>
          </a:p>
          <a:p>
            <a:r>
              <a:rPr lang="en-AU" dirty="0" smtClean="0"/>
              <a:t>Capacity for a user funded module </a:t>
            </a:r>
          </a:p>
          <a:p>
            <a:r>
              <a:rPr lang="en-AU" dirty="0" smtClean="0"/>
              <a:t>First integrated survey conducted in 2005-06</a:t>
            </a:r>
            <a:endParaRPr lang="en-AU" dirty="0"/>
          </a:p>
        </p:txBody>
      </p:sp>
    </p:spTree>
    <p:extLst>
      <p:ext uri="{BB962C8B-B14F-4D97-AF65-F5344CB8AC3E}">
        <p14:creationId xmlns:p14="http://schemas.microsoft.com/office/powerpoint/2010/main" xmlns="" val="2633206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ABS Domains 2">
  <a:themeElements>
    <a:clrScheme name="ABS Circles (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BS Circles (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BS Circles (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BS Circles (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BS Circles (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BS Circles (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BS Circles (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BS Circles (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BS Circles (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BS Circles (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BS Circles (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BS Circles (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BS Circles (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BS Circles (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ABS Domains 2</Template>
  <TotalTime>5287</TotalTime>
  <Words>2582</Words>
  <Application>Microsoft Office PowerPoint</Application>
  <PresentationFormat>On-screen Show (4:3)</PresentationFormat>
  <Paragraphs>400</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ABS Domains 2</vt:lpstr>
      <vt:lpstr>Business Longitudinal Database and Business Characteristics Statistics</vt:lpstr>
      <vt:lpstr>Over 10 years ago</vt:lpstr>
      <vt:lpstr>Why a BLD?</vt:lpstr>
      <vt:lpstr>The BLD vision</vt:lpstr>
      <vt:lpstr>The BLD is born</vt:lpstr>
      <vt:lpstr>In the meantime…</vt:lpstr>
      <vt:lpstr>ABS “characteristics” data collections</vt:lpstr>
      <vt:lpstr>Integrated Business Characteristics Strategy</vt:lpstr>
      <vt:lpstr>Business Characteristics Survey introduced</vt:lpstr>
      <vt:lpstr>Small “dense” BLD</vt:lpstr>
      <vt:lpstr>BLD design</vt:lpstr>
      <vt:lpstr>Slide 12</vt:lpstr>
      <vt:lpstr>What is in the BLD?</vt:lpstr>
      <vt:lpstr>Outputs</vt:lpstr>
      <vt:lpstr>Slide 15</vt:lpstr>
      <vt:lpstr>Innovation, IT Use and other Business Characteristics Statistics</vt:lpstr>
      <vt:lpstr>Outputs</vt:lpstr>
      <vt:lpstr>What haven’t we done</vt:lpstr>
      <vt:lpstr>Analysis using BLD</vt:lpstr>
      <vt:lpstr>Business Innovation &amp; ICT</vt:lpstr>
      <vt:lpstr>Results of Analysis</vt:lpstr>
      <vt:lpstr>More Information: </vt:lpstr>
    </vt:vector>
  </TitlesOfParts>
  <Company>ABS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Longitudinal Database and Business Characteristics Statistics</dc:title>
  <dc:subject>ABS</dc:subject>
  <dc:creator>Diana N Braskic</dc:creator>
  <cp:lastModifiedBy>Anne Anderson</cp:lastModifiedBy>
  <cp:revision>76</cp:revision>
  <cp:lastPrinted>2012-12-04T08:48:27Z</cp:lastPrinted>
  <dcterms:created xsi:type="dcterms:W3CDTF">2012-02-03T03:47:46Z</dcterms:created>
  <dcterms:modified xsi:type="dcterms:W3CDTF">2012-12-12T04:30:18Z</dcterms:modified>
  <cp:category>ABS</cp:category>
</cp:coreProperties>
</file>