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68"/>
  </p:notesMasterIdLst>
  <p:sldIdLst>
    <p:sldId id="256" r:id="rId2"/>
    <p:sldId id="359" r:id="rId3"/>
    <p:sldId id="350" r:id="rId4"/>
    <p:sldId id="351" r:id="rId5"/>
    <p:sldId id="272" r:id="rId6"/>
    <p:sldId id="305" r:id="rId7"/>
    <p:sldId id="360" r:id="rId8"/>
    <p:sldId id="274" r:id="rId9"/>
    <p:sldId id="304" r:id="rId10"/>
    <p:sldId id="352" r:id="rId11"/>
    <p:sldId id="353" r:id="rId12"/>
    <p:sldId id="308" r:id="rId13"/>
    <p:sldId id="273" r:id="rId14"/>
    <p:sldId id="330" r:id="rId15"/>
    <p:sldId id="333" r:id="rId16"/>
    <p:sldId id="278" r:id="rId17"/>
    <p:sldId id="286" r:id="rId18"/>
    <p:sldId id="312" r:id="rId19"/>
    <p:sldId id="313" r:id="rId20"/>
    <p:sldId id="307" r:id="rId21"/>
    <p:sldId id="300" r:id="rId22"/>
    <p:sldId id="261" r:id="rId23"/>
    <p:sldId id="301" r:id="rId24"/>
    <p:sldId id="302" r:id="rId25"/>
    <p:sldId id="320" r:id="rId26"/>
    <p:sldId id="331" r:id="rId27"/>
    <p:sldId id="275" r:id="rId28"/>
    <p:sldId id="319" r:id="rId29"/>
    <p:sldId id="315" r:id="rId30"/>
    <p:sldId id="306" r:id="rId31"/>
    <p:sldId id="358" r:id="rId32"/>
    <p:sldId id="337" r:id="rId33"/>
    <p:sldId id="317" r:id="rId34"/>
    <p:sldId id="321" r:id="rId35"/>
    <p:sldId id="314" r:id="rId36"/>
    <p:sldId id="290" r:id="rId37"/>
    <p:sldId id="364" r:id="rId38"/>
    <p:sldId id="365" r:id="rId39"/>
    <p:sldId id="379" r:id="rId40"/>
    <p:sldId id="366" r:id="rId41"/>
    <p:sldId id="367" r:id="rId42"/>
    <p:sldId id="380" r:id="rId43"/>
    <p:sldId id="378" r:id="rId44"/>
    <p:sldId id="381" r:id="rId45"/>
    <p:sldId id="382" r:id="rId46"/>
    <p:sldId id="383" r:id="rId47"/>
    <p:sldId id="384" r:id="rId48"/>
    <p:sldId id="385" r:id="rId49"/>
    <p:sldId id="386" r:id="rId50"/>
    <p:sldId id="368" r:id="rId51"/>
    <p:sldId id="369" r:id="rId52"/>
    <p:sldId id="387" r:id="rId53"/>
    <p:sldId id="388" r:id="rId54"/>
    <p:sldId id="370" r:id="rId55"/>
    <p:sldId id="371" r:id="rId56"/>
    <p:sldId id="372" r:id="rId57"/>
    <p:sldId id="373" r:id="rId58"/>
    <p:sldId id="374" r:id="rId59"/>
    <p:sldId id="389" r:id="rId60"/>
    <p:sldId id="375" r:id="rId61"/>
    <p:sldId id="376" r:id="rId62"/>
    <p:sldId id="377" r:id="rId63"/>
    <p:sldId id="334" r:id="rId64"/>
    <p:sldId id="349" r:id="rId65"/>
    <p:sldId id="291" r:id="rId66"/>
    <p:sldId id="289" r:id="rId67"/>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4" d="100"/>
          <a:sy n="114" d="100"/>
        </p:scale>
        <p:origin x="426" y="8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75th Percentile</c:v>
                </c:pt>
              </c:strCache>
            </c:strRef>
          </c:tx>
          <c:marker>
            <c:symbol val="none"/>
          </c:marker>
          <c:cat>
            <c:numRef>
              <c:f>Sheet1!$A$2:$A$51</c:f>
              <c:numCache>
                <c:formatCode>General</c:formatCode>
                <c:ptCount val="50"/>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numCache>
            </c:numRef>
          </c:cat>
          <c:val>
            <c:numRef>
              <c:f>Sheet1!$B$2:$B$51</c:f>
              <c:numCache>
                <c:formatCode>General</c:formatCode>
                <c:ptCount val="50"/>
                <c:pt idx="0">
                  <c:v>0.172189958773069</c:v>
                </c:pt>
                <c:pt idx="1">
                  <c:v>0.17465026595744701</c:v>
                </c:pt>
                <c:pt idx="2">
                  <c:v>0.165952682809759</c:v>
                </c:pt>
                <c:pt idx="3">
                  <c:v>0.161085048805477</c:v>
                </c:pt>
                <c:pt idx="4">
                  <c:v>0.15698981616188301</c:v>
                </c:pt>
                <c:pt idx="5">
                  <c:v>0.14171931499802001</c:v>
                </c:pt>
                <c:pt idx="6">
                  <c:v>0.144387112257755</c:v>
                </c:pt>
                <c:pt idx="7">
                  <c:v>0.14776500315856</c:v>
                </c:pt>
                <c:pt idx="8">
                  <c:v>0.15466054968623999</c:v>
                </c:pt>
                <c:pt idx="9">
                  <c:v>0.15553522415370499</c:v>
                </c:pt>
                <c:pt idx="10">
                  <c:v>0.15239345220204201</c:v>
                </c:pt>
                <c:pt idx="11">
                  <c:v>0.153577312522199</c:v>
                </c:pt>
                <c:pt idx="12">
                  <c:v>0.15623129760715701</c:v>
                </c:pt>
                <c:pt idx="13">
                  <c:v>0.16518437957755699</c:v>
                </c:pt>
                <c:pt idx="14">
                  <c:v>0.16669527728594799</c:v>
                </c:pt>
                <c:pt idx="15">
                  <c:v>0.15245311792598901</c:v>
                </c:pt>
                <c:pt idx="16">
                  <c:v>0.14346655477464201</c:v>
                </c:pt>
                <c:pt idx="17">
                  <c:v>0.13635996518230301</c:v>
                </c:pt>
                <c:pt idx="18">
                  <c:v>0.138684014399858</c:v>
                </c:pt>
                <c:pt idx="19">
                  <c:v>0.142694607062328</c:v>
                </c:pt>
                <c:pt idx="20">
                  <c:v>0.15202377128172201</c:v>
                </c:pt>
                <c:pt idx="21">
                  <c:v>0.150772556325905</c:v>
                </c:pt>
                <c:pt idx="22">
                  <c:v>0.155723462536004</c:v>
                </c:pt>
                <c:pt idx="23">
                  <c:v>0.15630847403444301</c:v>
                </c:pt>
                <c:pt idx="24">
                  <c:v>0.15729891305055901</c:v>
                </c:pt>
                <c:pt idx="25">
                  <c:v>0.14861851650642999</c:v>
                </c:pt>
                <c:pt idx="26">
                  <c:v>0.14394964521803499</c:v>
                </c:pt>
                <c:pt idx="27">
                  <c:v>0.14838291435568701</c:v>
                </c:pt>
                <c:pt idx="28">
                  <c:v>0.167661841189089</c:v>
                </c:pt>
                <c:pt idx="29">
                  <c:v>0.17186087214243301</c:v>
                </c:pt>
                <c:pt idx="30">
                  <c:v>0.17859836937988899</c:v>
                </c:pt>
                <c:pt idx="31">
                  <c:v>0.18079749643194901</c:v>
                </c:pt>
                <c:pt idx="32">
                  <c:v>0.18223728416936399</c:v>
                </c:pt>
                <c:pt idx="33">
                  <c:v>0.17058394788008199</c:v>
                </c:pt>
                <c:pt idx="34">
                  <c:v>0.17714756408759699</c:v>
                </c:pt>
                <c:pt idx="35">
                  <c:v>0.18241155033912601</c:v>
                </c:pt>
                <c:pt idx="36">
                  <c:v>0.163828647899426</c:v>
                </c:pt>
                <c:pt idx="37">
                  <c:v>0.175905028060476</c:v>
                </c:pt>
                <c:pt idx="38">
                  <c:v>0.19215203446456899</c:v>
                </c:pt>
                <c:pt idx="39">
                  <c:v>0.20483550685384799</c:v>
                </c:pt>
                <c:pt idx="40">
                  <c:v>0.21832830282077201</c:v>
                </c:pt>
                <c:pt idx="41">
                  <c:v>0.217778389482774</c:v>
                </c:pt>
                <c:pt idx="42">
                  <c:v>0.20778214424088101</c:v>
                </c:pt>
                <c:pt idx="43">
                  <c:v>0.18509958935336701</c:v>
                </c:pt>
                <c:pt idx="44">
                  <c:v>0.17521739159493799</c:v>
                </c:pt>
                <c:pt idx="45">
                  <c:v>0.20587035668621301</c:v>
                </c:pt>
                <c:pt idx="46">
                  <c:v>0.21585541425428001</c:v>
                </c:pt>
                <c:pt idx="47">
                  <c:v>0.21253637877092499</c:v>
                </c:pt>
                <c:pt idx="48">
                  <c:v>0.21744257435072201</c:v>
                </c:pt>
                <c:pt idx="49">
                  <c:v>0.21835594988712101</c:v>
                </c:pt>
              </c:numCache>
            </c:numRef>
          </c:val>
          <c:smooth val="0"/>
        </c:ser>
        <c:ser>
          <c:idx val="1"/>
          <c:order val="1"/>
          <c:tx>
            <c:strRef>
              <c:f>Sheet1!$C$1</c:f>
              <c:strCache>
                <c:ptCount val="1"/>
                <c:pt idx="0">
                  <c:v>25th Percentile</c:v>
                </c:pt>
              </c:strCache>
            </c:strRef>
          </c:tx>
          <c:marker>
            <c:symbol val="none"/>
          </c:marker>
          <c:cat>
            <c:numRef>
              <c:f>Sheet1!$A$2:$A$51</c:f>
              <c:numCache>
                <c:formatCode>General</c:formatCode>
                <c:ptCount val="50"/>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numCache>
            </c:numRef>
          </c:cat>
          <c:val>
            <c:numRef>
              <c:f>Sheet1!$C$2:$C$51</c:f>
              <c:numCache>
                <c:formatCode>General</c:formatCode>
                <c:ptCount val="50"/>
                <c:pt idx="0">
                  <c:v>5.9486144947878003E-2</c:v>
                </c:pt>
                <c:pt idx="1">
                  <c:v>6.3043027927081899E-2</c:v>
                </c:pt>
                <c:pt idx="2">
                  <c:v>5.76549301039097E-2</c:v>
                </c:pt>
                <c:pt idx="3">
                  <c:v>6.0881316098707401E-2</c:v>
                </c:pt>
                <c:pt idx="4">
                  <c:v>5.5148883374689803E-2</c:v>
                </c:pt>
                <c:pt idx="5">
                  <c:v>4.20702573297407E-2</c:v>
                </c:pt>
                <c:pt idx="6">
                  <c:v>4.3660554886807E-2</c:v>
                </c:pt>
                <c:pt idx="7">
                  <c:v>5.2663492887199202E-2</c:v>
                </c:pt>
                <c:pt idx="8">
                  <c:v>5.70956455731223E-2</c:v>
                </c:pt>
                <c:pt idx="9">
                  <c:v>4.9393579982400397E-2</c:v>
                </c:pt>
                <c:pt idx="10">
                  <c:v>4.4816782781703798E-2</c:v>
                </c:pt>
                <c:pt idx="11">
                  <c:v>5.0148956378601499E-2</c:v>
                </c:pt>
                <c:pt idx="12">
                  <c:v>5.1666602777589297E-2</c:v>
                </c:pt>
                <c:pt idx="13">
                  <c:v>5.7277219204491803E-2</c:v>
                </c:pt>
                <c:pt idx="14">
                  <c:v>5.6129277005595501E-2</c:v>
                </c:pt>
                <c:pt idx="15">
                  <c:v>4.6043261871588803E-2</c:v>
                </c:pt>
                <c:pt idx="16">
                  <c:v>4.1828666999717601E-2</c:v>
                </c:pt>
                <c:pt idx="17">
                  <c:v>2.5588254645737801E-2</c:v>
                </c:pt>
                <c:pt idx="18">
                  <c:v>3.1777994253493098E-2</c:v>
                </c:pt>
                <c:pt idx="19">
                  <c:v>3.4934192809364398E-2</c:v>
                </c:pt>
                <c:pt idx="20">
                  <c:v>3.09952963601909E-2</c:v>
                </c:pt>
                <c:pt idx="21">
                  <c:v>3.1258085033560298E-2</c:v>
                </c:pt>
                <c:pt idx="22">
                  <c:v>3.3681249744902997E-2</c:v>
                </c:pt>
                <c:pt idx="23">
                  <c:v>3.6097983942166602E-2</c:v>
                </c:pt>
                <c:pt idx="24">
                  <c:v>3.3928553994364799E-2</c:v>
                </c:pt>
                <c:pt idx="25">
                  <c:v>2.9887249265899599E-2</c:v>
                </c:pt>
                <c:pt idx="26">
                  <c:v>2.4787119255841001E-2</c:v>
                </c:pt>
                <c:pt idx="27">
                  <c:v>2.7389207207170401E-2</c:v>
                </c:pt>
                <c:pt idx="28">
                  <c:v>3.3822706935123001E-2</c:v>
                </c:pt>
                <c:pt idx="29">
                  <c:v>3.8824478038788399E-2</c:v>
                </c:pt>
                <c:pt idx="30">
                  <c:v>3.6940896326487498E-2</c:v>
                </c:pt>
                <c:pt idx="31">
                  <c:v>3.7499713445759898E-2</c:v>
                </c:pt>
                <c:pt idx="32">
                  <c:v>3.7501602158420203E-2</c:v>
                </c:pt>
                <c:pt idx="33">
                  <c:v>2.6335586839163899E-2</c:v>
                </c:pt>
                <c:pt idx="34">
                  <c:v>2.2038070639305799E-2</c:v>
                </c:pt>
                <c:pt idx="35">
                  <c:v>1.7820880959121699E-2</c:v>
                </c:pt>
                <c:pt idx="36">
                  <c:v>2.8939095528508398E-3</c:v>
                </c:pt>
                <c:pt idx="37">
                  <c:v>1.63673611958173E-2</c:v>
                </c:pt>
                <c:pt idx="38">
                  <c:v>2.46942132831726E-2</c:v>
                </c:pt>
                <c:pt idx="39">
                  <c:v>3.8127029698405597E-2</c:v>
                </c:pt>
                <c:pt idx="40">
                  <c:v>3.9090724677856702E-2</c:v>
                </c:pt>
                <c:pt idx="41">
                  <c:v>4.2827784449221598E-2</c:v>
                </c:pt>
                <c:pt idx="42">
                  <c:v>3.9355391574068303E-2</c:v>
                </c:pt>
                <c:pt idx="43">
                  <c:v>2.1325974868706601E-2</c:v>
                </c:pt>
                <c:pt idx="44">
                  <c:v>1.16099975809274E-2</c:v>
                </c:pt>
                <c:pt idx="45">
                  <c:v>3.8517148925675697E-2</c:v>
                </c:pt>
                <c:pt idx="46">
                  <c:v>3.8735966380482198E-2</c:v>
                </c:pt>
                <c:pt idx="47">
                  <c:v>3.5853158410884899E-2</c:v>
                </c:pt>
                <c:pt idx="48">
                  <c:v>3.2952282011807901E-2</c:v>
                </c:pt>
                <c:pt idx="49">
                  <c:v>3.7229177525791399E-2</c:v>
                </c:pt>
              </c:numCache>
            </c:numRef>
          </c:val>
          <c:smooth val="0"/>
        </c:ser>
        <c:dLbls>
          <c:showLegendKey val="0"/>
          <c:showVal val="0"/>
          <c:showCatName val="0"/>
          <c:showSerName val="0"/>
          <c:showPercent val="0"/>
          <c:showBubbleSize val="0"/>
        </c:dLbls>
        <c:marker val="1"/>
        <c:smooth val="0"/>
        <c:axId val="36921344"/>
        <c:axId val="38226176"/>
      </c:lineChart>
      <c:catAx>
        <c:axId val="36921344"/>
        <c:scaling>
          <c:orientation val="minMax"/>
        </c:scaling>
        <c:delete val="0"/>
        <c:axPos val="b"/>
        <c:numFmt formatCode="General" sourceLinked="1"/>
        <c:majorTickMark val="out"/>
        <c:minorTickMark val="none"/>
        <c:tickLblPos val="nextTo"/>
        <c:crossAx val="38226176"/>
        <c:crosses val="autoZero"/>
        <c:auto val="1"/>
        <c:lblAlgn val="ctr"/>
        <c:lblOffset val="100"/>
        <c:noMultiLvlLbl val="0"/>
      </c:catAx>
      <c:valAx>
        <c:axId val="38226176"/>
        <c:scaling>
          <c:orientation val="minMax"/>
        </c:scaling>
        <c:delete val="0"/>
        <c:axPos val="l"/>
        <c:majorGridlines/>
        <c:numFmt formatCode="General" sourceLinked="1"/>
        <c:majorTickMark val="out"/>
        <c:minorTickMark val="none"/>
        <c:tickLblPos val="nextTo"/>
        <c:crossAx val="36921344"/>
        <c:crosses val="autoZero"/>
        <c:crossBetween val="between"/>
      </c:valAx>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Largest Firms Which are Also </a:t>
            </a:r>
            <a:r>
              <a:rPr lang="en-US" dirty="0" smtClean="0"/>
              <a:t>Profitability </a:t>
            </a:r>
            <a:r>
              <a:rPr lang="en-US" dirty="0"/>
              <a:t>Leaders: Scale No Longer Pays</a:t>
            </a:r>
          </a:p>
        </c:rich>
      </c:tx>
      <c:layout/>
      <c:overlay val="0"/>
    </c:title>
    <c:autoTitleDeleted val="0"/>
    <c:plotArea>
      <c:layout/>
      <c:lineChart>
        <c:grouping val="stacked"/>
        <c:varyColors val="0"/>
        <c:ser>
          <c:idx val="0"/>
          <c:order val="0"/>
          <c:tx>
            <c:strRef>
              <c:f>Sheet1!$B$1</c:f>
              <c:strCache>
                <c:ptCount val="1"/>
                <c:pt idx="0">
                  <c:v>Largest Firms Which are Also Profitability Leaders</c:v>
                </c:pt>
              </c:strCache>
            </c:strRef>
          </c:tx>
          <c:marker>
            <c:symbol val="none"/>
          </c:marker>
          <c:cat>
            <c:numRef>
              <c:f>Sheet1!$A$2:$A$51</c:f>
              <c:numCache>
                <c:formatCode>General</c:formatCode>
                <c:ptCount val="50"/>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numCache>
            </c:numRef>
          </c:cat>
          <c:val>
            <c:numRef>
              <c:f>Sheet1!$B$2:$B$51</c:f>
              <c:numCache>
                <c:formatCode>General</c:formatCode>
                <c:ptCount val="50"/>
                <c:pt idx="0">
                  <c:v>0.22222222222222199</c:v>
                </c:pt>
                <c:pt idx="1">
                  <c:v>0.22222222222222199</c:v>
                </c:pt>
                <c:pt idx="2">
                  <c:v>0.2</c:v>
                </c:pt>
                <c:pt idx="3">
                  <c:v>0.20833333333333301</c:v>
                </c:pt>
                <c:pt idx="4">
                  <c:v>0.16666666666666699</c:v>
                </c:pt>
                <c:pt idx="5">
                  <c:v>0.17647058823529399</c:v>
                </c:pt>
                <c:pt idx="6">
                  <c:v>0.15686274509803899</c:v>
                </c:pt>
                <c:pt idx="7">
                  <c:v>0.22222222222222199</c:v>
                </c:pt>
                <c:pt idx="8">
                  <c:v>0.22222222222222199</c:v>
                </c:pt>
                <c:pt idx="9">
                  <c:v>0.18518518518518501</c:v>
                </c:pt>
                <c:pt idx="10">
                  <c:v>0.203703703703704</c:v>
                </c:pt>
                <c:pt idx="11">
                  <c:v>0.12962962962963001</c:v>
                </c:pt>
                <c:pt idx="12">
                  <c:v>0.16666666666666699</c:v>
                </c:pt>
                <c:pt idx="13">
                  <c:v>0.148148148148148</c:v>
                </c:pt>
                <c:pt idx="14">
                  <c:v>0.11111111111111099</c:v>
                </c:pt>
                <c:pt idx="15">
                  <c:v>0.148148148148148</c:v>
                </c:pt>
                <c:pt idx="16">
                  <c:v>0.11111111111111099</c:v>
                </c:pt>
                <c:pt idx="17">
                  <c:v>0.148148148148148</c:v>
                </c:pt>
                <c:pt idx="18">
                  <c:v>0.16666666666666699</c:v>
                </c:pt>
                <c:pt idx="19">
                  <c:v>0.12962962962963001</c:v>
                </c:pt>
                <c:pt idx="20">
                  <c:v>0.148148148148148</c:v>
                </c:pt>
                <c:pt idx="21">
                  <c:v>0.140350877192982</c:v>
                </c:pt>
                <c:pt idx="22">
                  <c:v>0.148148148148148</c:v>
                </c:pt>
                <c:pt idx="23">
                  <c:v>9.2592592592592601E-2</c:v>
                </c:pt>
                <c:pt idx="24">
                  <c:v>0.12962962962963001</c:v>
                </c:pt>
                <c:pt idx="25">
                  <c:v>0.16666666666666699</c:v>
                </c:pt>
                <c:pt idx="26">
                  <c:v>0.12280701754386</c:v>
                </c:pt>
                <c:pt idx="27">
                  <c:v>8.7719298245614002E-2</c:v>
                </c:pt>
                <c:pt idx="28">
                  <c:v>5.2631578947368397E-2</c:v>
                </c:pt>
                <c:pt idx="29">
                  <c:v>8.7719298245614002E-2</c:v>
                </c:pt>
                <c:pt idx="30">
                  <c:v>8.3333333333333301E-2</c:v>
                </c:pt>
                <c:pt idx="31">
                  <c:v>8.3333333333333301E-2</c:v>
                </c:pt>
                <c:pt idx="32">
                  <c:v>6.6666666666666693E-2</c:v>
                </c:pt>
                <c:pt idx="33">
                  <c:v>0.1</c:v>
                </c:pt>
                <c:pt idx="34">
                  <c:v>0.133333333333333</c:v>
                </c:pt>
                <c:pt idx="35">
                  <c:v>8.3333333333333301E-2</c:v>
                </c:pt>
                <c:pt idx="36">
                  <c:v>0.18333333333333299</c:v>
                </c:pt>
                <c:pt idx="37">
                  <c:v>0.116666666666667</c:v>
                </c:pt>
                <c:pt idx="38">
                  <c:v>0.1</c:v>
                </c:pt>
                <c:pt idx="39">
                  <c:v>6.6666666666666693E-2</c:v>
                </c:pt>
                <c:pt idx="40">
                  <c:v>0.105263157894737</c:v>
                </c:pt>
                <c:pt idx="41">
                  <c:v>0.140350877192982</c:v>
                </c:pt>
                <c:pt idx="42">
                  <c:v>0.157894736842105</c:v>
                </c:pt>
                <c:pt idx="43">
                  <c:v>0.18333333333333299</c:v>
                </c:pt>
                <c:pt idx="44">
                  <c:v>0.18333333333333299</c:v>
                </c:pt>
                <c:pt idx="45">
                  <c:v>0.15</c:v>
                </c:pt>
                <c:pt idx="46">
                  <c:v>0.133333333333333</c:v>
                </c:pt>
                <c:pt idx="47">
                  <c:v>0.133333333333333</c:v>
                </c:pt>
                <c:pt idx="48">
                  <c:v>0.15</c:v>
                </c:pt>
                <c:pt idx="49">
                  <c:v>0.157894736842105</c:v>
                </c:pt>
              </c:numCache>
            </c:numRef>
          </c:val>
          <c:smooth val="0"/>
        </c:ser>
        <c:dLbls>
          <c:showLegendKey val="0"/>
          <c:showVal val="0"/>
          <c:showCatName val="0"/>
          <c:showSerName val="0"/>
          <c:showPercent val="0"/>
          <c:showBubbleSize val="0"/>
        </c:dLbls>
        <c:marker val="1"/>
        <c:smooth val="0"/>
        <c:axId val="81935744"/>
        <c:axId val="36557952"/>
      </c:lineChart>
      <c:catAx>
        <c:axId val="81935744"/>
        <c:scaling>
          <c:orientation val="minMax"/>
        </c:scaling>
        <c:delete val="0"/>
        <c:axPos val="b"/>
        <c:numFmt formatCode="General" sourceLinked="1"/>
        <c:majorTickMark val="out"/>
        <c:minorTickMark val="none"/>
        <c:tickLblPos val="nextTo"/>
        <c:crossAx val="36557952"/>
        <c:crosses val="autoZero"/>
        <c:auto val="1"/>
        <c:lblAlgn val="ctr"/>
        <c:lblOffset val="100"/>
        <c:noMultiLvlLbl val="0"/>
      </c:catAx>
      <c:valAx>
        <c:axId val="36557952"/>
        <c:scaling>
          <c:orientation val="minMax"/>
        </c:scaling>
        <c:delete val="0"/>
        <c:axPos val="l"/>
        <c:majorGridlines/>
        <c:numFmt formatCode="General" sourceLinked="1"/>
        <c:majorTickMark val="out"/>
        <c:minorTickMark val="none"/>
        <c:tickLblPos val="nextTo"/>
        <c:crossAx val="81935744"/>
        <c:crosses val="autoZero"/>
        <c:crossBetween val="between"/>
      </c:valAx>
    </c:plotArea>
    <c:legend>
      <c:legendPos val="r"/>
      <c:layout>
        <c:manualLayout>
          <c:xMode val="edge"/>
          <c:yMode val="edge"/>
          <c:x val="0.66261433727034125"/>
          <c:y val="0.46694069881889766"/>
          <c:w val="0.33738566272965881"/>
          <c:h val="0.32711860236220475"/>
        </c:manualLayout>
      </c:layout>
      <c:overlay val="0"/>
    </c:legend>
    <c:plotVisOnly val="1"/>
    <c:dispBlanksAs val="zero"/>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108268-FDAB-4CEC-AC71-9C625BF0AF2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8DC8F9C4-8036-4E7A-99D3-780BF6E8D984}">
      <dgm:prSet phldrT="[Text]"/>
      <dgm:spPr/>
      <dgm:t>
        <a:bodyPr/>
        <a:lstStyle/>
        <a:p>
          <a:r>
            <a:rPr lang="en-US" dirty="0" smtClean="0"/>
            <a:t>Orient</a:t>
          </a:r>
          <a:endParaRPr lang="en-US" dirty="0"/>
        </a:p>
      </dgm:t>
    </dgm:pt>
    <dgm:pt modelId="{4BC850D4-D155-48FA-A304-6061708E80A2}" type="parTrans" cxnId="{DE60A1E3-4756-4EA5-AB7C-BE2B8F5102FC}">
      <dgm:prSet/>
      <dgm:spPr/>
      <dgm:t>
        <a:bodyPr/>
        <a:lstStyle/>
        <a:p>
          <a:endParaRPr lang="en-US"/>
        </a:p>
      </dgm:t>
    </dgm:pt>
    <dgm:pt modelId="{02B72D8C-CDCE-41CE-B20F-BF6018BBB7B4}" type="sibTrans" cxnId="{DE60A1E3-4756-4EA5-AB7C-BE2B8F5102FC}">
      <dgm:prSet/>
      <dgm:spPr/>
      <dgm:t>
        <a:bodyPr/>
        <a:lstStyle/>
        <a:p>
          <a:endParaRPr lang="en-US"/>
        </a:p>
      </dgm:t>
    </dgm:pt>
    <dgm:pt modelId="{17FC76C8-D68D-4408-821A-D0044AED1C83}">
      <dgm:prSet phldrT="[Text]"/>
      <dgm:spPr/>
      <dgm:t>
        <a:bodyPr/>
        <a:lstStyle/>
        <a:p>
          <a:r>
            <a:rPr lang="en-US" dirty="0" smtClean="0"/>
            <a:t>Decide</a:t>
          </a:r>
          <a:endParaRPr lang="en-US" dirty="0"/>
        </a:p>
      </dgm:t>
    </dgm:pt>
    <dgm:pt modelId="{CB027AF2-24AC-4A73-B3DD-F180229BA2BA}" type="parTrans" cxnId="{A16BF565-535C-4DF5-AEAD-A68E85F38727}">
      <dgm:prSet/>
      <dgm:spPr/>
      <dgm:t>
        <a:bodyPr/>
        <a:lstStyle/>
        <a:p>
          <a:endParaRPr lang="en-US"/>
        </a:p>
      </dgm:t>
    </dgm:pt>
    <dgm:pt modelId="{EEC70C1F-AB85-4BAD-A3F6-54B77FCB7A1D}" type="sibTrans" cxnId="{A16BF565-535C-4DF5-AEAD-A68E85F38727}">
      <dgm:prSet/>
      <dgm:spPr/>
      <dgm:t>
        <a:bodyPr/>
        <a:lstStyle/>
        <a:p>
          <a:endParaRPr lang="en-US"/>
        </a:p>
      </dgm:t>
    </dgm:pt>
    <dgm:pt modelId="{ED57E965-9658-43D8-8687-2311BE0CE53F}">
      <dgm:prSet phldrT="[Text]"/>
      <dgm:spPr/>
      <dgm:t>
        <a:bodyPr/>
        <a:lstStyle/>
        <a:p>
          <a:r>
            <a:rPr lang="en-US" dirty="0" smtClean="0"/>
            <a:t>Act</a:t>
          </a:r>
          <a:endParaRPr lang="en-US" dirty="0"/>
        </a:p>
      </dgm:t>
    </dgm:pt>
    <dgm:pt modelId="{725016A7-9CEA-4277-8259-4BBD7E09CB72}" type="parTrans" cxnId="{F9A680A2-2B5C-4DE9-8AD3-63DC7FC077E2}">
      <dgm:prSet/>
      <dgm:spPr/>
      <dgm:t>
        <a:bodyPr/>
        <a:lstStyle/>
        <a:p>
          <a:endParaRPr lang="en-US"/>
        </a:p>
      </dgm:t>
    </dgm:pt>
    <dgm:pt modelId="{21ED5D48-6280-4899-A81F-38B44CE69054}" type="sibTrans" cxnId="{F9A680A2-2B5C-4DE9-8AD3-63DC7FC077E2}">
      <dgm:prSet/>
      <dgm:spPr/>
      <dgm:t>
        <a:bodyPr/>
        <a:lstStyle/>
        <a:p>
          <a:endParaRPr lang="en-US"/>
        </a:p>
      </dgm:t>
    </dgm:pt>
    <dgm:pt modelId="{C157026C-A973-4C56-84F2-7D7FA92058CA}">
      <dgm:prSet phldrT="[Text]"/>
      <dgm:spPr/>
      <dgm:t>
        <a:bodyPr/>
        <a:lstStyle/>
        <a:p>
          <a:r>
            <a:rPr lang="en-US" dirty="0" smtClean="0"/>
            <a:t>Observe</a:t>
          </a:r>
          <a:endParaRPr lang="en-US" dirty="0"/>
        </a:p>
      </dgm:t>
    </dgm:pt>
    <dgm:pt modelId="{B48DE372-B3BF-46E2-B0AF-8C8029A05B7D}" type="parTrans" cxnId="{F24DC1CD-E058-438E-8347-3E27506DBF4C}">
      <dgm:prSet/>
      <dgm:spPr/>
      <dgm:t>
        <a:bodyPr/>
        <a:lstStyle/>
        <a:p>
          <a:endParaRPr lang="en-US"/>
        </a:p>
      </dgm:t>
    </dgm:pt>
    <dgm:pt modelId="{C4EDAA33-7B47-47E9-889E-72D490760AEE}" type="sibTrans" cxnId="{F24DC1CD-E058-438E-8347-3E27506DBF4C}">
      <dgm:prSet/>
      <dgm:spPr/>
      <dgm:t>
        <a:bodyPr/>
        <a:lstStyle/>
        <a:p>
          <a:endParaRPr lang="en-US"/>
        </a:p>
      </dgm:t>
    </dgm:pt>
    <dgm:pt modelId="{48C56D7F-C6E8-4A9B-9799-B396D6B11BA9}" type="pres">
      <dgm:prSet presAssocID="{F1108268-FDAB-4CEC-AC71-9C625BF0AF22}" presName="cycle" presStyleCnt="0">
        <dgm:presLayoutVars>
          <dgm:dir/>
          <dgm:resizeHandles val="exact"/>
        </dgm:presLayoutVars>
      </dgm:prSet>
      <dgm:spPr/>
      <dgm:t>
        <a:bodyPr/>
        <a:lstStyle/>
        <a:p>
          <a:endParaRPr lang="en-US"/>
        </a:p>
      </dgm:t>
    </dgm:pt>
    <dgm:pt modelId="{46A5DB3F-0CEA-4C40-9389-33A8871EEAEE}" type="pres">
      <dgm:prSet presAssocID="{8DC8F9C4-8036-4E7A-99D3-780BF6E8D984}" presName="node" presStyleLbl="node1" presStyleIdx="0" presStyleCnt="4">
        <dgm:presLayoutVars>
          <dgm:bulletEnabled val="1"/>
        </dgm:presLayoutVars>
      </dgm:prSet>
      <dgm:spPr/>
      <dgm:t>
        <a:bodyPr/>
        <a:lstStyle/>
        <a:p>
          <a:endParaRPr lang="en-US"/>
        </a:p>
      </dgm:t>
    </dgm:pt>
    <dgm:pt modelId="{54037819-E76D-4DE4-B465-CE46E51EE765}" type="pres">
      <dgm:prSet presAssocID="{8DC8F9C4-8036-4E7A-99D3-780BF6E8D984}" presName="spNode" presStyleCnt="0"/>
      <dgm:spPr/>
    </dgm:pt>
    <dgm:pt modelId="{0019D61E-4097-46A6-A912-A6335A2490B7}" type="pres">
      <dgm:prSet presAssocID="{02B72D8C-CDCE-41CE-B20F-BF6018BBB7B4}" presName="sibTrans" presStyleLbl="sibTrans1D1" presStyleIdx="0" presStyleCnt="4"/>
      <dgm:spPr/>
      <dgm:t>
        <a:bodyPr/>
        <a:lstStyle/>
        <a:p>
          <a:endParaRPr lang="en-US"/>
        </a:p>
      </dgm:t>
    </dgm:pt>
    <dgm:pt modelId="{9FD1EAB5-D2E9-408E-A16A-72CD854A9C6F}" type="pres">
      <dgm:prSet presAssocID="{17FC76C8-D68D-4408-821A-D0044AED1C83}" presName="node" presStyleLbl="node1" presStyleIdx="1" presStyleCnt="4">
        <dgm:presLayoutVars>
          <dgm:bulletEnabled val="1"/>
        </dgm:presLayoutVars>
      </dgm:prSet>
      <dgm:spPr/>
      <dgm:t>
        <a:bodyPr/>
        <a:lstStyle/>
        <a:p>
          <a:endParaRPr lang="en-US"/>
        </a:p>
      </dgm:t>
    </dgm:pt>
    <dgm:pt modelId="{6342FA21-4325-4180-83C6-97E53DCA3F6D}" type="pres">
      <dgm:prSet presAssocID="{17FC76C8-D68D-4408-821A-D0044AED1C83}" presName="spNode" presStyleCnt="0"/>
      <dgm:spPr/>
    </dgm:pt>
    <dgm:pt modelId="{127C9DD1-D10B-4999-90B2-83AFBE3EC1FB}" type="pres">
      <dgm:prSet presAssocID="{EEC70C1F-AB85-4BAD-A3F6-54B77FCB7A1D}" presName="sibTrans" presStyleLbl="sibTrans1D1" presStyleIdx="1" presStyleCnt="4"/>
      <dgm:spPr/>
      <dgm:t>
        <a:bodyPr/>
        <a:lstStyle/>
        <a:p>
          <a:endParaRPr lang="en-US"/>
        </a:p>
      </dgm:t>
    </dgm:pt>
    <dgm:pt modelId="{1BABD612-5BED-4FD3-854D-45DDE769A6A3}" type="pres">
      <dgm:prSet presAssocID="{ED57E965-9658-43D8-8687-2311BE0CE53F}" presName="node" presStyleLbl="node1" presStyleIdx="2" presStyleCnt="4">
        <dgm:presLayoutVars>
          <dgm:bulletEnabled val="1"/>
        </dgm:presLayoutVars>
      </dgm:prSet>
      <dgm:spPr/>
      <dgm:t>
        <a:bodyPr/>
        <a:lstStyle/>
        <a:p>
          <a:endParaRPr lang="en-US"/>
        </a:p>
      </dgm:t>
    </dgm:pt>
    <dgm:pt modelId="{24061929-A3C2-432C-90C1-E313027DAFE9}" type="pres">
      <dgm:prSet presAssocID="{ED57E965-9658-43D8-8687-2311BE0CE53F}" presName="spNode" presStyleCnt="0"/>
      <dgm:spPr/>
    </dgm:pt>
    <dgm:pt modelId="{CB8E2AD5-941B-4705-967D-2BC38194F9E1}" type="pres">
      <dgm:prSet presAssocID="{21ED5D48-6280-4899-A81F-38B44CE69054}" presName="sibTrans" presStyleLbl="sibTrans1D1" presStyleIdx="2" presStyleCnt="4"/>
      <dgm:spPr/>
      <dgm:t>
        <a:bodyPr/>
        <a:lstStyle/>
        <a:p>
          <a:endParaRPr lang="en-US"/>
        </a:p>
      </dgm:t>
    </dgm:pt>
    <dgm:pt modelId="{19C1DBEA-662B-486F-8B82-7FDD0F69BB7E}" type="pres">
      <dgm:prSet presAssocID="{C157026C-A973-4C56-84F2-7D7FA92058CA}" presName="node" presStyleLbl="node1" presStyleIdx="3" presStyleCnt="4">
        <dgm:presLayoutVars>
          <dgm:bulletEnabled val="1"/>
        </dgm:presLayoutVars>
      </dgm:prSet>
      <dgm:spPr/>
      <dgm:t>
        <a:bodyPr/>
        <a:lstStyle/>
        <a:p>
          <a:endParaRPr lang="en-US"/>
        </a:p>
      </dgm:t>
    </dgm:pt>
    <dgm:pt modelId="{4EA24AE8-2367-4241-A060-8CCABE63FC1E}" type="pres">
      <dgm:prSet presAssocID="{C157026C-A973-4C56-84F2-7D7FA92058CA}" presName="spNode" presStyleCnt="0"/>
      <dgm:spPr/>
    </dgm:pt>
    <dgm:pt modelId="{7E2DEEC5-AA20-4A2F-A3D4-9AF0A567EC01}" type="pres">
      <dgm:prSet presAssocID="{C4EDAA33-7B47-47E9-889E-72D490760AEE}" presName="sibTrans" presStyleLbl="sibTrans1D1" presStyleIdx="3" presStyleCnt="4"/>
      <dgm:spPr/>
      <dgm:t>
        <a:bodyPr/>
        <a:lstStyle/>
        <a:p>
          <a:endParaRPr lang="en-US"/>
        </a:p>
      </dgm:t>
    </dgm:pt>
  </dgm:ptLst>
  <dgm:cxnLst>
    <dgm:cxn modelId="{8E815AC9-F1FE-47FC-80DA-649EE6EE94B2}" type="presOf" srcId="{C157026C-A973-4C56-84F2-7D7FA92058CA}" destId="{19C1DBEA-662B-486F-8B82-7FDD0F69BB7E}" srcOrd="0" destOrd="0" presId="urn:microsoft.com/office/officeart/2005/8/layout/cycle5"/>
    <dgm:cxn modelId="{602757E6-AF61-4407-BCD1-E57F66951F10}" type="presOf" srcId="{8DC8F9C4-8036-4E7A-99D3-780BF6E8D984}" destId="{46A5DB3F-0CEA-4C40-9389-33A8871EEAEE}" srcOrd="0" destOrd="0" presId="urn:microsoft.com/office/officeart/2005/8/layout/cycle5"/>
    <dgm:cxn modelId="{FE4BC3F0-261A-4D91-9A9B-51AE54192CF3}" type="presOf" srcId="{F1108268-FDAB-4CEC-AC71-9C625BF0AF22}" destId="{48C56D7F-C6E8-4A9B-9799-B396D6B11BA9}" srcOrd="0" destOrd="0" presId="urn:microsoft.com/office/officeart/2005/8/layout/cycle5"/>
    <dgm:cxn modelId="{D46372FC-D657-4499-B8F4-BDA694BE91CA}" type="presOf" srcId="{21ED5D48-6280-4899-A81F-38B44CE69054}" destId="{CB8E2AD5-941B-4705-967D-2BC38194F9E1}" srcOrd="0" destOrd="0" presId="urn:microsoft.com/office/officeart/2005/8/layout/cycle5"/>
    <dgm:cxn modelId="{09FD181A-DBCD-4CC1-8D27-87F87DBEE3CE}" type="presOf" srcId="{02B72D8C-CDCE-41CE-B20F-BF6018BBB7B4}" destId="{0019D61E-4097-46A6-A912-A6335A2490B7}" srcOrd="0" destOrd="0" presId="urn:microsoft.com/office/officeart/2005/8/layout/cycle5"/>
    <dgm:cxn modelId="{DE60A1E3-4756-4EA5-AB7C-BE2B8F5102FC}" srcId="{F1108268-FDAB-4CEC-AC71-9C625BF0AF22}" destId="{8DC8F9C4-8036-4E7A-99D3-780BF6E8D984}" srcOrd="0" destOrd="0" parTransId="{4BC850D4-D155-48FA-A304-6061708E80A2}" sibTransId="{02B72D8C-CDCE-41CE-B20F-BF6018BBB7B4}"/>
    <dgm:cxn modelId="{69A13824-2A46-47BE-A084-3C5C91F671EE}" type="presOf" srcId="{EEC70C1F-AB85-4BAD-A3F6-54B77FCB7A1D}" destId="{127C9DD1-D10B-4999-90B2-83AFBE3EC1FB}" srcOrd="0" destOrd="0" presId="urn:microsoft.com/office/officeart/2005/8/layout/cycle5"/>
    <dgm:cxn modelId="{988C0F4A-47D4-46EC-ACBA-E1A8F8FF9C89}" type="presOf" srcId="{ED57E965-9658-43D8-8687-2311BE0CE53F}" destId="{1BABD612-5BED-4FD3-854D-45DDE769A6A3}" srcOrd="0" destOrd="0" presId="urn:microsoft.com/office/officeart/2005/8/layout/cycle5"/>
    <dgm:cxn modelId="{3683EAEE-772E-4115-BDA5-64EAD6C8C69B}" type="presOf" srcId="{C4EDAA33-7B47-47E9-889E-72D490760AEE}" destId="{7E2DEEC5-AA20-4A2F-A3D4-9AF0A567EC01}" srcOrd="0" destOrd="0" presId="urn:microsoft.com/office/officeart/2005/8/layout/cycle5"/>
    <dgm:cxn modelId="{5E4CAF6A-69EB-4C9B-969B-B50794171C88}" type="presOf" srcId="{17FC76C8-D68D-4408-821A-D0044AED1C83}" destId="{9FD1EAB5-D2E9-408E-A16A-72CD854A9C6F}" srcOrd="0" destOrd="0" presId="urn:microsoft.com/office/officeart/2005/8/layout/cycle5"/>
    <dgm:cxn modelId="{F24DC1CD-E058-438E-8347-3E27506DBF4C}" srcId="{F1108268-FDAB-4CEC-AC71-9C625BF0AF22}" destId="{C157026C-A973-4C56-84F2-7D7FA92058CA}" srcOrd="3" destOrd="0" parTransId="{B48DE372-B3BF-46E2-B0AF-8C8029A05B7D}" sibTransId="{C4EDAA33-7B47-47E9-889E-72D490760AEE}"/>
    <dgm:cxn modelId="{F9A680A2-2B5C-4DE9-8AD3-63DC7FC077E2}" srcId="{F1108268-FDAB-4CEC-AC71-9C625BF0AF22}" destId="{ED57E965-9658-43D8-8687-2311BE0CE53F}" srcOrd="2" destOrd="0" parTransId="{725016A7-9CEA-4277-8259-4BBD7E09CB72}" sibTransId="{21ED5D48-6280-4899-A81F-38B44CE69054}"/>
    <dgm:cxn modelId="{A16BF565-535C-4DF5-AEAD-A68E85F38727}" srcId="{F1108268-FDAB-4CEC-AC71-9C625BF0AF22}" destId="{17FC76C8-D68D-4408-821A-D0044AED1C83}" srcOrd="1" destOrd="0" parTransId="{CB027AF2-24AC-4A73-B3DD-F180229BA2BA}" sibTransId="{EEC70C1F-AB85-4BAD-A3F6-54B77FCB7A1D}"/>
    <dgm:cxn modelId="{30ECDEBC-059A-4BEE-8884-D348C65A5F66}" type="presParOf" srcId="{48C56D7F-C6E8-4A9B-9799-B396D6B11BA9}" destId="{46A5DB3F-0CEA-4C40-9389-33A8871EEAEE}" srcOrd="0" destOrd="0" presId="urn:microsoft.com/office/officeart/2005/8/layout/cycle5"/>
    <dgm:cxn modelId="{1968A2C2-5063-4B3C-9BF3-4EE1FDDDCCC0}" type="presParOf" srcId="{48C56D7F-C6E8-4A9B-9799-B396D6B11BA9}" destId="{54037819-E76D-4DE4-B465-CE46E51EE765}" srcOrd="1" destOrd="0" presId="urn:microsoft.com/office/officeart/2005/8/layout/cycle5"/>
    <dgm:cxn modelId="{B564F6D2-CDBF-43D6-B434-01C159441321}" type="presParOf" srcId="{48C56D7F-C6E8-4A9B-9799-B396D6B11BA9}" destId="{0019D61E-4097-46A6-A912-A6335A2490B7}" srcOrd="2" destOrd="0" presId="urn:microsoft.com/office/officeart/2005/8/layout/cycle5"/>
    <dgm:cxn modelId="{6319171D-AEEF-4F73-9482-6235487F6539}" type="presParOf" srcId="{48C56D7F-C6E8-4A9B-9799-B396D6B11BA9}" destId="{9FD1EAB5-D2E9-408E-A16A-72CD854A9C6F}" srcOrd="3" destOrd="0" presId="urn:microsoft.com/office/officeart/2005/8/layout/cycle5"/>
    <dgm:cxn modelId="{83550682-1182-4685-9CA1-7F6BB5F588EB}" type="presParOf" srcId="{48C56D7F-C6E8-4A9B-9799-B396D6B11BA9}" destId="{6342FA21-4325-4180-83C6-97E53DCA3F6D}" srcOrd="4" destOrd="0" presId="urn:microsoft.com/office/officeart/2005/8/layout/cycle5"/>
    <dgm:cxn modelId="{50780E7B-DE32-4086-A526-8C2EBD821D42}" type="presParOf" srcId="{48C56D7F-C6E8-4A9B-9799-B396D6B11BA9}" destId="{127C9DD1-D10B-4999-90B2-83AFBE3EC1FB}" srcOrd="5" destOrd="0" presId="urn:microsoft.com/office/officeart/2005/8/layout/cycle5"/>
    <dgm:cxn modelId="{147DC05D-C935-4DF0-8DEC-3F0D95EAED5F}" type="presParOf" srcId="{48C56D7F-C6E8-4A9B-9799-B396D6B11BA9}" destId="{1BABD612-5BED-4FD3-854D-45DDE769A6A3}" srcOrd="6" destOrd="0" presId="urn:microsoft.com/office/officeart/2005/8/layout/cycle5"/>
    <dgm:cxn modelId="{212AD5D5-898B-4EA6-9C0A-5D839A737E33}" type="presParOf" srcId="{48C56D7F-C6E8-4A9B-9799-B396D6B11BA9}" destId="{24061929-A3C2-432C-90C1-E313027DAFE9}" srcOrd="7" destOrd="0" presId="urn:microsoft.com/office/officeart/2005/8/layout/cycle5"/>
    <dgm:cxn modelId="{7C801850-C3AE-423B-B551-2EDC686C1DAF}" type="presParOf" srcId="{48C56D7F-C6E8-4A9B-9799-B396D6B11BA9}" destId="{CB8E2AD5-941B-4705-967D-2BC38194F9E1}" srcOrd="8" destOrd="0" presId="urn:microsoft.com/office/officeart/2005/8/layout/cycle5"/>
    <dgm:cxn modelId="{901B6F2D-CD79-4EE1-B310-565B4CBF9A0C}" type="presParOf" srcId="{48C56D7F-C6E8-4A9B-9799-B396D6B11BA9}" destId="{19C1DBEA-662B-486F-8B82-7FDD0F69BB7E}" srcOrd="9" destOrd="0" presId="urn:microsoft.com/office/officeart/2005/8/layout/cycle5"/>
    <dgm:cxn modelId="{C95884D9-5F1D-4546-95E1-1B240F80C9BC}" type="presParOf" srcId="{48C56D7F-C6E8-4A9B-9799-B396D6B11BA9}" destId="{4EA24AE8-2367-4241-A060-8CCABE63FC1E}" srcOrd="10" destOrd="0" presId="urn:microsoft.com/office/officeart/2005/8/layout/cycle5"/>
    <dgm:cxn modelId="{BCC7302B-5B65-4A72-974D-8010D2951696}" type="presParOf" srcId="{48C56D7F-C6E8-4A9B-9799-B396D6B11BA9}" destId="{7E2DEEC5-AA20-4A2F-A3D4-9AF0A567EC01}"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84A2F1-E726-4377-AB33-54A7278B770E}"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2D1D70B6-2B0B-4A46-9D06-DD2BD7EF2DA1}">
      <dgm:prSet phldrT="[Text]"/>
      <dgm:spPr>
        <a:effectLst>
          <a:glow rad="101600">
            <a:schemeClr val="accent1">
              <a:satMod val="175000"/>
              <a:alpha val="40000"/>
            </a:schemeClr>
          </a:glow>
        </a:effectLst>
      </dgm:spPr>
      <dgm:t>
        <a:bodyPr/>
        <a:lstStyle/>
        <a:p>
          <a:r>
            <a:rPr lang="en-US" dirty="0" smtClean="0"/>
            <a:t>Start Here</a:t>
          </a:r>
          <a:endParaRPr lang="en-US" dirty="0"/>
        </a:p>
      </dgm:t>
    </dgm:pt>
    <dgm:pt modelId="{F44BDD93-5522-4BE1-A840-3ADE8B6B74EA}" type="parTrans" cxnId="{C0285DF2-7B50-4447-9A8C-6B24A5CC6FEF}">
      <dgm:prSet/>
      <dgm:spPr/>
      <dgm:t>
        <a:bodyPr/>
        <a:lstStyle/>
        <a:p>
          <a:endParaRPr lang="en-US"/>
        </a:p>
      </dgm:t>
    </dgm:pt>
    <dgm:pt modelId="{A9BFA6D1-1537-41F3-92A6-27C4A64662A0}" type="sibTrans" cxnId="{C0285DF2-7B50-4447-9A8C-6B24A5CC6FEF}">
      <dgm:prSet/>
      <dgm:spPr/>
      <dgm:t>
        <a:bodyPr/>
        <a:lstStyle/>
        <a:p>
          <a:endParaRPr lang="en-US"/>
        </a:p>
      </dgm:t>
    </dgm:pt>
    <dgm:pt modelId="{11D516B1-0B80-45AA-A9D2-76B78CAB6A71}">
      <dgm:prSet phldrT="[Text]"/>
      <dgm:spPr/>
      <dgm:t>
        <a:bodyPr/>
        <a:lstStyle/>
        <a:p>
          <a:r>
            <a:rPr lang="en-US" dirty="0" smtClean="0"/>
            <a:t>Innovation requires access to complementary assets for commercial success</a:t>
          </a:r>
          <a:endParaRPr lang="en-US" dirty="0"/>
        </a:p>
      </dgm:t>
    </dgm:pt>
    <dgm:pt modelId="{6CD519AC-9CB6-4AAF-A664-878F657218BF}" type="parTrans" cxnId="{EEB2394B-326F-4679-88DA-488F4039D73E}">
      <dgm:prSet/>
      <dgm:spPr/>
      <dgm:t>
        <a:bodyPr/>
        <a:lstStyle/>
        <a:p>
          <a:endParaRPr lang="en-US"/>
        </a:p>
      </dgm:t>
    </dgm:pt>
    <dgm:pt modelId="{677286E4-E351-45D4-9110-A5A5F6E2DC5A}" type="sibTrans" cxnId="{EEB2394B-326F-4679-88DA-488F4039D73E}">
      <dgm:prSet/>
      <dgm:spPr/>
      <dgm:t>
        <a:bodyPr/>
        <a:lstStyle/>
        <a:p>
          <a:endParaRPr lang="en-US"/>
        </a:p>
      </dgm:t>
    </dgm:pt>
    <dgm:pt modelId="{0FBA02D9-CB06-4192-8664-D4D503FDE225}">
      <dgm:prSet phldrT="[Text]"/>
      <dgm:spPr/>
      <dgm:t>
        <a:bodyPr/>
        <a:lstStyle/>
        <a:p>
          <a:r>
            <a:rPr lang="en-US" dirty="0" smtClean="0"/>
            <a:t>Commercialize Immediately</a:t>
          </a:r>
          <a:endParaRPr lang="en-US" dirty="0"/>
        </a:p>
      </dgm:t>
    </dgm:pt>
    <dgm:pt modelId="{82873485-1E18-4B78-89F7-C80CB32C2FDC}" type="parTrans" cxnId="{D68623A3-BA97-4782-8B03-141B9BF67FD5}">
      <dgm:prSet/>
      <dgm:spPr/>
      <dgm:t>
        <a:bodyPr/>
        <a:lstStyle/>
        <a:p>
          <a:endParaRPr lang="en-US"/>
        </a:p>
      </dgm:t>
    </dgm:pt>
    <dgm:pt modelId="{C3E7D446-497F-41E1-B034-2BC93BFC5D8A}" type="sibTrans" cxnId="{D68623A3-BA97-4782-8B03-141B9BF67FD5}">
      <dgm:prSet/>
      <dgm:spPr/>
      <dgm:t>
        <a:bodyPr/>
        <a:lstStyle/>
        <a:p>
          <a:endParaRPr lang="en-US"/>
        </a:p>
      </dgm:t>
    </dgm:pt>
    <dgm:pt modelId="{028A7E9F-0969-416C-A239-2FAB4BBBC24A}">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900" dirty="0" smtClean="0"/>
            <a:t>Complementary assets specialized </a:t>
          </a:r>
          <a:endParaRPr lang="en-US" sz="900" dirty="0"/>
        </a:p>
      </dgm:t>
    </dgm:pt>
    <dgm:pt modelId="{2C1C717C-0060-4D22-97FD-56EC4AA32960}" type="parTrans" cxnId="{8F70F5B3-B378-4855-B514-6DADFBA27FC1}">
      <dgm:prSet/>
      <dgm:spPr/>
      <dgm:t>
        <a:bodyPr/>
        <a:lstStyle/>
        <a:p>
          <a:endParaRPr lang="en-US"/>
        </a:p>
      </dgm:t>
    </dgm:pt>
    <dgm:pt modelId="{BA20A5CE-0A38-4DE8-AC83-66CE5DF65FA8}" type="sibTrans" cxnId="{8F70F5B3-B378-4855-B514-6DADFBA27FC1}">
      <dgm:prSet/>
      <dgm:spPr/>
      <dgm:t>
        <a:bodyPr/>
        <a:lstStyle/>
        <a:p>
          <a:endParaRPr lang="en-US"/>
        </a:p>
      </dgm:t>
    </dgm:pt>
    <dgm:pt modelId="{D388060F-2D09-4811-B333-76BFDF6FFA33}">
      <dgm:prSet phldrT="[Text]"/>
      <dgm:spPr/>
      <dgm:t>
        <a:bodyPr/>
        <a:lstStyle/>
        <a:p>
          <a:r>
            <a:rPr lang="en-US" dirty="0" smtClean="0"/>
            <a:t>Appropriability regime weak</a:t>
          </a:r>
          <a:endParaRPr lang="en-US" dirty="0"/>
        </a:p>
      </dgm:t>
    </dgm:pt>
    <dgm:pt modelId="{0878529F-722D-4C94-BBF0-F6AD4C7B1C06}" type="parTrans" cxnId="{DB006DDD-EC59-4B4C-B1B5-C7B90BAB5870}">
      <dgm:prSet/>
      <dgm:spPr/>
      <dgm:t>
        <a:bodyPr/>
        <a:lstStyle/>
        <a:p>
          <a:endParaRPr lang="en-US"/>
        </a:p>
      </dgm:t>
    </dgm:pt>
    <dgm:pt modelId="{94104C41-9477-4F80-8601-4D44BA83A7CF}" type="sibTrans" cxnId="{DB006DDD-EC59-4B4C-B1B5-C7B90BAB5870}">
      <dgm:prSet/>
      <dgm:spPr/>
      <dgm:t>
        <a:bodyPr/>
        <a:lstStyle/>
        <a:p>
          <a:endParaRPr lang="en-US"/>
        </a:p>
      </dgm:t>
    </dgm:pt>
    <dgm:pt modelId="{4285BC48-514B-44CF-B2E8-707C80235574}">
      <dgm:prSet phldrT="[Text]"/>
      <dgm:spPr/>
      <dgm:t>
        <a:bodyPr/>
        <a:lstStyle/>
        <a:p>
          <a:r>
            <a:rPr lang="en-US" dirty="0" smtClean="0"/>
            <a:t>Specialized asset critical </a:t>
          </a:r>
          <a:endParaRPr lang="en-US" dirty="0"/>
        </a:p>
      </dgm:t>
    </dgm:pt>
    <dgm:pt modelId="{A0526996-6E27-4541-97EB-38998AC85B33}" type="parTrans" cxnId="{F8DCE8CB-CAEC-42C3-B1E6-42058E7CF4F7}">
      <dgm:prSet/>
      <dgm:spPr/>
      <dgm:t>
        <a:bodyPr/>
        <a:lstStyle/>
        <a:p>
          <a:endParaRPr lang="en-US"/>
        </a:p>
      </dgm:t>
    </dgm:pt>
    <dgm:pt modelId="{722E9759-FBC8-4C97-94A2-A8B5DCAADE6D}" type="sibTrans" cxnId="{F8DCE8CB-CAEC-42C3-B1E6-42058E7CF4F7}">
      <dgm:prSet/>
      <dgm:spPr/>
      <dgm:t>
        <a:bodyPr/>
        <a:lstStyle/>
        <a:p>
          <a:endParaRPr lang="en-US"/>
        </a:p>
      </dgm:t>
    </dgm:pt>
    <dgm:pt modelId="{C00BE68B-F5F6-4BF4-A04E-EEB122B3E3AD}">
      <dgm:prSet phldrT="[Text]"/>
      <dgm:spPr/>
      <dgm:t>
        <a:bodyPr/>
        <a:lstStyle/>
        <a:p>
          <a:r>
            <a:rPr lang="en-US" dirty="0" smtClean="0"/>
            <a:t>Cash position OK</a:t>
          </a:r>
          <a:endParaRPr lang="en-US" dirty="0"/>
        </a:p>
      </dgm:t>
    </dgm:pt>
    <dgm:pt modelId="{6804CA43-05B7-4287-84C8-C43D47B9F014}" type="parTrans" cxnId="{B5F00609-1A3D-435F-84C1-EBBE49AC5B1C}">
      <dgm:prSet/>
      <dgm:spPr/>
      <dgm:t>
        <a:bodyPr/>
        <a:lstStyle/>
        <a:p>
          <a:endParaRPr lang="en-US"/>
        </a:p>
      </dgm:t>
    </dgm:pt>
    <dgm:pt modelId="{71212EF0-546B-4482-9AC0-879E8EBD1F95}" type="sibTrans" cxnId="{B5F00609-1A3D-435F-84C1-EBBE49AC5B1C}">
      <dgm:prSet/>
      <dgm:spPr/>
      <dgm:t>
        <a:bodyPr/>
        <a:lstStyle/>
        <a:p>
          <a:endParaRPr lang="en-US"/>
        </a:p>
      </dgm:t>
    </dgm:pt>
    <dgm:pt modelId="{5C5B3381-8BA5-4570-A555-AB095BE56CD3}">
      <dgm:prSet phldrT="[Text]"/>
      <dgm:spPr/>
      <dgm:t>
        <a:bodyPr/>
        <a:lstStyle/>
        <a:p>
          <a:r>
            <a:rPr lang="en-US" dirty="0" smtClean="0"/>
            <a:t>Imitators/Competitors better positioned </a:t>
          </a:r>
          <a:endParaRPr lang="en-US" dirty="0"/>
        </a:p>
      </dgm:t>
    </dgm:pt>
    <dgm:pt modelId="{ECCE1C3B-B66F-4FA9-9923-F3E21EC8A31D}" type="parTrans" cxnId="{551015DE-AE22-44F3-9F49-FC2D070BECFF}">
      <dgm:prSet/>
      <dgm:spPr/>
      <dgm:t>
        <a:bodyPr/>
        <a:lstStyle/>
        <a:p>
          <a:endParaRPr lang="en-US"/>
        </a:p>
      </dgm:t>
    </dgm:pt>
    <dgm:pt modelId="{E011BA29-4984-47FF-A053-F5645A3ADB94}" type="sibTrans" cxnId="{551015DE-AE22-44F3-9F49-FC2D070BECFF}">
      <dgm:prSet/>
      <dgm:spPr/>
      <dgm:t>
        <a:bodyPr/>
        <a:lstStyle/>
        <a:p>
          <a:endParaRPr lang="en-US"/>
        </a:p>
      </dgm:t>
    </dgm:pt>
    <dgm:pt modelId="{23CEF7C5-D32F-497E-9415-D1507115CE5E}">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900" dirty="0" smtClean="0"/>
            <a:t>Contract for Access</a:t>
          </a:r>
          <a:endParaRPr lang="en-US" sz="900" dirty="0"/>
        </a:p>
      </dgm:t>
    </dgm:pt>
    <dgm:pt modelId="{9AB0518A-88D5-4D12-9B60-E87B31E284B2}" type="parTrans" cxnId="{B063A103-96FB-4E71-BD3E-398E2E01BDAE}">
      <dgm:prSet/>
      <dgm:spPr/>
      <dgm:t>
        <a:bodyPr/>
        <a:lstStyle/>
        <a:p>
          <a:endParaRPr lang="en-US"/>
        </a:p>
      </dgm:t>
    </dgm:pt>
    <dgm:pt modelId="{FDC462EF-9DE0-46CD-AD16-681F4FBDE042}" type="sibTrans" cxnId="{B063A103-96FB-4E71-BD3E-398E2E01BDAE}">
      <dgm:prSet/>
      <dgm:spPr/>
      <dgm:t>
        <a:bodyPr/>
        <a:lstStyle/>
        <a:p>
          <a:endParaRPr lang="en-US"/>
        </a:p>
      </dgm:t>
    </dgm:pt>
    <dgm:pt modelId="{59D397D8-D4C3-46EB-8A11-45A3436A6B3D}">
      <dgm:prSet phldrT="[Text]"/>
      <dgm:spPr/>
      <dgm:t>
        <a:bodyPr/>
        <a:lstStyle/>
        <a:p>
          <a:r>
            <a:rPr lang="en-US" dirty="0" smtClean="0"/>
            <a:t>Contract for access</a:t>
          </a:r>
          <a:endParaRPr lang="en-US" dirty="0"/>
        </a:p>
      </dgm:t>
    </dgm:pt>
    <dgm:pt modelId="{D2BCEA46-59C9-4379-BC9C-A452C87BE933}" type="parTrans" cxnId="{EAB46BEB-FD7F-4649-B987-5EEE76FAADFB}">
      <dgm:prSet/>
      <dgm:spPr/>
      <dgm:t>
        <a:bodyPr/>
        <a:lstStyle/>
        <a:p>
          <a:endParaRPr lang="en-US"/>
        </a:p>
      </dgm:t>
    </dgm:pt>
    <dgm:pt modelId="{F296576F-8CAF-4BC0-ABA4-056824C56EC3}" type="sibTrans" cxnId="{EAB46BEB-FD7F-4649-B987-5EEE76FAADFB}">
      <dgm:prSet/>
      <dgm:spPr/>
      <dgm:t>
        <a:bodyPr/>
        <a:lstStyle/>
        <a:p>
          <a:endParaRPr lang="en-US"/>
        </a:p>
      </dgm:t>
    </dgm:pt>
    <dgm:pt modelId="{57597DAD-B24C-4359-9E19-3AC0DFB4DF08}">
      <dgm:prSet phldrT="[Text]"/>
      <dgm:spPr/>
      <dgm:t>
        <a:bodyPr/>
        <a:lstStyle/>
        <a:p>
          <a:r>
            <a:rPr lang="en-US" dirty="0" smtClean="0"/>
            <a:t>Contract for access</a:t>
          </a:r>
          <a:endParaRPr lang="en-US" dirty="0"/>
        </a:p>
      </dgm:t>
    </dgm:pt>
    <dgm:pt modelId="{538BCBF4-5817-432D-846B-7B2709DCF22B}" type="parTrans" cxnId="{CA5E355E-CB16-4815-8574-3301EB94EF6A}">
      <dgm:prSet/>
      <dgm:spPr/>
      <dgm:t>
        <a:bodyPr/>
        <a:lstStyle/>
        <a:p>
          <a:endParaRPr lang="en-US"/>
        </a:p>
      </dgm:t>
    </dgm:pt>
    <dgm:pt modelId="{266DB01C-43A4-4C44-B642-983F337AD0EB}" type="sibTrans" cxnId="{CA5E355E-CB16-4815-8574-3301EB94EF6A}">
      <dgm:prSet/>
      <dgm:spPr/>
      <dgm:t>
        <a:bodyPr/>
        <a:lstStyle/>
        <a:p>
          <a:endParaRPr lang="en-US"/>
        </a:p>
      </dgm:t>
    </dgm:pt>
    <dgm:pt modelId="{CB90B265-5293-4AD2-A187-D238103DB258}">
      <dgm:prSet phldrT="[Text]"/>
      <dgm:spPr/>
      <dgm:t>
        <a:bodyPr/>
        <a:lstStyle/>
        <a:p>
          <a:r>
            <a:rPr lang="en-US" dirty="0" smtClean="0"/>
            <a:t>Contract for access</a:t>
          </a:r>
          <a:endParaRPr lang="en-US" dirty="0"/>
        </a:p>
      </dgm:t>
    </dgm:pt>
    <dgm:pt modelId="{9206FB54-3E00-4687-809D-8CB3A78F782E}" type="parTrans" cxnId="{8A67749C-9303-4C10-9803-E282C7D6D8E1}">
      <dgm:prSet/>
      <dgm:spPr/>
      <dgm:t>
        <a:bodyPr/>
        <a:lstStyle/>
        <a:p>
          <a:endParaRPr lang="en-US"/>
        </a:p>
      </dgm:t>
    </dgm:pt>
    <dgm:pt modelId="{A299C422-9487-4C76-8AB6-7CDC8DFD5CD0}" type="sibTrans" cxnId="{8A67749C-9303-4C10-9803-E282C7D6D8E1}">
      <dgm:prSet/>
      <dgm:spPr/>
      <dgm:t>
        <a:bodyPr/>
        <a:lstStyle/>
        <a:p>
          <a:endParaRPr lang="en-US"/>
        </a:p>
      </dgm:t>
    </dgm:pt>
    <dgm:pt modelId="{EB50CFB2-4F58-49A2-86E7-437B94B4788D}">
      <dgm:prSet phldrT="[Text]"/>
      <dgm:spPr/>
      <dgm:t>
        <a:bodyPr/>
        <a:lstStyle/>
        <a:p>
          <a:r>
            <a:rPr lang="en-US" smtClean="0"/>
            <a:t>Contract for access</a:t>
          </a:r>
          <a:endParaRPr lang="en-US" dirty="0"/>
        </a:p>
      </dgm:t>
    </dgm:pt>
    <dgm:pt modelId="{F0897107-3244-41C9-8EF0-84398ABC1CA3}" type="parTrans" cxnId="{39082F76-7C4E-4446-8B2C-F94D524782F5}">
      <dgm:prSet/>
      <dgm:spPr/>
      <dgm:t>
        <a:bodyPr/>
        <a:lstStyle/>
        <a:p>
          <a:endParaRPr lang="en-US"/>
        </a:p>
      </dgm:t>
    </dgm:pt>
    <dgm:pt modelId="{4B9A365D-4859-4FB3-B58E-70B8EE0F4228}" type="sibTrans" cxnId="{39082F76-7C4E-4446-8B2C-F94D524782F5}">
      <dgm:prSet/>
      <dgm:spPr/>
      <dgm:t>
        <a:bodyPr/>
        <a:lstStyle/>
        <a:p>
          <a:endParaRPr lang="en-US"/>
        </a:p>
      </dgm:t>
    </dgm:pt>
    <dgm:pt modelId="{C08B4269-4C03-46BE-AE76-FBA5A77A44E9}" type="pres">
      <dgm:prSet presAssocID="{5884A2F1-E726-4377-AB33-54A7278B770E}" presName="diagram" presStyleCnt="0">
        <dgm:presLayoutVars>
          <dgm:chPref val="1"/>
          <dgm:dir/>
          <dgm:animOne val="branch"/>
          <dgm:animLvl val="lvl"/>
          <dgm:resizeHandles/>
        </dgm:presLayoutVars>
      </dgm:prSet>
      <dgm:spPr/>
      <dgm:t>
        <a:bodyPr/>
        <a:lstStyle/>
        <a:p>
          <a:endParaRPr lang="en-US"/>
        </a:p>
      </dgm:t>
    </dgm:pt>
    <dgm:pt modelId="{4E40B735-0FCF-47AB-9E2D-227253F196C6}" type="pres">
      <dgm:prSet presAssocID="{2D1D70B6-2B0B-4A46-9D06-DD2BD7EF2DA1}" presName="root" presStyleCnt="0"/>
      <dgm:spPr/>
    </dgm:pt>
    <dgm:pt modelId="{77F64DEC-95F8-489D-9ABB-7EB45CD96ADA}" type="pres">
      <dgm:prSet presAssocID="{2D1D70B6-2B0B-4A46-9D06-DD2BD7EF2DA1}" presName="rootComposite" presStyleCnt="0"/>
      <dgm:spPr/>
    </dgm:pt>
    <dgm:pt modelId="{8CDEDBFB-F34B-4459-ADD5-A7F03DEFF5D2}" type="pres">
      <dgm:prSet presAssocID="{2D1D70B6-2B0B-4A46-9D06-DD2BD7EF2DA1}" presName="rootText" presStyleLbl="node1" presStyleIdx="0" presStyleCnt="3"/>
      <dgm:spPr/>
      <dgm:t>
        <a:bodyPr/>
        <a:lstStyle/>
        <a:p>
          <a:endParaRPr lang="en-US"/>
        </a:p>
      </dgm:t>
    </dgm:pt>
    <dgm:pt modelId="{D3668358-7B23-4E00-95E9-6BFB9FC3DE8E}" type="pres">
      <dgm:prSet presAssocID="{2D1D70B6-2B0B-4A46-9D06-DD2BD7EF2DA1}" presName="rootConnector" presStyleLbl="node1" presStyleIdx="0" presStyleCnt="3"/>
      <dgm:spPr/>
      <dgm:t>
        <a:bodyPr/>
        <a:lstStyle/>
        <a:p>
          <a:endParaRPr lang="en-US"/>
        </a:p>
      </dgm:t>
    </dgm:pt>
    <dgm:pt modelId="{092B0FF0-D1F8-4363-BDE8-024813AC95AF}" type="pres">
      <dgm:prSet presAssocID="{2D1D70B6-2B0B-4A46-9D06-DD2BD7EF2DA1}" presName="childShape" presStyleCnt="0"/>
      <dgm:spPr/>
    </dgm:pt>
    <dgm:pt modelId="{8EABDE0B-6E10-4C77-9B27-B6F82FB3BB42}" type="pres">
      <dgm:prSet presAssocID="{6CD519AC-9CB6-4AAF-A664-878F657218BF}" presName="Name13" presStyleLbl="parChTrans1D2" presStyleIdx="0" presStyleCnt="10"/>
      <dgm:spPr/>
      <dgm:t>
        <a:bodyPr/>
        <a:lstStyle/>
        <a:p>
          <a:endParaRPr lang="en-US"/>
        </a:p>
      </dgm:t>
    </dgm:pt>
    <dgm:pt modelId="{09C49168-3866-4D4E-8C76-1D329C4F36B7}" type="pres">
      <dgm:prSet presAssocID="{11D516B1-0B80-45AA-A9D2-76B78CAB6A71}" presName="childText" presStyleLbl="bgAcc1" presStyleIdx="0" presStyleCnt="10">
        <dgm:presLayoutVars>
          <dgm:bulletEnabled val="1"/>
        </dgm:presLayoutVars>
      </dgm:prSet>
      <dgm:spPr/>
      <dgm:t>
        <a:bodyPr/>
        <a:lstStyle/>
        <a:p>
          <a:endParaRPr lang="en-US"/>
        </a:p>
      </dgm:t>
    </dgm:pt>
    <dgm:pt modelId="{6DCEE4C4-44D2-4E7F-B056-20CB51D034BE}" type="pres">
      <dgm:prSet presAssocID="{82873485-1E18-4B78-89F7-C80CB32C2FDC}" presName="Name13" presStyleLbl="parChTrans1D2" presStyleIdx="1" presStyleCnt="10"/>
      <dgm:spPr/>
      <dgm:t>
        <a:bodyPr/>
        <a:lstStyle/>
        <a:p>
          <a:endParaRPr lang="en-US"/>
        </a:p>
      </dgm:t>
    </dgm:pt>
    <dgm:pt modelId="{FB9739A2-0472-41F7-BCA6-164DEA4B1C66}" type="pres">
      <dgm:prSet presAssocID="{0FBA02D9-CB06-4192-8664-D4D503FDE225}" presName="childText" presStyleLbl="bgAcc1" presStyleIdx="1" presStyleCnt="10">
        <dgm:presLayoutVars>
          <dgm:bulletEnabled val="1"/>
        </dgm:presLayoutVars>
      </dgm:prSet>
      <dgm:spPr/>
      <dgm:t>
        <a:bodyPr/>
        <a:lstStyle/>
        <a:p>
          <a:endParaRPr lang="en-US"/>
        </a:p>
      </dgm:t>
    </dgm:pt>
    <dgm:pt modelId="{456B37E6-D810-4B7F-92DD-600BC531BEBE}" type="pres">
      <dgm:prSet presAssocID="{028A7E9F-0969-416C-A239-2FAB4BBBC24A}" presName="root" presStyleCnt="0"/>
      <dgm:spPr/>
    </dgm:pt>
    <dgm:pt modelId="{55EE2154-BEEF-4417-96AC-27FA32251414}" type="pres">
      <dgm:prSet presAssocID="{028A7E9F-0969-416C-A239-2FAB4BBBC24A}" presName="rootComposite" presStyleCnt="0"/>
      <dgm:spPr/>
    </dgm:pt>
    <dgm:pt modelId="{6FBEA72B-6517-4012-98F7-9F64F882E306}" type="pres">
      <dgm:prSet presAssocID="{028A7E9F-0969-416C-A239-2FAB4BBBC24A}" presName="rootText" presStyleLbl="node1" presStyleIdx="1" presStyleCnt="3" custScaleX="79323" custScaleY="77620"/>
      <dgm:spPr/>
      <dgm:t>
        <a:bodyPr/>
        <a:lstStyle/>
        <a:p>
          <a:endParaRPr lang="en-US"/>
        </a:p>
      </dgm:t>
    </dgm:pt>
    <dgm:pt modelId="{B4ADE7DD-F855-48DD-BD30-9EFDB0F84234}" type="pres">
      <dgm:prSet presAssocID="{028A7E9F-0969-416C-A239-2FAB4BBBC24A}" presName="rootConnector" presStyleLbl="node1" presStyleIdx="1" presStyleCnt="3"/>
      <dgm:spPr/>
      <dgm:t>
        <a:bodyPr/>
        <a:lstStyle/>
        <a:p>
          <a:endParaRPr lang="en-US"/>
        </a:p>
      </dgm:t>
    </dgm:pt>
    <dgm:pt modelId="{2AF776E2-0F26-441C-8289-4F45A893985C}" type="pres">
      <dgm:prSet presAssocID="{028A7E9F-0969-416C-A239-2FAB4BBBC24A}" presName="childShape" presStyleCnt="0"/>
      <dgm:spPr/>
    </dgm:pt>
    <dgm:pt modelId="{7FF99D3C-416F-4584-B220-A6EB6D80D22F}" type="pres">
      <dgm:prSet presAssocID="{0878529F-722D-4C94-BBF0-F6AD4C7B1C06}" presName="Name13" presStyleLbl="parChTrans1D2" presStyleIdx="2" presStyleCnt="10"/>
      <dgm:spPr/>
      <dgm:t>
        <a:bodyPr/>
        <a:lstStyle/>
        <a:p>
          <a:endParaRPr lang="en-US"/>
        </a:p>
      </dgm:t>
    </dgm:pt>
    <dgm:pt modelId="{5C8FFFDF-C806-4715-B14C-A0C459CAFE4F}" type="pres">
      <dgm:prSet presAssocID="{D388060F-2D09-4811-B333-76BFDF6FFA33}" presName="childText" presStyleLbl="bgAcc1" presStyleIdx="2" presStyleCnt="10">
        <dgm:presLayoutVars>
          <dgm:bulletEnabled val="1"/>
        </dgm:presLayoutVars>
      </dgm:prSet>
      <dgm:spPr/>
      <dgm:t>
        <a:bodyPr/>
        <a:lstStyle/>
        <a:p>
          <a:endParaRPr lang="en-US"/>
        </a:p>
      </dgm:t>
    </dgm:pt>
    <dgm:pt modelId="{8DBDB2F5-2369-4695-B41D-36DC961BCF47}" type="pres">
      <dgm:prSet presAssocID="{A0526996-6E27-4541-97EB-38998AC85B33}" presName="Name13" presStyleLbl="parChTrans1D2" presStyleIdx="3" presStyleCnt="10"/>
      <dgm:spPr/>
      <dgm:t>
        <a:bodyPr/>
        <a:lstStyle/>
        <a:p>
          <a:endParaRPr lang="en-US"/>
        </a:p>
      </dgm:t>
    </dgm:pt>
    <dgm:pt modelId="{B07C9508-4C25-406A-AA0A-228B95765E18}" type="pres">
      <dgm:prSet presAssocID="{4285BC48-514B-44CF-B2E8-707C80235574}" presName="childText" presStyleLbl="bgAcc1" presStyleIdx="3" presStyleCnt="10">
        <dgm:presLayoutVars>
          <dgm:bulletEnabled val="1"/>
        </dgm:presLayoutVars>
      </dgm:prSet>
      <dgm:spPr/>
      <dgm:t>
        <a:bodyPr/>
        <a:lstStyle/>
        <a:p>
          <a:endParaRPr lang="en-US"/>
        </a:p>
      </dgm:t>
    </dgm:pt>
    <dgm:pt modelId="{92EF0A91-DBBE-4307-85A8-55CA2A3AEF33}" type="pres">
      <dgm:prSet presAssocID="{6804CA43-05B7-4287-84C8-C43D47B9F014}" presName="Name13" presStyleLbl="parChTrans1D2" presStyleIdx="4" presStyleCnt="10"/>
      <dgm:spPr/>
      <dgm:t>
        <a:bodyPr/>
        <a:lstStyle/>
        <a:p>
          <a:endParaRPr lang="en-US"/>
        </a:p>
      </dgm:t>
    </dgm:pt>
    <dgm:pt modelId="{0F817522-8C76-40AA-A674-DA21D332B8AC}" type="pres">
      <dgm:prSet presAssocID="{C00BE68B-F5F6-4BF4-A04E-EEB122B3E3AD}" presName="childText" presStyleLbl="bgAcc1" presStyleIdx="4" presStyleCnt="10">
        <dgm:presLayoutVars>
          <dgm:bulletEnabled val="1"/>
        </dgm:presLayoutVars>
      </dgm:prSet>
      <dgm:spPr/>
      <dgm:t>
        <a:bodyPr/>
        <a:lstStyle/>
        <a:p>
          <a:endParaRPr lang="en-US"/>
        </a:p>
      </dgm:t>
    </dgm:pt>
    <dgm:pt modelId="{ADC443DB-CF44-4BBE-BE24-0C64E6DA9B99}" type="pres">
      <dgm:prSet presAssocID="{ECCE1C3B-B66F-4FA9-9923-F3E21EC8A31D}" presName="Name13" presStyleLbl="parChTrans1D2" presStyleIdx="5" presStyleCnt="10"/>
      <dgm:spPr/>
      <dgm:t>
        <a:bodyPr/>
        <a:lstStyle/>
        <a:p>
          <a:endParaRPr lang="en-US"/>
        </a:p>
      </dgm:t>
    </dgm:pt>
    <dgm:pt modelId="{7E275143-285C-4B62-AF7B-EB053D43C611}" type="pres">
      <dgm:prSet presAssocID="{5C5B3381-8BA5-4570-A555-AB095BE56CD3}" presName="childText" presStyleLbl="bgAcc1" presStyleIdx="5" presStyleCnt="10">
        <dgm:presLayoutVars>
          <dgm:bulletEnabled val="1"/>
        </dgm:presLayoutVars>
      </dgm:prSet>
      <dgm:spPr/>
      <dgm:t>
        <a:bodyPr/>
        <a:lstStyle/>
        <a:p>
          <a:endParaRPr lang="en-US"/>
        </a:p>
      </dgm:t>
    </dgm:pt>
    <dgm:pt modelId="{ED5BD475-970B-4E4A-B621-7E0FBFB67ADF}" type="pres">
      <dgm:prSet presAssocID="{23CEF7C5-D32F-497E-9415-D1507115CE5E}" presName="root" presStyleCnt="0"/>
      <dgm:spPr/>
    </dgm:pt>
    <dgm:pt modelId="{CA0E7811-9A36-45EA-A558-F62717B1CD2F}" type="pres">
      <dgm:prSet presAssocID="{23CEF7C5-D32F-497E-9415-D1507115CE5E}" presName="rootComposite" presStyleCnt="0"/>
      <dgm:spPr/>
    </dgm:pt>
    <dgm:pt modelId="{44A4DA4E-AE41-4B59-9D3E-8D811A45FAEB}" type="pres">
      <dgm:prSet presAssocID="{23CEF7C5-D32F-497E-9415-D1507115CE5E}" presName="rootText" presStyleLbl="node1" presStyleIdx="2" presStyleCnt="3" custScaleX="71544" custScaleY="84673"/>
      <dgm:spPr/>
      <dgm:t>
        <a:bodyPr/>
        <a:lstStyle/>
        <a:p>
          <a:endParaRPr lang="en-US"/>
        </a:p>
      </dgm:t>
    </dgm:pt>
    <dgm:pt modelId="{F50D2991-511B-4FE4-AC17-A72E305420EF}" type="pres">
      <dgm:prSet presAssocID="{23CEF7C5-D32F-497E-9415-D1507115CE5E}" presName="rootConnector" presStyleLbl="node1" presStyleIdx="2" presStyleCnt="3"/>
      <dgm:spPr/>
      <dgm:t>
        <a:bodyPr/>
        <a:lstStyle/>
        <a:p>
          <a:endParaRPr lang="en-US"/>
        </a:p>
      </dgm:t>
    </dgm:pt>
    <dgm:pt modelId="{042DCEC3-5FB5-4AAF-A8D4-46B894F1E06F}" type="pres">
      <dgm:prSet presAssocID="{23CEF7C5-D32F-497E-9415-D1507115CE5E}" presName="childShape" presStyleCnt="0"/>
      <dgm:spPr/>
    </dgm:pt>
    <dgm:pt modelId="{E3A617F8-47FB-491A-8E6D-10320F5226DF}" type="pres">
      <dgm:prSet presAssocID="{D2BCEA46-59C9-4379-BC9C-A452C87BE933}" presName="Name13" presStyleLbl="parChTrans1D2" presStyleIdx="6" presStyleCnt="10"/>
      <dgm:spPr/>
      <dgm:t>
        <a:bodyPr/>
        <a:lstStyle/>
        <a:p>
          <a:endParaRPr lang="en-US"/>
        </a:p>
      </dgm:t>
    </dgm:pt>
    <dgm:pt modelId="{9E6AB82E-355C-4C31-9938-A464DAF4F71F}" type="pres">
      <dgm:prSet presAssocID="{59D397D8-D4C3-46EB-8A11-45A3436A6B3D}" presName="childText" presStyleLbl="bgAcc1" presStyleIdx="6" presStyleCnt="10">
        <dgm:presLayoutVars>
          <dgm:bulletEnabled val="1"/>
        </dgm:presLayoutVars>
      </dgm:prSet>
      <dgm:spPr/>
      <dgm:t>
        <a:bodyPr/>
        <a:lstStyle/>
        <a:p>
          <a:endParaRPr lang="en-US"/>
        </a:p>
      </dgm:t>
    </dgm:pt>
    <dgm:pt modelId="{D05194EA-DFD7-4A72-83B0-CC85BDF6587B}" type="pres">
      <dgm:prSet presAssocID="{538BCBF4-5817-432D-846B-7B2709DCF22B}" presName="Name13" presStyleLbl="parChTrans1D2" presStyleIdx="7" presStyleCnt="10"/>
      <dgm:spPr/>
      <dgm:t>
        <a:bodyPr/>
        <a:lstStyle/>
        <a:p>
          <a:endParaRPr lang="en-US"/>
        </a:p>
      </dgm:t>
    </dgm:pt>
    <dgm:pt modelId="{F83F8F1D-2B64-4367-8847-A6F05AE2DEAC}" type="pres">
      <dgm:prSet presAssocID="{57597DAD-B24C-4359-9E19-3AC0DFB4DF08}" presName="childText" presStyleLbl="bgAcc1" presStyleIdx="7" presStyleCnt="10">
        <dgm:presLayoutVars>
          <dgm:bulletEnabled val="1"/>
        </dgm:presLayoutVars>
      </dgm:prSet>
      <dgm:spPr/>
      <dgm:t>
        <a:bodyPr/>
        <a:lstStyle/>
        <a:p>
          <a:endParaRPr lang="en-US"/>
        </a:p>
      </dgm:t>
    </dgm:pt>
    <dgm:pt modelId="{74E37ECF-71FC-48FB-9839-93F483C8BB1F}" type="pres">
      <dgm:prSet presAssocID="{9206FB54-3E00-4687-809D-8CB3A78F782E}" presName="Name13" presStyleLbl="parChTrans1D2" presStyleIdx="8" presStyleCnt="10"/>
      <dgm:spPr/>
      <dgm:t>
        <a:bodyPr/>
        <a:lstStyle/>
        <a:p>
          <a:endParaRPr lang="en-US"/>
        </a:p>
      </dgm:t>
    </dgm:pt>
    <dgm:pt modelId="{62FFE33B-205C-4176-81EE-9DC754616F61}" type="pres">
      <dgm:prSet presAssocID="{CB90B265-5293-4AD2-A187-D238103DB258}" presName="childText" presStyleLbl="bgAcc1" presStyleIdx="8" presStyleCnt="10">
        <dgm:presLayoutVars>
          <dgm:bulletEnabled val="1"/>
        </dgm:presLayoutVars>
      </dgm:prSet>
      <dgm:spPr/>
      <dgm:t>
        <a:bodyPr/>
        <a:lstStyle/>
        <a:p>
          <a:endParaRPr lang="en-US"/>
        </a:p>
      </dgm:t>
    </dgm:pt>
    <dgm:pt modelId="{58E066B5-1721-4495-ADA2-97F3E28D4FD5}" type="pres">
      <dgm:prSet presAssocID="{F0897107-3244-41C9-8EF0-84398ABC1CA3}" presName="Name13" presStyleLbl="parChTrans1D2" presStyleIdx="9" presStyleCnt="10"/>
      <dgm:spPr/>
      <dgm:t>
        <a:bodyPr/>
        <a:lstStyle/>
        <a:p>
          <a:endParaRPr lang="en-US"/>
        </a:p>
      </dgm:t>
    </dgm:pt>
    <dgm:pt modelId="{DCD4F24B-09D6-4E82-9638-0BA24DD5E8AA}" type="pres">
      <dgm:prSet presAssocID="{EB50CFB2-4F58-49A2-86E7-437B94B4788D}" presName="childText" presStyleLbl="bgAcc1" presStyleIdx="9" presStyleCnt="10">
        <dgm:presLayoutVars>
          <dgm:bulletEnabled val="1"/>
        </dgm:presLayoutVars>
      </dgm:prSet>
      <dgm:spPr/>
      <dgm:t>
        <a:bodyPr/>
        <a:lstStyle/>
        <a:p>
          <a:endParaRPr lang="en-US"/>
        </a:p>
      </dgm:t>
    </dgm:pt>
  </dgm:ptLst>
  <dgm:cxnLst>
    <dgm:cxn modelId="{65CF133F-35B3-4097-A588-42D3D0A09C88}" type="presOf" srcId="{23CEF7C5-D32F-497E-9415-D1507115CE5E}" destId="{44A4DA4E-AE41-4B59-9D3E-8D811A45FAEB}" srcOrd="0" destOrd="0" presId="urn:microsoft.com/office/officeart/2005/8/layout/hierarchy3"/>
    <dgm:cxn modelId="{CA5E355E-CB16-4815-8574-3301EB94EF6A}" srcId="{23CEF7C5-D32F-497E-9415-D1507115CE5E}" destId="{57597DAD-B24C-4359-9E19-3AC0DFB4DF08}" srcOrd="1" destOrd="0" parTransId="{538BCBF4-5817-432D-846B-7B2709DCF22B}" sibTransId="{266DB01C-43A4-4C44-B642-983F337AD0EB}"/>
    <dgm:cxn modelId="{56617951-9905-4E14-8BF1-17993DA0BC76}" type="presOf" srcId="{EB50CFB2-4F58-49A2-86E7-437B94B4788D}" destId="{DCD4F24B-09D6-4E82-9638-0BA24DD5E8AA}" srcOrd="0" destOrd="0" presId="urn:microsoft.com/office/officeart/2005/8/layout/hierarchy3"/>
    <dgm:cxn modelId="{A6DADA18-BE33-49BB-B42C-4090481E8AB7}" type="presOf" srcId="{2D1D70B6-2B0B-4A46-9D06-DD2BD7EF2DA1}" destId="{8CDEDBFB-F34B-4459-ADD5-A7F03DEFF5D2}" srcOrd="0" destOrd="0" presId="urn:microsoft.com/office/officeart/2005/8/layout/hierarchy3"/>
    <dgm:cxn modelId="{950B7CCF-18DC-49EB-9583-0E9D098A0A4D}" type="presOf" srcId="{D2BCEA46-59C9-4379-BC9C-A452C87BE933}" destId="{E3A617F8-47FB-491A-8E6D-10320F5226DF}" srcOrd="0" destOrd="0" presId="urn:microsoft.com/office/officeart/2005/8/layout/hierarchy3"/>
    <dgm:cxn modelId="{152AADE6-F655-4FEA-80AC-9855E690F311}" type="presOf" srcId="{9206FB54-3E00-4687-809D-8CB3A78F782E}" destId="{74E37ECF-71FC-48FB-9839-93F483C8BB1F}" srcOrd="0" destOrd="0" presId="urn:microsoft.com/office/officeart/2005/8/layout/hierarchy3"/>
    <dgm:cxn modelId="{3BDCE1D8-CC1C-4103-8813-E06DA72D9B37}" type="presOf" srcId="{2D1D70B6-2B0B-4A46-9D06-DD2BD7EF2DA1}" destId="{D3668358-7B23-4E00-95E9-6BFB9FC3DE8E}" srcOrd="1" destOrd="0" presId="urn:microsoft.com/office/officeart/2005/8/layout/hierarchy3"/>
    <dgm:cxn modelId="{F8DCE8CB-CAEC-42C3-B1E6-42058E7CF4F7}" srcId="{028A7E9F-0969-416C-A239-2FAB4BBBC24A}" destId="{4285BC48-514B-44CF-B2E8-707C80235574}" srcOrd="1" destOrd="0" parTransId="{A0526996-6E27-4541-97EB-38998AC85B33}" sibTransId="{722E9759-FBC8-4C97-94A2-A8B5DCAADE6D}"/>
    <dgm:cxn modelId="{CEE80488-622E-4BFF-9727-2B23DE44D3D2}" type="presOf" srcId="{23CEF7C5-D32F-497E-9415-D1507115CE5E}" destId="{F50D2991-511B-4FE4-AC17-A72E305420EF}" srcOrd="1" destOrd="0" presId="urn:microsoft.com/office/officeart/2005/8/layout/hierarchy3"/>
    <dgm:cxn modelId="{DB006DDD-EC59-4B4C-B1B5-C7B90BAB5870}" srcId="{028A7E9F-0969-416C-A239-2FAB4BBBC24A}" destId="{D388060F-2D09-4811-B333-76BFDF6FFA33}" srcOrd="0" destOrd="0" parTransId="{0878529F-722D-4C94-BBF0-F6AD4C7B1C06}" sibTransId="{94104C41-9477-4F80-8601-4D44BA83A7CF}"/>
    <dgm:cxn modelId="{383765DD-B7D0-424B-BD70-2406CF4771C2}" type="presOf" srcId="{6CD519AC-9CB6-4AAF-A664-878F657218BF}" destId="{8EABDE0B-6E10-4C77-9B27-B6F82FB3BB42}" srcOrd="0" destOrd="0" presId="urn:microsoft.com/office/officeart/2005/8/layout/hierarchy3"/>
    <dgm:cxn modelId="{161DC686-7027-437E-A8D2-11EEC1320503}" type="presOf" srcId="{0878529F-722D-4C94-BBF0-F6AD4C7B1C06}" destId="{7FF99D3C-416F-4584-B220-A6EB6D80D22F}" srcOrd="0" destOrd="0" presId="urn:microsoft.com/office/officeart/2005/8/layout/hierarchy3"/>
    <dgm:cxn modelId="{B063A103-96FB-4E71-BD3E-398E2E01BDAE}" srcId="{5884A2F1-E726-4377-AB33-54A7278B770E}" destId="{23CEF7C5-D32F-497E-9415-D1507115CE5E}" srcOrd="2" destOrd="0" parTransId="{9AB0518A-88D5-4D12-9B60-E87B31E284B2}" sibTransId="{FDC462EF-9DE0-46CD-AD16-681F4FBDE042}"/>
    <dgm:cxn modelId="{DA386AC3-4FA7-4C27-A311-5E867385BE59}" type="presOf" srcId="{ECCE1C3B-B66F-4FA9-9923-F3E21EC8A31D}" destId="{ADC443DB-CF44-4BBE-BE24-0C64E6DA9B99}" srcOrd="0" destOrd="0" presId="urn:microsoft.com/office/officeart/2005/8/layout/hierarchy3"/>
    <dgm:cxn modelId="{85000BC0-A864-4A0D-B0F1-7288FBD56D5D}" type="presOf" srcId="{5884A2F1-E726-4377-AB33-54A7278B770E}" destId="{C08B4269-4C03-46BE-AE76-FBA5A77A44E9}" srcOrd="0" destOrd="0" presId="urn:microsoft.com/office/officeart/2005/8/layout/hierarchy3"/>
    <dgm:cxn modelId="{98BFC8AD-0879-4FF0-B520-7F2CC0682470}" type="presOf" srcId="{D388060F-2D09-4811-B333-76BFDF6FFA33}" destId="{5C8FFFDF-C806-4715-B14C-A0C459CAFE4F}" srcOrd="0" destOrd="0" presId="urn:microsoft.com/office/officeart/2005/8/layout/hierarchy3"/>
    <dgm:cxn modelId="{55267AC1-0641-49AA-A80D-3D6FAC6A5A19}" type="presOf" srcId="{11D516B1-0B80-45AA-A9D2-76B78CAB6A71}" destId="{09C49168-3866-4D4E-8C76-1D329C4F36B7}" srcOrd="0" destOrd="0" presId="urn:microsoft.com/office/officeart/2005/8/layout/hierarchy3"/>
    <dgm:cxn modelId="{B0F2CFE3-2F2C-4A82-B16B-7118B92016D6}" type="presOf" srcId="{A0526996-6E27-4541-97EB-38998AC85B33}" destId="{8DBDB2F5-2369-4695-B41D-36DC961BCF47}" srcOrd="0" destOrd="0" presId="urn:microsoft.com/office/officeart/2005/8/layout/hierarchy3"/>
    <dgm:cxn modelId="{832B9460-1D5D-4065-8516-5D0DB3875CDD}" type="presOf" srcId="{5C5B3381-8BA5-4570-A555-AB095BE56CD3}" destId="{7E275143-285C-4B62-AF7B-EB053D43C611}" srcOrd="0" destOrd="0" presId="urn:microsoft.com/office/officeart/2005/8/layout/hierarchy3"/>
    <dgm:cxn modelId="{C0285DF2-7B50-4447-9A8C-6B24A5CC6FEF}" srcId="{5884A2F1-E726-4377-AB33-54A7278B770E}" destId="{2D1D70B6-2B0B-4A46-9D06-DD2BD7EF2DA1}" srcOrd="0" destOrd="0" parTransId="{F44BDD93-5522-4BE1-A840-3ADE8B6B74EA}" sibTransId="{A9BFA6D1-1537-41F3-92A6-27C4A64662A0}"/>
    <dgm:cxn modelId="{6CAF7528-8126-4FE8-9D99-D37BDD442617}" type="presOf" srcId="{0FBA02D9-CB06-4192-8664-D4D503FDE225}" destId="{FB9739A2-0472-41F7-BCA6-164DEA4B1C66}" srcOrd="0" destOrd="0" presId="urn:microsoft.com/office/officeart/2005/8/layout/hierarchy3"/>
    <dgm:cxn modelId="{7B1725FB-2736-4CFE-A50B-41B5C42CAA46}" type="presOf" srcId="{F0897107-3244-41C9-8EF0-84398ABC1CA3}" destId="{58E066B5-1721-4495-ADA2-97F3E28D4FD5}" srcOrd="0" destOrd="0" presId="urn:microsoft.com/office/officeart/2005/8/layout/hierarchy3"/>
    <dgm:cxn modelId="{EAB46BEB-FD7F-4649-B987-5EEE76FAADFB}" srcId="{23CEF7C5-D32F-497E-9415-D1507115CE5E}" destId="{59D397D8-D4C3-46EB-8A11-45A3436A6B3D}" srcOrd="0" destOrd="0" parTransId="{D2BCEA46-59C9-4379-BC9C-A452C87BE933}" sibTransId="{F296576F-8CAF-4BC0-ABA4-056824C56EC3}"/>
    <dgm:cxn modelId="{41952897-5F0C-4433-92F8-9BB45EBED668}" type="presOf" srcId="{59D397D8-D4C3-46EB-8A11-45A3436A6B3D}" destId="{9E6AB82E-355C-4C31-9938-A464DAF4F71F}" srcOrd="0" destOrd="0" presId="urn:microsoft.com/office/officeart/2005/8/layout/hierarchy3"/>
    <dgm:cxn modelId="{40FE4440-BA9E-4063-AF53-E681F7073510}" type="presOf" srcId="{57597DAD-B24C-4359-9E19-3AC0DFB4DF08}" destId="{F83F8F1D-2B64-4367-8847-A6F05AE2DEAC}" srcOrd="0" destOrd="0" presId="urn:microsoft.com/office/officeart/2005/8/layout/hierarchy3"/>
    <dgm:cxn modelId="{197D7706-6FE2-4928-9B00-D0785A770A3A}" type="presOf" srcId="{82873485-1E18-4B78-89F7-C80CB32C2FDC}" destId="{6DCEE4C4-44D2-4E7F-B056-20CB51D034BE}" srcOrd="0" destOrd="0" presId="urn:microsoft.com/office/officeart/2005/8/layout/hierarchy3"/>
    <dgm:cxn modelId="{308BEAA7-1C0F-46BC-89EC-A3D2EF7FB93B}" type="presOf" srcId="{6804CA43-05B7-4287-84C8-C43D47B9F014}" destId="{92EF0A91-DBBE-4307-85A8-55CA2A3AEF33}" srcOrd="0" destOrd="0" presId="urn:microsoft.com/office/officeart/2005/8/layout/hierarchy3"/>
    <dgm:cxn modelId="{551015DE-AE22-44F3-9F49-FC2D070BECFF}" srcId="{028A7E9F-0969-416C-A239-2FAB4BBBC24A}" destId="{5C5B3381-8BA5-4570-A555-AB095BE56CD3}" srcOrd="3" destOrd="0" parTransId="{ECCE1C3B-B66F-4FA9-9923-F3E21EC8A31D}" sibTransId="{E011BA29-4984-47FF-A053-F5645A3ADB94}"/>
    <dgm:cxn modelId="{39082F76-7C4E-4446-8B2C-F94D524782F5}" srcId="{23CEF7C5-D32F-497E-9415-D1507115CE5E}" destId="{EB50CFB2-4F58-49A2-86E7-437B94B4788D}" srcOrd="3" destOrd="0" parTransId="{F0897107-3244-41C9-8EF0-84398ABC1CA3}" sibTransId="{4B9A365D-4859-4FB3-B58E-70B8EE0F4228}"/>
    <dgm:cxn modelId="{05700781-1A9B-4C51-83C7-460F81719929}" type="presOf" srcId="{538BCBF4-5817-432D-846B-7B2709DCF22B}" destId="{D05194EA-DFD7-4A72-83B0-CC85BDF6587B}" srcOrd="0" destOrd="0" presId="urn:microsoft.com/office/officeart/2005/8/layout/hierarchy3"/>
    <dgm:cxn modelId="{D68623A3-BA97-4782-8B03-141B9BF67FD5}" srcId="{2D1D70B6-2B0B-4A46-9D06-DD2BD7EF2DA1}" destId="{0FBA02D9-CB06-4192-8664-D4D503FDE225}" srcOrd="1" destOrd="0" parTransId="{82873485-1E18-4B78-89F7-C80CB32C2FDC}" sibTransId="{C3E7D446-497F-41E1-B034-2BC93BFC5D8A}"/>
    <dgm:cxn modelId="{4D360CFE-8464-4A1F-8B53-FA2F41FD274C}" type="presOf" srcId="{C00BE68B-F5F6-4BF4-A04E-EEB122B3E3AD}" destId="{0F817522-8C76-40AA-A674-DA21D332B8AC}" srcOrd="0" destOrd="0" presId="urn:microsoft.com/office/officeart/2005/8/layout/hierarchy3"/>
    <dgm:cxn modelId="{EEB2394B-326F-4679-88DA-488F4039D73E}" srcId="{2D1D70B6-2B0B-4A46-9D06-DD2BD7EF2DA1}" destId="{11D516B1-0B80-45AA-A9D2-76B78CAB6A71}" srcOrd="0" destOrd="0" parTransId="{6CD519AC-9CB6-4AAF-A664-878F657218BF}" sibTransId="{677286E4-E351-45D4-9110-A5A5F6E2DC5A}"/>
    <dgm:cxn modelId="{8E7BCDAA-06FB-426F-BF74-B879C33E6C4E}" type="presOf" srcId="{028A7E9F-0969-416C-A239-2FAB4BBBC24A}" destId="{6FBEA72B-6517-4012-98F7-9F64F882E306}" srcOrd="0" destOrd="0" presId="urn:microsoft.com/office/officeart/2005/8/layout/hierarchy3"/>
    <dgm:cxn modelId="{8F70F5B3-B378-4855-B514-6DADFBA27FC1}" srcId="{5884A2F1-E726-4377-AB33-54A7278B770E}" destId="{028A7E9F-0969-416C-A239-2FAB4BBBC24A}" srcOrd="1" destOrd="0" parTransId="{2C1C717C-0060-4D22-97FD-56EC4AA32960}" sibTransId="{BA20A5CE-0A38-4DE8-AC83-66CE5DF65FA8}"/>
    <dgm:cxn modelId="{F37D4B9D-4667-4D09-AD68-BF1C5A067D46}" type="presOf" srcId="{4285BC48-514B-44CF-B2E8-707C80235574}" destId="{B07C9508-4C25-406A-AA0A-228B95765E18}" srcOrd="0" destOrd="0" presId="urn:microsoft.com/office/officeart/2005/8/layout/hierarchy3"/>
    <dgm:cxn modelId="{B1347B01-A88B-401C-9FC7-87324554E88B}" type="presOf" srcId="{028A7E9F-0969-416C-A239-2FAB4BBBC24A}" destId="{B4ADE7DD-F855-48DD-BD30-9EFDB0F84234}" srcOrd="1" destOrd="0" presId="urn:microsoft.com/office/officeart/2005/8/layout/hierarchy3"/>
    <dgm:cxn modelId="{CDF66689-A3D4-4085-A80F-4BAB8B697A06}" type="presOf" srcId="{CB90B265-5293-4AD2-A187-D238103DB258}" destId="{62FFE33B-205C-4176-81EE-9DC754616F61}" srcOrd="0" destOrd="0" presId="urn:microsoft.com/office/officeart/2005/8/layout/hierarchy3"/>
    <dgm:cxn modelId="{B5F00609-1A3D-435F-84C1-EBBE49AC5B1C}" srcId="{028A7E9F-0969-416C-A239-2FAB4BBBC24A}" destId="{C00BE68B-F5F6-4BF4-A04E-EEB122B3E3AD}" srcOrd="2" destOrd="0" parTransId="{6804CA43-05B7-4287-84C8-C43D47B9F014}" sibTransId="{71212EF0-546B-4482-9AC0-879E8EBD1F95}"/>
    <dgm:cxn modelId="{8A67749C-9303-4C10-9803-E282C7D6D8E1}" srcId="{23CEF7C5-D32F-497E-9415-D1507115CE5E}" destId="{CB90B265-5293-4AD2-A187-D238103DB258}" srcOrd="2" destOrd="0" parTransId="{9206FB54-3E00-4687-809D-8CB3A78F782E}" sibTransId="{A299C422-9487-4C76-8AB6-7CDC8DFD5CD0}"/>
    <dgm:cxn modelId="{CE88EB70-4BE8-4094-8284-8AA08B474B58}" type="presParOf" srcId="{C08B4269-4C03-46BE-AE76-FBA5A77A44E9}" destId="{4E40B735-0FCF-47AB-9E2D-227253F196C6}" srcOrd="0" destOrd="0" presId="urn:microsoft.com/office/officeart/2005/8/layout/hierarchy3"/>
    <dgm:cxn modelId="{14305F84-EF17-44C2-9AB0-F9EBED311C19}" type="presParOf" srcId="{4E40B735-0FCF-47AB-9E2D-227253F196C6}" destId="{77F64DEC-95F8-489D-9ABB-7EB45CD96ADA}" srcOrd="0" destOrd="0" presId="urn:microsoft.com/office/officeart/2005/8/layout/hierarchy3"/>
    <dgm:cxn modelId="{1A9EE79C-D8A0-4D3E-B273-A7FBAAB45542}" type="presParOf" srcId="{77F64DEC-95F8-489D-9ABB-7EB45CD96ADA}" destId="{8CDEDBFB-F34B-4459-ADD5-A7F03DEFF5D2}" srcOrd="0" destOrd="0" presId="urn:microsoft.com/office/officeart/2005/8/layout/hierarchy3"/>
    <dgm:cxn modelId="{9A893DE6-EEA5-4603-BBF2-07B43EC9756C}" type="presParOf" srcId="{77F64DEC-95F8-489D-9ABB-7EB45CD96ADA}" destId="{D3668358-7B23-4E00-95E9-6BFB9FC3DE8E}" srcOrd="1" destOrd="0" presId="urn:microsoft.com/office/officeart/2005/8/layout/hierarchy3"/>
    <dgm:cxn modelId="{4460B6AD-B462-41BD-88C1-E02406A88D28}" type="presParOf" srcId="{4E40B735-0FCF-47AB-9E2D-227253F196C6}" destId="{092B0FF0-D1F8-4363-BDE8-024813AC95AF}" srcOrd="1" destOrd="0" presId="urn:microsoft.com/office/officeart/2005/8/layout/hierarchy3"/>
    <dgm:cxn modelId="{90FCAB50-C065-436B-A8EC-03B2CAB3A960}" type="presParOf" srcId="{092B0FF0-D1F8-4363-BDE8-024813AC95AF}" destId="{8EABDE0B-6E10-4C77-9B27-B6F82FB3BB42}" srcOrd="0" destOrd="0" presId="urn:microsoft.com/office/officeart/2005/8/layout/hierarchy3"/>
    <dgm:cxn modelId="{AA3DC264-4DBB-41ED-92EC-B309DE75B8E1}" type="presParOf" srcId="{092B0FF0-D1F8-4363-BDE8-024813AC95AF}" destId="{09C49168-3866-4D4E-8C76-1D329C4F36B7}" srcOrd="1" destOrd="0" presId="urn:microsoft.com/office/officeart/2005/8/layout/hierarchy3"/>
    <dgm:cxn modelId="{D120236D-21E4-4531-9709-4E73B2241EFC}" type="presParOf" srcId="{092B0FF0-D1F8-4363-BDE8-024813AC95AF}" destId="{6DCEE4C4-44D2-4E7F-B056-20CB51D034BE}" srcOrd="2" destOrd="0" presId="urn:microsoft.com/office/officeart/2005/8/layout/hierarchy3"/>
    <dgm:cxn modelId="{EA40E3E3-5B7E-484F-9765-9B9E34CC1F2E}" type="presParOf" srcId="{092B0FF0-D1F8-4363-BDE8-024813AC95AF}" destId="{FB9739A2-0472-41F7-BCA6-164DEA4B1C66}" srcOrd="3" destOrd="0" presId="urn:microsoft.com/office/officeart/2005/8/layout/hierarchy3"/>
    <dgm:cxn modelId="{548A7CF6-31A5-4EA3-8531-6E0196A6979F}" type="presParOf" srcId="{C08B4269-4C03-46BE-AE76-FBA5A77A44E9}" destId="{456B37E6-D810-4B7F-92DD-600BC531BEBE}" srcOrd="1" destOrd="0" presId="urn:microsoft.com/office/officeart/2005/8/layout/hierarchy3"/>
    <dgm:cxn modelId="{DB3697A6-B9AE-4C45-B28C-0C4DFCC07393}" type="presParOf" srcId="{456B37E6-D810-4B7F-92DD-600BC531BEBE}" destId="{55EE2154-BEEF-4417-96AC-27FA32251414}" srcOrd="0" destOrd="0" presId="urn:microsoft.com/office/officeart/2005/8/layout/hierarchy3"/>
    <dgm:cxn modelId="{6FFF8299-9511-47EA-B808-76B1BA076535}" type="presParOf" srcId="{55EE2154-BEEF-4417-96AC-27FA32251414}" destId="{6FBEA72B-6517-4012-98F7-9F64F882E306}" srcOrd="0" destOrd="0" presId="urn:microsoft.com/office/officeart/2005/8/layout/hierarchy3"/>
    <dgm:cxn modelId="{7416EFA0-AF22-4EFF-BECB-BFE2CC697981}" type="presParOf" srcId="{55EE2154-BEEF-4417-96AC-27FA32251414}" destId="{B4ADE7DD-F855-48DD-BD30-9EFDB0F84234}" srcOrd="1" destOrd="0" presId="urn:microsoft.com/office/officeart/2005/8/layout/hierarchy3"/>
    <dgm:cxn modelId="{033D29A0-06F0-4994-97AB-78F815A43A9C}" type="presParOf" srcId="{456B37E6-D810-4B7F-92DD-600BC531BEBE}" destId="{2AF776E2-0F26-441C-8289-4F45A893985C}" srcOrd="1" destOrd="0" presId="urn:microsoft.com/office/officeart/2005/8/layout/hierarchy3"/>
    <dgm:cxn modelId="{472E96F9-64DB-4C95-A41A-C9B982744271}" type="presParOf" srcId="{2AF776E2-0F26-441C-8289-4F45A893985C}" destId="{7FF99D3C-416F-4584-B220-A6EB6D80D22F}" srcOrd="0" destOrd="0" presId="urn:microsoft.com/office/officeart/2005/8/layout/hierarchy3"/>
    <dgm:cxn modelId="{3F7E32AC-1F52-4A9E-8D20-DC4D069EFC92}" type="presParOf" srcId="{2AF776E2-0F26-441C-8289-4F45A893985C}" destId="{5C8FFFDF-C806-4715-B14C-A0C459CAFE4F}" srcOrd="1" destOrd="0" presId="urn:microsoft.com/office/officeart/2005/8/layout/hierarchy3"/>
    <dgm:cxn modelId="{A1E1EC5B-0F4F-4BDC-B6A4-71DF24AD00BD}" type="presParOf" srcId="{2AF776E2-0F26-441C-8289-4F45A893985C}" destId="{8DBDB2F5-2369-4695-B41D-36DC961BCF47}" srcOrd="2" destOrd="0" presId="urn:microsoft.com/office/officeart/2005/8/layout/hierarchy3"/>
    <dgm:cxn modelId="{1723B93F-8D89-4709-B069-C0DFBB88A97E}" type="presParOf" srcId="{2AF776E2-0F26-441C-8289-4F45A893985C}" destId="{B07C9508-4C25-406A-AA0A-228B95765E18}" srcOrd="3" destOrd="0" presId="urn:microsoft.com/office/officeart/2005/8/layout/hierarchy3"/>
    <dgm:cxn modelId="{B7F8EBFB-38DB-4730-93C5-C37F6F7DA2BD}" type="presParOf" srcId="{2AF776E2-0F26-441C-8289-4F45A893985C}" destId="{92EF0A91-DBBE-4307-85A8-55CA2A3AEF33}" srcOrd="4" destOrd="0" presId="urn:microsoft.com/office/officeart/2005/8/layout/hierarchy3"/>
    <dgm:cxn modelId="{D4D272B7-3A59-4BEE-A3AF-4DB471AA038A}" type="presParOf" srcId="{2AF776E2-0F26-441C-8289-4F45A893985C}" destId="{0F817522-8C76-40AA-A674-DA21D332B8AC}" srcOrd="5" destOrd="0" presId="urn:microsoft.com/office/officeart/2005/8/layout/hierarchy3"/>
    <dgm:cxn modelId="{803A1DBB-96AE-4A77-93D3-06D9CB5EBBFF}" type="presParOf" srcId="{2AF776E2-0F26-441C-8289-4F45A893985C}" destId="{ADC443DB-CF44-4BBE-BE24-0C64E6DA9B99}" srcOrd="6" destOrd="0" presId="urn:microsoft.com/office/officeart/2005/8/layout/hierarchy3"/>
    <dgm:cxn modelId="{3AB1585F-8387-444C-A455-3754BE9A2510}" type="presParOf" srcId="{2AF776E2-0F26-441C-8289-4F45A893985C}" destId="{7E275143-285C-4B62-AF7B-EB053D43C611}" srcOrd="7" destOrd="0" presId="urn:microsoft.com/office/officeart/2005/8/layout/hierarchy3"/>
    <dgm:cxn modelId="{8F40A7CC-9616-4D30-8E98-EA5D9F2100FB}" type="presParOf" srcId="{C08B4269-4C03-46BE-AE76-FBA5A77A44E9}" destId="{ED5BD475-970B-4E4A-B621-7E0FBFB67ADF}" srcOrd="2" destOrd="0" presId="urn:microsoft.com/office/officeart/2005/8/layout/hierarchy3"/>
    <dgm:cxn modelId="{8A2E58A5-0F43-415F-BC44-AAD4E6F60C72}" type="presParOf" srcId="{ED5BD475-970B-4E4A-B621-7E0FBFB67ADF}" destId="{CA0E7811-9A36-45EA-A558-F62717B1CD2F}" srcOrd="0" destOrd="0" presId="urn:microsoft.com/office/officeart/2005/8/layout/hierarchy3"/>
    <dgm:cxn modelId="{3DEE7BE8-C568-49BC-8EFD-344C435304E3}" type="presParOf" srcId="{CA0E7811-9A36-45EA-A558-F62717B1CD2F}" destId="{44A4DA4E-AE41-4B59-9D3E-8D811A45FAEB}" srcOrd="0" destOrd="0" presId="urn:microsoft.com/office/officeart/2005/8/layout/hierarchy3"/>
    <dgm:cxn modelId="{4E3BFDFC-892D-43A8-81DB-EA6B01CE4F63}" type="presParOf" srcId="{CA0E7811-9A36-45EA-A558-F62717B1CD2F}" destId="{F50D2991-511B-4FE4-AC17-A72E305420EF}" srcOrd="1" destOrd="0" presId="urn:microsoft.com/office/officeart/2005/8/layout/hierarchy3"/>
    <dgm:cxn modelId="{839AA5D0-34C3-44B4-BBEE-777EF415032A}" type="presParOf" srcId="{ED5BD475-970B-4E4A-B621-7E0FBFB67ADF}" destId="{042DCEC3-5FB5-4AAF-A8D4-46B894F1E06F}" srcOrd="1" destOrd="0" presId="urn:microsoft.com/office/officeart/2005/8/layout/hierarchy3"/>
    <dgm:cxn modelId="{D8F48910-602E-4724-A12E-2BD7EC21D95A}" type="presParOf" srcId="{042DCEC3-5FB5-4AAF-A8D4-46B894F1E06F}" destId="{E3A617F8-47FB-491A-8E6D-10320F5226DF}" srcOrd="0" destOrd="0" presId="urn:microsoft.com/office/officeart/2005/8/layout/hierarchy3"/>
    <dgm:cxn modelId="{AC9F3FC5-6AA3-46BA-994F-608156C68E45}" type="presParOf" srcId="{042DCEC3-5FB5-4AAF-A8D4-46B894F1E06F}" destId="{9E6AB82E-355C-4C31-9938-A464DAF4F71F}" srcOrd="1" destOrd="0" presId="urn:microsoft.com/office/officeart/2005/8/layout/hierarchy3"/>
    <dgm:cxn modelId="{56069794-5975-4689-8C8C-A575B52E9F82}" type="presParOf" srcId="{042DCEC3-5FB5-4AAF-A8D4-46B894F1E06F}" destId="{D05194EA-DFD7-4A72-83B0-CC85BDF6587B}" srcOrd="2" destOrd="0" presId="urn:microsoft.com/office/officeart/2005/8/layout/hierarchy3"/>
    <dgm:cxn modelId="{077CDA64-0772-4868-81C6-A1AFA21E268E}" type="presParOf" srcId="{042DCEC3-5FB5-4AAF-A8D4-46B894F1E06F}" destId="{F83F8F1D-2B64-4367-8847-A6F05AE2DEAC}" srcOrd="3" destOrd="0" presId="urn:microsoft.com/office/officeart/2005/8/layout/hierarchy3"/>
    <dgm:cxn modelId="{29F09300-FE7E-46B2-8B0A-1D4CB7533F44}" type="presParOf" srcId="{042DCEC3-5FB5-4AAF-A8D4-46B894F1E06F}" destId="{74E37ECF-71FC-48FB-9839-93F483C8BB1F}" srcOrd="4" destOrd="0" presId="urn:microsoft.com/office/officeart/2005/8/layout/hierarchy3"/>
    <dgm:cxn modelId="{2C510E30-6931-4D8E-B036-05BD44758431}" type="presParOf" srcId="{042DCEC3-5FB5-4AAF-A8D4-46B894F1E06F}" destId="{62FFE33B-205C-4176-81EE-9DC754616F61}" srcOrd="5" destOrd="0" presId="urn:microsoft.com/office/officeart/2005/8/layout/hierarchy3"/>
    <dgm:cxn modelId="{95D63CBC-13EE-4B12-B844-1BC3E4DE963E}" type="presParOf" srcId="{042DCEC3-5FB5-4AAF-A8D4-46B894F1E06F}" destId="{58E066B5-1721-4495-ADA2-97F3E28D4FD5}" srcOrd="6" destOrd="0" presId="urn:microsoft.com/office/officeart/2005/8/layout/hierarchy3"/>
    <dgm:cxn modelId="{FC89CEAE-387E-411F-BB41-D3D1F595CCFB}" type="presParOf" srcId="{042DCEC3-5FB5-4AAF-A8D4-46B894F1E06F}" destId="{DCD4F24B-09D6-4E82-9638-0BA24DD5E8AA}"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3D5EE6-382F-49D9-9D78-58B29CBA130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EB444C57-F668-4261-AE34-770B5CD79BD1}">
      <dgm:prSet phldrT="[Text]"/>
      <dgm:spPr>
        <a:solidFill>
          <a:schemeClr val="tx2">
            <a:lumMod val="75000"/>
            <a:lumOff val="25000"/>
          </a:schemeClr>
        </a:solidFill>
        <a:ln w="12700">
          <a:solidFill>
            <a:schemeClr val="tx1"/>
          </a:solidFill>
        </a:ln>
      </dgm:spPr>
      <dgm:t>
        <a:bodyPr/>
        <a:lstStyle/>
        <a:p>
          <a:r>
            <a:rPr lang="en-US" dirty="0" smtClean="0">
              <a:solidFill>
                <a:schemeClr val="bg1"/>
              </a:solidFill>
            </a:rPr>
            <a:t>Sensing</a:t>
          </a:r>
          <a:endParaRPr lang="en-US" dirty="0">
            <a:solidFill>
              <a:schemeClr val="bg1"/>
            </a:solidFill>
          </a:endParaRPr>
        </a:p>
      </dgm:t>
    </dgm:pt>
    <dgm:pt modelId="{E2C88912-A702-4BF3-8D8F-D3EE194206BB}" type="parTrans" cxnId="{1CDF4A97-92F9-4403-8473-7DA38DDFCD41}">
      <dgm:prSet/>
      <dgm:spPr/>
      <dgm:t>
        <a:bodyPr/>
        <a:lstStyle/>
        <a:p>
          <a:endParaRPr lang="en-US"/>
        </a:p>
      </dgm:t>
    </dgm:pt>
    <dgm:pt modelId="{AFCB3B4D-570F-435D-B064-B828A412E76F}" type="sibTrans" cxnId="{1CDF4A97-92F9-4403-8473-7DA38DDFCD41}">
      <dgm:prSet/>
      <dgm:spPr/>
      <dgm:t>
        <a:bodyPr/>
        <a:lstStyle/>
        <a:p>
          <a:endParaRPr lang="en-US"/>
        </a:p>
      </dgm:t>
    </dgm:pt>
    <dgm:pt modelId="{BF09B37C-3073-4DD9-BAAE-449B8EF38871}">
      <dgm:prSet phldrT="[Text]"/>
      <dgm:spPr>
        <a:solidFill>
          <a:schemeClr val="tx2">
            <a:lumMod val="75000"/>
            <a:lumOff val="25000"/>
          </a:schemeClr>
        </a:solidFill>
        <a:ln w="12700">
          <a:solidFill>
            <a:schemeClr val="tx1"/>
          </a:solidFill>
        </a:ln>
      </dgm:spPr>
      <dgm:t>
        <a:bodyPr/>
        <a:lstStyle/>
        <a:p>
          <a:r>
            <a:rPr lang="en-US" dirty="0" smtClean="0">
              <a:solidFill>
                <a:schemeClr val="bg1"/>
              </a:solidFill>
            </a:rPr>
            <a:t>Co-Creating</a:t>
          </a:r>
          <a:endParaRPr lang="en-US" dirty="0">
            <a:solidFill>
              <a:schemeClr val="bg1"/>
            </a:solidFill>
          </a:endParaRPr>
        </a:p>
      </dgm:t>
    </dgm:pt>
    <dgm:pt modelId="{907E968D-92CF-48B3-9995-B0F36558C0AB}" type="parTrans" cxnId="{926084EF-2A80-4DF9-B86C-10E768C704A4}">
      <dgm:prSet/>
      <dgm:spPr/>
      <dgm:t>
        <a:bodyPr/>
        <a:lstStyle/>
        <a:p>
          <a:endParaRPr lang="en-US"/>
        </a:p>
      </dgm:t>
    </dgm:pt>
    <dgm:pt modelId="{0749B706-13AD-43C4-948E-8FE9F0B3CCBB}" type="sibTrans" cxnId="{926084EF-2A80-4DF9-B86C-10E768C704A4}">
      <dgm:prSet/>
      <dgm:spPr/>
      <dgm:t>
        <a:bodyPr/>
        <a:lstStyle/>
        <a:p>
          <a:endParaRPr lang="en-US"/>
        </a:p>
      </dgm:t>
    </dgm:pt>
    <dgm:pt modelId="{3401B362-A235-49EC-AAAD-90D534E7D591}">
      <dgm:prSet phldrT="[Text]"/>
      <dgm:spPr>
        <a:solidFill>
          <a:schemeClr val="tx2">
            <a:lumMod val="75000"/>
            <a:lumOff val="25000"/>
          </a:schemeClr>
        </a:solidFill>
        <a:ln w="12700">
          <a:solidFill>
            <a:schemeClr val="tx1"/>
          </a:solidFill>
        </a:ln>
      </dgm:spPr>
      <dgm:t>
        <a:bodyPr/>
        <a:lstStyle/>
        <a:p>
          <a:r>
            <a:rPr lang="en-US" dirty="0" smtClean="0">
              <a:solidFill>
                <a:schemeClr val="bg1"/>
              </a:solidFill>
            </a:rPr>
            <a:t>Seizing</a:t>
          </a:r>
          <a:endParaRPr lang="en-US" dirty="0">
            <a:solidFill>
              <a:schemeClr val="bg1"/>
            </a:solidFill>
          </a:endParaRPr>
        </a:p>
      </dgm:t>
    </dgm:pt>
    <dgm:pt modelId="{C9C547C9-6C05-4B30-8E5D-63B645D0F33A}" type="parTrans" cxnId="{2553B610-FB5D-45B6-BC8C-6C9E0C6FA58C}">
      <dgm:prSet/>
      <dgm:spPr/>
      <dgm:t>
        <a:bodyPr/>
        <a:lstStyle/>
        <a:p>
          <a:endParaRPr lang="en-US"/>
        </a:p>
      </dgm:t>
    </dgm:pt>
    <dgm:pt modelId="{3DA99CAC-3E84-46F4-87DF-02E7FA9E5DD0}" type="sibTrans" cxnId="{2553B610-FB5D-45B6-BC8C-6C9E0C6FA58C}">
      <dgm:prSet/>
      <dgm:spPr/>
      <dgm:t>
        <a:bodyPr/>
        <a:lstStyle/>
        <a:p>
          <a:endParaRPr lang="en-US"/>
        </a:p>
      </dgm:t>
    </dgm:pt>
    <dgm:pt modelId="{A653A091-2FF3-48DF-8559-853314752469}">
      <dgm:prSet phldrT="[Text]"/>
      <dgm:spPr>
        <a:solidFill>
          <a:schemeClr val="tx2">
            <a:lumMod val="75000"/>
            <a:lumOff val="25000"/>
          </a:schemeClr>
        </a:solidFill>
        <a:ln w="12700">
          <a:solidFill>
            <a:schemeClr val="tx1"/>
          </a:solidFill>
        </a:ln>
      </dgm:spPr>
      <dgm:t>
        <a:bodyPr/>
        <a:lstStyle/>
        <a:p>
          <a:r>
            <a:rPr lang="en-US" dirty="0" smtClean="0">
              <a:solidFill>
                <a:schemeClr val="bg1"/>
              </a:solidFill>
            </a:rPr>
            <a:t>Transforming</a:t>
          </a:r>
          <a:endParaRPr lang="en-US" dirty="0">
            <a:solidFill>
              <a:schemeClr val="bg1"/>
            </a:solidFill>
          </a:endParaRPr>
        </a:p>
      </dgm:t>
    </dgm:pt>
    <dgm:pt modelId="{E00064B1-0B54-43CD-84EE-F05D14E61DB7}" type="parTrans" cxnId="{4B63DC62-8988-47DF-8018-41AC487C9A3C}">
      <dgm:prSet/>
      <dgm:spPr/>
      <dgm:t>
        <a:bodyPr/>
        <a:lstStyle/>
        <a:p>
          <a:endParaRPr lang="en-US"/>
        </a:p>
      </dgm:t>
    </dgm:pt>
    <dgm:pt modelId="{4A7E84E6-D152-4249-A06C-3559B44EDC29}" type="sibTrans" cxnId="{4B63DC62-8988-47DF-8018-41AC487C9A3C}">
      <dgm:prSet/>
      <dgm:spPr/>
      <dgm:t>
        <a:bodyPr/>
        <a:lstStyle/>
        <a:p>
          <a:endParaRPr lang="en-US"/>
        </a:p>
      </dgm:t>
    </dgm:pt>
    <dgm:pt modelId="{6E3A0CA8-043F-45DC-8C53-D898FC1CFFA5}" type="pres">
      <dgm:prSet presAssocID="{D63D5EE6-382F-49D9-9D78-58B29CBA1308}" presName="cycle" presStyleCnt="0">
        <dgm:presLayoutVars>
          <dgm:dir/>
          <dgm:resizeHandles val="exact"/>
        </dgm:presLayoutVars>
      </dgm:prSet>
      <dgm:spPr/>
      <dgm:t>
        <a:bodyPr/>
        <a:lstStyle/>
        <a:p>
          <a:endParaRPr lang="en-US"/>
        </a:p>
      </dgm:t>
    </dgm:pt>
    <dgm:pt modelId="{886777A2-D5F2-4F48-9D4F-3B47A7F7C64F}" type="pres">
      <dgm:prSet presAssocID="{EB444C57-F668-4261-AE34-770B5CD79BD1}" presName="dummy" presStyleCnt="0"/>
      <dgm:spPr/>
    </dgm:pt>
    <dgm:pt modelId="{0E20DF7F-6272-4315-968C-DF1F013DEED7}" type="pres">
      <dgm:prSet presAssocID="{EB444C57-F668-4261-AE34-770B5CD79BD1}" presName="node" presStyleLbl="revTx" presStyleIdx="0" presStyleCnt="4" custScaleY="39085" custRadScaleRad="94930" custRadScaleInc="-9700">
        <dgm:presLayoutVars>
          <dgm:bulletEnabled val="1"/>
        </dgm:presLayoutVars>
      </dgm:prSet>
      <dgm:spPr/>
      <dgm:t>
        <a:bodyPr/>
        <a:lstStyle/>
        <a:p>
          <a:endParaRPr lang="en-US"/>
        </a:p>
      </dgm:t>
    </dgm:pt>
    <dgm:pt modelId="{4591866F-5334-4E45-A62A-B6F89483F385}" type="pres">
      <dgm:prSet presAssocID="{AFCB3B4D-570F-435D-B064-B828A412E76F}" presName="sibTrans" presStyleLbl="node1" presStyleIdx="0" presStyleCnt="4"/>
      <dgm:spPr/>
      <dgm:t>
        <a:bodyPr/>
        <a:lstStyle/>
        <a:p>
          <a:endParaRPr lang="en-US"/>
        </a:p>
      </dgm:t>
    </dgm:pt>
    <dgm:pt modelId="{9A53B1CD-8641-43DC-9D9B-67CCEE79B6BE}" type="pres">
      <dgm:prSet presAssocID="{BF09B37C-3073-4DD9-BAAE-449B8EF38871}" presName="dummy" presStyleCnt="0"/>
      <dgm:spPr/>
    </dgm:pt>
    <dgm:pt modelId="{E15FB5F5-FA63-4411-BA01-A32C1C976B44}" type="pres">
      <dgm:prSet presAssocID="{BF09B37C-3073-4DD9-BAAE-449B8EF38871}" presName="node" presStyleLbl="revTx" presStyleIdx="1" presStyleCnt="4" custScaleY="39285">
        <dgm:presLayoutVars>
          <dgm:bulletEnabled val="1"/>
        </dgm:presLayoutVars>
      </dgm:prSet>
      <dgm:spPr/>
      <dgm:t>
        <a:bodyPr/>
        <a:lstStyle/>
        <a:p>
          <a:endParaRPr lang="en-US"/>
        </a:p>
      </dgm:t>
    </dgm:pt>
    <dgm:pt modelId="{77AE3E0D-0249-4300-B880-F5B5304ADE2B}" type="pres">
      <dgm:prSet presAssocID="{0749B706-13AD-43C4-948E-8FE9F0B3CCBB}" presName="sibTrans" presStyleLbl="node1" presStyleIdx="1" presStyleCnt="4"/>
      <dgm:spPr/>
      <dgm:t>
        <a:bodyPr/>
        <a:lstStyle/>
        <a:p>
          <a:endParaRPr lang="en-US"/>
        </a:p>
      </dgm:t>
    </dgm:pt>
    <dgm:pt modelId="{7E3DA0E9-09BA-4F3D-A536-6AFB77D5BA16}" type="pres">
      <dgm:prSet presAssocID="{3401B362-A235-49EC-AAAD-90D534E7D591}" presName="dummy" presStyleCnt="0"/>
      <dgm:spPr/>
    </dgm:pt>
    <dgm:pt modelId="{8941AB8C-5676-40FE-B295-D92DC6B22D4F}" type="pres">
      <dgm:prSet presAssocID="{3401B362-A235-49EC-AAAD-90D534E7D591}" presName="node" presStyleLbl="revTx" presStyleIdx="2" presStyleCnt="4" custScaleY="36730">
        <dgm:presLayoutVars>
          <dgm:bulletEnabled val="1"/>
        </dgm:presLayoutVars>
      </dgm:prSet>
      <dgm:spPr/>
      <dgm:t>
        <a:bodyPr/>
        <a:lstStyle/>
        <a:p>
          <a:endParaRPr lang="en-US"/>
        </a:p>
      </dgm:t>
    </dgm:pt>
    <dgm:pt modelId="{43AF96F6-68F2-43C8-9FFB-95D0A7E9FBFE}" type="pres">
      <dgm:prSet presAssocID="{3DA99CAC-3E84-46F4-87DF-02E7FA9E5DD0}" presName="sibTrans" presStyleLbl="node1" presStyleIdx="2" presStyleCnt="4"/>
      <dgm:spPr/>
      <dgm:t>
        <a:bodyPr/>
        <a:lstStyle/>
        <a:p>
          <a:endParaRPr lang="en-US"/>
        </a:p>
      </dgm:t>
    </dgm:pt>
    <dgm:pt modelId="{C0BE7CE5-5A93-4EFF-B850-F6A61F7C3195}" type="pres">
      <dgm:prSet presAssocID="{A653A091-2FF3-48DF-8559-853314752469}" presName="dummy" presStyleCnt="0"/>
      <dgm:spPr/>
    </dgm:pt>
    <dgm:pt modelId="{78B4EE9C-07BF-4B40-9DB5-1F2FBC91684C}" type="pres">
      <dgm:prSet presAssocID="{A653A091-2FF3-48DF-8559-853314752469}" presName="node" presStyleLbl="revTx" presStyleIdx="3" presStyleCnt="4" custScaleY="38451">
        <dgm:presLayoutVars>
          <dgm:bulletEnabled val="1"/>
        </dgm:presLayoutVars>
      </dgm:prSet>
      <dgm:spPr/>
      <dgm:t>
        <a:bodyPr/>
        <a:lstStyle/>
        <a:p>
          <a:endParaRPr lang="en-US"/>
        </a:p>
      </dgm:t>
    </dgm:pt>
    <dgm:pt modelId="{6DBA3FF7-AD68-4529-ACB7-D6551C54E4CE}" type="pres">
      <dgm:prSet presAssocID="{4A7E84E6-D152-4249-A06C-3559B44EDC29}" presName="sibTrans" presStyleLbl="node1" presStyleIdx="3" presStyleCnt="4"/>
      <dgm:spPr/>
      <dgm:t>
        <a:bodyPr/>
        <a:lstStyle/>
        <a:p>
          <a:endParaRPr lang="en-US"/>
        </a:p>
      </dgm:t>
    </dgm:pt>
  </dgm:ptLst>
  <dgm:cxnLst>
    <dgm:cxn modelId="{CE5A1A33-06A1-4071-98C5-62C824799F16}" type="presOf" srcId="{4A7E84E6-D152-4249-A06C-3559B44EDC29}" destId="{6DBA3FF7-AD68-4529-ACB7-D6551C54E4CE}" srcOrd="0" destOrd="0" presId="urn:microsoft.com/office/officeart/2005/8/layout/cycle1"/>
    <dgm:cxn modelId="{3306BECF-69FA-4B1C-9110-B1FE9D7C12B9}" type="presOf" srcId="{A653A091-2FF3-48DF-8559-853314752469}" destId="{78B4EE9C-07BF-4B40-9DB5-1F2FBC91684C}" srcOrd="0" destOrd="0" presId="urn:microsoft.com/office/officeart/2005/8/layout/cycle1"/>
    <dgm:cxn modelId="{B8830366-CA46-49BA-9269-EBA91107F150}" type="presOf" srcId="{3401B362-A235-49EC-AAAD-90D534E7D591}" destId="{8941AB8C-5676-40FE-B295-D92DC6B22D4F}" srcOrd="0" destOrd="0" presId="urn:microsoft.com/office/officeart/2005/8/layout/cycle1"/>
    <dgm:cxn modelId="{926084EF-2A80-4DF9-B86C-10E768C704A4}" srcId="{D63D5EE6-382F-49D9-9D78-58B29CBA1308}" destId="{BF09B37C-3073-4DD9-BAAE-449B8EF38871}" srcOrd="1" destOrd="0" parTransId="{907E968D-92CF-48B3-9995-B0F36558C0AB}" sibTransId="{0749B706-13AD-43C4-948E-8FE9F0B3CCBB}"/>
    <dgm:cxn modelId="{4B63DC62-8988-47DF-8018-41AC487C9A3C}" srcId="{D63D5EE6-382F-49D9-9D78-58B29CBA1308}" destId="{A653A091-2FF3-48DF-8559-853314752469}" srcOrd="3" destOrd="0" parTransId="{E00064B1-0B54-43CD-84EE-F05D14E61DB7}" sibTransId="{4A7E84E6-D152-4249-A06C-3559B44EDC29}"/>
    <dgm:cxn modelId="{FCFC91C1-4C0E-434A-9366-8E494C4D6502}" type="presOf" srcId="{3DA99CAC-3E84-46F4-87DF-02E7FA9E5DD0}" destId="{43AF96F6-68F2-43C8-9FFB-95D0A7E9FBFE}" srcOrd="0" destOrd="0" presId="urn:microsoft.com/office/officeart/2005/8/layout/cycle1"/>
    <dgm:cxn modelId="{3E6E7534-2862-4246-B7FA-475BDE2C81E8}" type="presOf" srcId="{BF09B37C-3073-4DD9-BAAE-449B8EF38871}" destId="{E15FB5F5-FA63-4411-BA01-A32C1C976B44}" srcOrd="0" destOrd="0" presId="urn:microsoft.com/office/officeart/2005/8/layout/cycle1"/>
    <dgm:cxn modelId="{1CDF4A97-92F9-4403-8473-7DA38DDFCD41}" srcId="{D63D5EE6-382F-49D9-9D78-58B29CBA1308}" destId="{EB444C57-F668-4261-AE34-770B5CD79BD1}" srcOrd="0" destOrd="0" parTransId="{E2C88912-A702-4BF3-8D8F-D3EE194206BB}" sibTransId="{AFCB3B4D-570F-435D-B064-B828A412E76F}"/>
    <dgm:cxn modelId="{3779E997-6441-4EDA-A013-0FFEA343E4D8}" type="presOf" srcId="{0749B706-13AD-43C4-948E-8FE9F0B3CCBB}" destId="{77AE3E0D-0249-4300-B880-F5B5304ADE2B}" srcOrd="0" destOrd="0" presId="urn:microsoft.com/office/officeart/2005/8/layout/cycle1"/>
    <dgm:cxn modelId="{E5F4EC9A-CA17-4656-BAE8-CC9EE75C0B44}" type="presOf" srcId="{EB444C57-F668-4261-AE34-770B5CD79BD1}" destId="{0E20DF7F-6272-4315-968C-DF1F013DEED7}" srcOrd="0" destOrd="0" presId="urn:microsoft.com/office/officeart/2005/8/layout/cycle1"/>
    <dgm:cxn modelId="{2553B610-FB5D-45B6-BC8C-6C9E0C6FA58C}" srcId="{D63D5EE6-382F-49D9-9D78-58B29CBA1308}" destId="{3401B362-A235-49EC-AAAD-90D534E7D591}" srcOrd="2" destOrd="0" parTransId="{C9C547C9-6C05-4B30-8E5D-63B645D0F33A}" sibTransId="{3DA99CAC-3E84-46F4-87DF-02E7FA9E5DD0}"/>
    <dgm:cxn modelId="{E658596F-2F95-4556-BB83-A741F0FD8F41}" type="presOf" srcId="{D63D5EE6-382F-49D9-9D78-58B29CBA1308}" destId="{6E3A0CA8-043F-45DC-8C53-D898FC1CFFA5}" srcOrd="0" destOrd="0" presId="urn:microsoft.com/office/officeart/2005/8/layout/cycle1"/>
    <dgm:cxn modelId="{80E515BE-A232-400D-925E-BAB1A2E88749}" type="presOf" srcId="{AFCB3B4D-570F-435D-B064-B828A412E76F}" destId="{4591866F-5334-4E45-A62A-B6F89483F385}" srcOrd="0" destOrd="0" presId="urn:microsoft.com/office/officeart/2005/8/layout/cycle1"/>
    <dgm:cxn modelId="{E1B73E35-3962-4FCD-BA81-47580250E7A3}" type="presParOf" srcId="{6E3A0CA8-043F-45DC-8C53-D898FC1CFFA5}" destId="{886777A2-D5F2-4F48-9D4F-3B47A7F7C64F}" srcOrd="0" destOrd="0" presId="urn:microsoft.com/office/officeart/2005/8/layout/cycle1"/>
    <dgm:cxn modelId="{C844BAB6-0B6A-40AE-9DF5-3B09CA0FC4F1}" type="presParOf" srcId="{6E3A0CA8-043F-45DC-8C53-D898FC1CFFA5}" destId="{0E20DF7F-6272-4315-968C-DF1F013DEED7}" srcOrd="1" destOrd="0" presId="urn:microsoft.com/office/officeart/2005/8/layout/cycle1"/>
    <dgm:cxn modelId="{9FB5DB76-CD7B-44E5-B246-746F42E0AFEC}" type="presParOf" srcId="{6E3A0CA8-043F-45DC-8C53-D898FC1CFFA5}" destId="{4591866F-5334-4E45-A62A-B6F89483F385}" srcOrd="2" destOrd="0" presId="urn:microsoft.com/office/officeart/2005/8/layout/cycle1"/>
    <dgm:cxn modelId="{6A8822A2-76BC-485A-92E7-D85DA206B1DD}" type="presParOf" srcId="{6E3A0CA8-043F-45DC-8C53-D898FC1CFFA5}" destId="{9A53B1CD-8641-43DC-9D9B-67CCEE79B6BE}" srcOrd="3" destOrd="0" presId="urn:microsoft.com/office/officeart/2005/8/layout/cycle1"/>
    <dgm:cxn modelId="{9EEB578B-C873-4ADB-B9D9-F89C00E281E5}" type="presParOf" srcId="{6E3A0CA8-043F-45DC-8C53-D898FC1CFFA5}" destId="{E15FB5F5-FA63-4411-BA01-A32C1C976B44}" srcOrd="4" destOrd="0" presId="urn:microsoft.com/office/officeart/2005/8/layout/cycle1"/>
    <dgm:cxn modelId="{189BA64B-64F3-4D58-AEF0-921448AF7F0F}" type="presParOf" srcId="{6E3A0CA8-043F-45DC-8C53-D898FC1CFFA5}" destId="{77AE3E0D-0249-4300-B880-F5B5304ADE2B}" srcOrd="5" destOrd="0" presId="urn:microsoft.com/office/officeart/2005/8/layout/cycle1"/>
    <dgm:cxn modelId="{064A5B70-28ED-42D3-9B65-56548F4D7867}" type="presParOf" srcId="{6E3A0CA8-043F-45DC-8C53-D898FC1CFFA5}" destId="{7E3DA0E9-09BA-4F3D-A536-6AFB77D5BA16}" srcOrd="6" destOrd="0" presId="urn:microsoft.com/office/officeart/2005/8/layout/cycle1"/>
    <dgm:cxn modelId="{8F3C3ACE-2C0C-466D-84D7-090F278EF2BC}" type="presParOf" srcId="{6E3A0CA8-043F-45DC-8C53-D898FC1CFFA5}" destId="{8941AB8C-5676-40FE-B295-D92DC6B22D4F}" srcOrd="7" destOrd="0" presId="urn:microsoft.com/office/officeart/2005/8/layout/cycle1"/>
    <dgm:cxn modelId="{78E93B5F-7846-43DE-BAB5-30D896CCF99D}" type="presParOf" srcId="{6E3A0CA8-043F-45DC-8C53-D898FC1CFFA5}" destId="{43AF96F6-68F2-43C8-9FFB-95D0A7E9FBFE}" srcOrd="8" destOrd="0" presId="urn:microsoft.com/office/officeart/2005/8/layout/cycle1"/>
    <dgm:cxn modelId="{571786FA-BFC2-45A4-B3C2-A29060333756}" type="presParOf" srcId="{6E3A0CA8-043F-45DC-8C53-D898FC1CFFA5}" destId="{C0BE7CE5-5A93-4EFF-B850-F6A61F7C3195}" srcOrd="9" destOrd="0" presId="urn:microsoft.com/office/officeart/2005/8/layout/cycle1"/>
    <dgm:cxn modelId="{F877C5B9-F335-442F-B47C-0840DB07549A}" type="presParOf" srcId="{6E3A0CA8-043F-45DC-8C53-D898FC1CFFA5}" destId="{78B4EE9C-07BF-4B40-9DB5-1F2FBC91684C}" srcOrd="10" destOrd="0" presId="urn:microsoft.com/office/officeart/2005/8/layout/cycle1"/>
    <dgm:cxn modelId="{654B3F0E-6082-4C86-8A81-C5FFB47310C8}" type="presParOf" srcId="{6E3A0CA8-043F-45DC-8C53-D898FC1CFFA5}" destId="{6DBA3FF7-AD68-4529-ACB7-D6551C54E4CE}"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94FEFE9F-3284-4CB5-8816-86ABDAE05100}" type="datetimeFigureOut">
              <a:rPr lang="en-US" smtClean="0"/>
              <a:t>3/10/2016</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0878EC1F-B7B3-4D9F-811A-DEC93BD8B544}" type="slidenum">
              <a:rPr lang="en-US" smtClean="0"/>
              <a:t>‹#›</a:t>
            </a:fld>
            <a:endParaRPr lang="en-US"/>
          </a:p>
        </p:txBody>
      </p:sp>
    </p:spTree>
    <p:extLst>
      <p:ext uri="{BB962C8B-B14F-4D97-AF65-F5344CB8AC3E}">
        <p14:creationId xmlns:p14="http://schemas.microsoft.com/office/powerpoint/2010/main" val="1742239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3379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DJT Porto 5.25.09</a:t>
            </a:r>
          </a:p>
        </p:txBody>
      </p:sp>
      <p:sp>
        <p:nvSpPr>
          <p:cNvPr id="3379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Copyright Teece 2009</a:t>
            </a:r>
          </a:p>
        </p:txBody>
      </p:sp>
      <p:sp>
        <p:nvSpPr>
          <p:cNvPr id="33798"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9656C5-988E-4E23-95FF-1CBD9B0F7DA3}" type="slidenum">
              <a:rPr lang="en-US" smtClean="0"/>
              <a:pPr fontAlgn="base">
                <a:spcBef>
                  <a:spcPct val="0"/>
                </a:spcBef>
                <a:spcAft>
                  <a:spcPct val="0"/>
                </a:spcAft>
                <a:defRPr/>
              </a:pPr>
              <a:t>6</a:t>
            </a:fld>
            <a:endParaRPr lang="en-US" smtClean="0"/>
          </a:p>
        </p:txBody>
      </p:sp>
    </p:spTree>
    <p:extLst>
      <p:ext uri="{BB962C8B-B14F-4D97-AF65-F5344CB8AC3E}">
        <p14:creationId xmlns:p14="http://schemas.microsoft.com/office/powerpoint/2010/main" val="3579884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A37B0C-B8BF-41E9-BEE9-518B7B695D63}" type="slidenum">
              <a:rPr lang="en-US" smtClean="0"/>
              <a:pPr fontAlgn="base">
                <a:spcBef>
                  <a:spcPct val="0"/>
                </a:spcBef>
                <a:spcAft>
                  <a:spcPct val="0"/>
                </a:spcAft>
                <a:defRPr/>
              </a:pPr>
              <a:t>33</a:t>
            </a:fld>
            <a:endParaRPr lang="en-US" smtClean="0"/>
          </a:p>
        </p:txBody>
      </p:sp>
    </p:spTree>
    <p:extLst>
      <p:ext uri="{BB962C8B-B14F-4D97-AF65-F5344CB8AC3E}">
        <p14:creationId xmlns:p14="http://schemas.microsoft.com/office/powerpoint/2010/main" val="3438577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47B6EE-6246-47E4-B356-6574B03C2645}" type="slidenum">
              <a:rPr lang="en-US" smtClean="0"/>
              <a:pPr fontAlgn="base">
                <a:spcBef>
                  <a:spcPct val="0"/>
                </a:spcBef>
                <a:spcAft>
                  <a:spcPct val="0"/>
                </a:spcAft>
                <a:defRPr/>
              </a:pPr>
              <a:t>35</a:t>
            </a:fld>
            <a:endParaRPr lang="en-US" smtClean="0"/>
          </a:p>
        </p:txBody>
      </p:sp>
      <p:sp>
        <p:nvSpPr>
          <p:cNvPr id="32773"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Tree>
    <p:extLst>
      <p:ext uri="{BB962C8B-B14F-4D97-AF65-F5344CB8AC3E}">
        <p14:creationId xmlns:p14="http://schemas.microsoft.com/office/powerpoint/2010/main" val="2926179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50685C-3AD0-4F3B-B8B5-882D3DEB5D8D}" type="slidenum">
              <a:rPr lang="en-US" smtClean="0"/>
              <a:pPr fontAlgn="base">
                <a:spcBef>
                  <a:spcPct val="0"/>
                </a:spcBef>
                <a:spcAft>
                  <a:spcPct val="0"/>
                </a:spcAft>
                <a:defRPr/>
              </a:pPr>
              <a:t>8</a:t>
            </a:fld>
            <a:endParaRPr lang="en-US" smtClean="0"/>
          </a:p>
        </p:txBody>
      </p:sp>
    </p:spTree>
    <p:extLst>
      <p:ext uri="{BB962C8B-B14F-4D97-AF65-F5344CB8AC3E}">
        <p14:creationId xmlns:p14="http://schemas.microsoft.com/office/powerpoint/2010/main" val="4243268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7FAA4D37-A2B3-424C-AA5E-6ABAE3F0EB88}" type="slidenum">
              <a:rPr lang="en-US" smtClean="0"/>
              <a:pPr>
                <a:defRPr/>
              </a:pPr>
              <a:t>12</a:t>
            </a:fld>
            <a:endParaRPr lang="en-US"/>
          </a:p>
        </p:txBody>
      </p:sp>
    </p:spTree>
    <p:extLst>
      <p:ext uri="{BB962C8B-B14F-4D97-AF65-F5344CB8AC3E}">
        <p14:creationId xmlns:p14="http://schemas.microsoft.com/office/powerpoint/2010/main" val="3635705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47B6EE-6246-47E4-B356-6574B03C2645}" type="slidenum">
              <a:rPr lang="en-US" smtClean="0"/>
              <a:pPr fontAlgn="base">
                <a:spcBef>
                  <a:spcPct val="0"/>
                </a:spcBef>
                <a:spcAft>
                  <a:spcPct val="0"/>
                </a:spcAft>
                <a:defRPr/>
              </a:pPr>
              <a:t>13</a:t>
            </a:fld>
            <a:endParaRPr lang="en-US" smtClean="0"/>
          </a:p>
        </p:txBody>
      </p:sp>
      <p:sp>
        <p:nvSpPr>
          <p:cNvPr id="32773"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Tree>
    <p:extLst>
      <p:ext uri="{BB962C8B-B14F-4D97-AF65-F5344CB8AC3E}">
        <p14:creationId xmlns:p14="http://schemas.microsoft.com/office/powerpoint/2010/main" val="3808119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80E3BA-321B-4FEC-A87A-18ABCEC5ED03}" type="slidenum">
              <a:rPr lang="en-US" smtClean="0">
                <a:latin typeface="Arial" pitchFamily="34" charset="0"/>
                <a:cs typeface="Arial" pitchFamily="34" charset="0"/>
              </a:rPr>
              <a:pPr fontAlgn="base">
                <a:spcBef>
                  <a:spcPct val="0"/>
                </a:spcBef>
                <a:spcAft>
                  <a:spcPct val="0"/>
                </a:spcAft>
              </a:pPr>
              <a:t>27</a:t>
            </a:fld>
            <a:endParaRPr lang="en-US" smtClean="0">
              <a:latin typeface="Arial" pitchFamily="34" charset="0"/>
              <a:cs typeface="Arial" pitchFamily="34" charset="0"/>
            </a:endParaRPr>
          </a:p>
        </p:txBody>
      </p:sp>
      <p:sp>
        <p:nvSpPr>
          <p:cNvPr id="40963" name="Rectangle 2"/>
          <p:cNvSpPr>
            <a:spLocks noGrp="1" noRot="1" noChangeAspect="1" noChangeArrowheads="1" noTextEdit="1"/>
          </p:cNvSpPr>
          <p:nvPr>
            <p:ph type="sldImg"/>
          </p:nvPr>
        </p:nvSpPr>
        <p:spPr bwMode="auto">
          <a:xfrm>
            <a:off x="828675" y="481013"/>
            <a:ext cx="5300663" cy="3976687"/>
          </a:xfrm>
          <a:noFill/>
          <a:ln>
            <a:solidFill>
              <a:srgbClr val="000000"/>
            </a:solidFill>
            <a:miter lim="800000"/>
            <a:headEnd/>
            <a:tailEnd/>
          </a:ln>
        </p:spPr>
      </p:sp>
      <p:sp>
        <p:nvSpPr>
          <p:cNvPr id="40964" name="Rectangle 3"/>
          <p:cNvSpPr>
            <a:spLocks noGrp="1" noChangeArrowheads="1"/>
          </p:cNvSpPr>
          <p:nvPr>
            <p:ph type="body" idx="1"/>
          </p:nvPr>
        </p:nvSpPr>
        <p:spPr bwMode="auto">
          <a:xfrm>
            <a:off x="695325" y="4387850"/>
            <a:ext cx="5559425" cy="4154488"/>
          </a:xfrm>
          <a:noFill/>
        </p:spPr>
        <p:txBody>
          <a:bodyPr wrap="square" lIns="90964" tIns="45482" rIns="90964" bIns="45482"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25057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717C65-D69F-4555-BA42-F8C921BBA07E}" type="slidenum">
              <a:rPr lang="en-US" smtClean="0"/>
              <a:pPr fontAlgn="base">
                <a:spcBef>
                  <a:spcPct val="0"/>
                </a:spcBef>
                <a:spcAft>
                  <a:spcPct val="0"/>
                </a:spcAft>
                <a:defRPr/>
              </a:pPr>
              <a:t>28</a:t>
            </a:fld>
            <a:endParaRPr lang="en-US" smtClean="0"/>
          </a:p>
        </p:txBody>
      </p:sp>
      <p:sp>
        <p:nvSpPr>
          <p:cNvPr id="43013"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Tree>
    <p:extLst>
      <p:ext uri="{BB962C8B-B14F-4D97-AF65-F5344CB8AC3E}">
        <p14:creationId xmlns:p14="http://schemas.microsoft.com/office/powerpoint/2010/main" val="154520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100" smtClean="0">
              <a:ea typeface="ＭＳ Ｐゴシック" pitchFamily="34" charset="-128"/>
            </a:endParaRPr>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1615E8-9010-4B2F-A7CB-7ABE4E6C03F2}" type="slidenum">
              <a:rPr lang="en-US" smtClean="0">
                <a:latin typeface="Arial" pitchFamily="34" charset="0"/>
                <a:cs typeface="Arial" pitchFamily="34" charset="0"/>
              </a:rPr>
              <a:pPr fontAlgn="base">
                <a:spcBef>
                  <a:spcPct val="0"/>
                </a:spcBef>
                <a:spcAft>
                  <a:spcPct val="0"/>
                </a:spcAft>
              </a:pPr>
              <a:t>29</a:t>
            </a:fld>
            <a:endParaRPr lang="en-US" smtClean="0">
              <a:latin typeface="Arial" pitchFamily="34" charset="0"/>
              <a:cs typeface="Arial" pitchFamily="34" charset="0"/>
            </a:endParaRPr>
          </a:p>
        </p:txBody>
      </p:sp>
      <p:sp>
        <p:nvSpPr>
          <p:cNvPr id="41989"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pitchFamily="34" charset="0"/>
                <a:cs typeface="Arial" pitchFamily="34" charset="0"/>
              </a:rPr>
              <a:t>Copyright Teece 2009</a:t>
            </a:r>
          </a:p>
        </p:txBody>
      </p:sp>
      <p:sp>
        <p:nvSpPr>
          <p:cNvPr id="41990"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latin typeface="Arial" pitchFamily="34" charset="0"/>
                <a:cs typeface="Arial" pitchFamily="34" charset="0"/>
              </a:rPr>
              <a:t>DJT Porto 5.25.09</a:t>
            </a:r>
          </a:p>
        </p:txBody>
      </p:sp>
    </p:spTree>
    <p:extLst>
      <p:ext uri="{BB962C8B-B14F-4D97-AF65-F5344CB8AC3E}">
        <p14:creationId xmlns:p14="http://schemas.microsoft.com/office/powerpoint/2010/main" val="1735475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3482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DJT Porto 5.25.09</a:t>
            </a:r>
          </a:p>
        </p:txBody>
      </p:sp>
      <p:sp>
        <p:nvSpPr>
          <p:cNvPr id="34821"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Copyright Teece 2009</a:t>
            </a:r>
          </a:p>
        </p:txBody>
      </p:sp>
      <p:sp>
        <p:nvSpPr>
          <p:cNvPr id="34822"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1AE5D2-E417-4E2E-8851-00D84A9D105B}" type="slidenum">
              <a:rPr lang="en-US" smtClean="0"/>
              <a:pPr fontAlgn="base">
                <a:spcBef>
                  <a:spcPct val="0"/>
                </a:spcBef>
                <a:spcAft>
                  <a:spcPct val="0"/>
                </a:spcAft>
                <a:defRPr/>
              </a:pPr>
              <a:t>30</a:t>
            </a:fld>
            <a:endParaRPr lang="en-US" smtClean="0"/>
          </a:p>
        </p:txBody>
      </p:sp>
    </p:spTree>
    <p:extLst>
      <p:ext uri="{BB962C8B-B14F-4D97-AF65-F5344CB8AC3E}">
        <p14:creationId xmlns:p14="http://schemas.microsoft.com/office/powerpoint/2010/main" val="1185337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DEBDF0-25B2-4891-B45F-A56A482C5026}" type="slidenum">
              <a:rPr lang="en-US" smtClean="0"/>
              <a:pPr fontAlgn="base">
                <a:spcBef>
                  <a:spcPct val="0"/>
                </a:spcBef>
                <a:spcAft>
                  <a:spcPct val="0"/>
                </a:spcAft>
                <a:defRPr/>
              </a:pPr>
              <a:t>32</a:t>
            </a:fld>
            <a:endParaRPr lang="en-US" smtClean="0"/>
          </a:p>
        </p:txBody>
      </p:sp>
    </p:spTree>
    <p:extLst>
      <p:ext uri="{BB962C8B-B14F-4D97-AF65-F5344CB8AC3E}">
        <p14:creationId xmlns:p14="http://schemas.microsoft.com/office/powerpoint/2010/main" val="2248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92AC6B3-C4E8-4322-B5D7-794190FEBB95}" type="datetime1">
              <a:rPr lang="en-US" smtClean="0"/>
              <a:t>3/10/2016</a:t>
            </a:fld>
            <a:endParaRPr lang="en-US"/>
          </a:p>
        </p:txBody>
      </p:sp>
      <p:sp>
        <p:nvSpPr>
          <p:cNvPr id="5" name="Footer Placeholder 4"/>
          <p:cNvSpPr>
            <a:spLocks noGrp="1"/>
          </p:cNvSpPr>
          <p:nvPr>
            <p:ph type="ftr" sz="quarter" idx="11"/>
          </p:nvPr>
        </p:nvSpPr>
        <p:spPr/>
        <p:txBody>
          <a:bodyPr/>
          <a:lstStyle/>
          <a:p>
            <a:r>
              <a:rPr lang="en-US" smtClean="0"/>
              <a:t>Copyright Teece 2015</a:t>
            </a:r>
            <a:endParaRPr lang="en-US"/>
          </a:p>
        </p:txBody>
      </p:sp>
      <p:sp>
        <p:nvSpPr>
          <p:cNvPr id="6" name="Slide Number Placeholder 5"/>
          <p:cNvSpPr>
            <a:spLocks noGrp="1"/>
          </p:cNvSpPr>
          <p:nvPr>
            <p:ph type="sldNum" sz="quarter" idx="12"/>
          </p:nvPr>
        </p:nvSpPr>
        <p:spPr/>
        <p:txBody>
          <a:bodyPr/>
          <a:lstStyle/>
          <a:p>
            <a:fld id="{3AF07D70-D3E4-4BAC-9BE5-3B18CA6AAE60}"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ABA395-EE94-4080-A80C-D4A7A99C89C5}" type="datetime1">
              <a:rPr lang="en-US" smtClean="0"/>
              <a:t>3/10/2016</a:t>
            </a:fld>
            <a:endParaRPr lang="en-US"/>
          </a:p>
        </p:txBody>
      </p:sp>
      <p:sp>
        <p:nvSpPr>
          <p:cNvPr id="5" name="Footer Placeholder 4"/>
          <p:cNvSpPr>
            <a:spLocks noGrp="1"/>
          </p:cNvSpPr>
          <p:nvPr>
            <p:ph type="ftr" sz="quarter" idx="11"/>
          </p:nvPr>
        </p:nvSpPr>
        <p:spPr/>
        <p:txBody>
          <a:bodyPr/>
          <a:lstStyle/>
          <a:p>
            <a:r>
              <a:rPr lang="en-US" smtClean="0"/>
              <a:t>Copyright Teece 2015</a:t>
            </a:r>
            <a:endParaRPr lang="en-US"/>
          </a:p>
        </p:txBody>
      </p:sp>
      <p:sp>
        <p:nvSpPr>
          <p:cNvPr id="6" name="Slide Number Placeholder 5"/>
          <p:cNvSpPr>
            <a:spLocks noGrp="1"/>
          </p:cNvSpPr>
          <p:nvPr>
            <p:ph type="sldNum" sz="quarter" idx="12"/>
          </p:nvPr>
        </p:nvSpPr>
        <p:spPr/>
        <p:txBody>
          <a:bodyPr/>
          <a:lstStyle/>
          <a:p>
            <a:fld id="{3AF07D70-D3E4-4BAC-9BE5-3B18CA6AAE6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0BCFC-35BC-4C1C-A937-481388D6AFA4}" type="datetime1">
              <a:rPr lang="en-US" smtClean="0"/>
              <a:t>3/10/2016</a:t>
            </a:fld>
            <a:endParaRPr lang="en-US"/>
          </a:p>
        </p:txBody>
      </p:sp>
      <p:sp>
        <p:nvSpPr>
          <p:cNvPr id="5" name="Footer Placeholder 4"/>
          <p:cNvSpPr>
            <a:spLocks noGrp="1"/>
          </p:cNvSpPr>
          <p:nvPr>
            <p:ph type="ftr" sz="quarter" idx="11"/>
          </p:nvPr>
        </p:nvSpPr>
        <p:spPr/>
        <p:txBody>
          <a:bodyPr/>
          <a:lstStyle/>
          <a:p>
            <a:r>
              <a:rPr lang="en-US" smtClean="0"/>
              <a:t>Copyright Teece 2015</a:t>
            </a:r>
            <a:endParaRPr lang="en-US"/>
          </a:p>
        </p:txBody>
      </p:sp>
      <p:sp>
        <p:nvSpPr>
          <p:cNvPr id="6" name="Slide Number Placeholder 5"/>
          <p:cNvSpPr>
            <a:spLocks noGrp="1"/>
          </p:cNvSpPr>
          <p:nvPr>
            <p:ph type="sldNum" sz="quarter" idx="12"/>
          </p:nvPr>
        </p:nvSpPr>
        <p:spPr/>
        <p:txBody>
          <a:bodyPr/>
          <a:lstStyle/>
          <a:p>
            <a:fld id="{3AF07D70-D3E4-4BAC-9BE5-3B18CA6AAE6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FC61ED-A8FD-4814-A288-A403C8D11DDE}" type="datetime1">
              <a:rPr lang="en-US" smtClean="0"/>
              <a:t>3/10/2016</a:t>
            </a:fld>
            <a:endParaRPr lang="en-US"/>
          </a:p>
        </p:txBody>
      </p:sp>
      <p:sp>
        <p:nvSpPr>
          <p:cNvPr id="5" name="Footer Placeholder 4"/>
          <p:cNvSpPr>
            <a:spLocks noGrp="1"/>
          </p:cNvSpPr>
          <p:nvPr>
            <p:ph type="ftr" sz="quarter" idx="11"/>
          </p:nvPr>
        </p:nvSpPr>
        <p:spPr/>
        <p:txBody>
          <a:bodyPr/>
          <a:lstStyle/>
          <a:p>
            <a:r>
              <a:rPr lang="en-US" smtClean="0"/>
              <a:t>Copyright Teece 2015</a:t>
            </a:r>
            <a:endParaRPr lang="en-US"/>
          </a:p>
        </p:txBody>
      </p:sp>
      <p:sp>
        <p:nvSpPr>
          <p:cNvPr id="6" name="Slide Number Placeholder 5"/>
          <p:cNvSpPr>
            <a:spLocks noGrp="1"/>
          </p:cNvSpPr>
          <p:nvPr>
            <p:ph type="sldNum" sz="quarter" idx="12"/>
          </p:nvPr>
        </p:nvSpPr>
        <p:spPr/>
        <p:txBody>
          <a:bodyPr/>
          <a:lstStyle/>
          <a:p>
            <a:fld id="{3AF07D70-D3E4-4BAC-9BE5-3B18CA6AAE6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BEE865-CF57-469B-8144-D4919CC5BB57}" type="datetime1">
              <a:rPr lang="en-US" smtClean="0"/>
              <a:t>3/10/2016</a:t>
            </a:fld>
            <a:endParaRPr lang="en-US"/>
          </a:p>
        </p:txBody>
      </p:sp>
      <p:sp>
        <p:nvSpPr>
          <p:cNvPr id="5" name="Footer Placeholder 4"/>
          <p:cNvSpPr>
            <a:spLocks noGrp="1"/>
          </p:cNvSpPr>
          <p:nvPr>
            <p:ph type="ftr" sz="quarter" idx="11"/>
          </p:nvPr>
        </p:nvSpPr>
        <p:spPr/>
        <p:txBody>
          <a:bodyPr/>
          <a:lstStyle/>
          <a:p>
            <a:r>
              <a:rPr lang="en-US" smtClean="0"/>
              <a:t>Copyright Teece 2015</a:t>
            </a:r>
            <a:endParaRPr lang="en-US"/>
          </a:p>
        </p:txBody>
      </p:sp>
      <p:sp>
        <p:nvSpPr>
          <p:cNvPr id="6" name="Slide Number Placeholder 5"/>
          <p:cNvSpPr>
            <a:spLocks noGrp="1"/>
          </p:cNvSpPr>
          <p:nvPr>
            <p:ph type="sldNum" sz="quarter" idx="12"/>
          </p:nvPr>
        </p:nvSpPr>
        <p:spPr/>
        <p:txBody>
          <a:bodyPr/>
          <a:lstStyle/>
          <a:p>
            <a:fld id="{3AF07D70-D3E4-4BAC-9BE5-3B18CA6AAE60}"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FB3ED4-55D1-4F29-9336-5CD693E1C990}" type="datetime1">
              <a:rPr lang="en-US" smtClean="0"/>
              <a:t>3/10/2016</a:t>
            </a:fld>
            <a:endParaRPr lang="en-US"/>
          </a:p>
        </p:txBody>
      </p:sp>
      <p:sp>
        <p:nvSpPr>
          <p:cNvPr id="6" name="Footer Placeholder 5"/>
          <p:cNvSpPr>
            <a:spLocks noGrp="1"/>
          </p:cNvSpPr>
          <p:nvPr>
            <p:ph type="ftr" sz="quarter" idx="11"/>
          </p:nvPr>
        </p:nvSpPr>
        <p:spPr/>
        <p:txBody>
          <a:bodyPr/>
          <a:lstStyle/>
          <a:p>
            <a:r>
              <a:rPr lang="en-US" smtClean="0"/>
              <a:t>Copyright Teece 2015</a:t>
            </a:r>
            <a:endParaRPr lang="en-US"/>
          </a:p>
        </p:txBody>
      </p:sp>
      <p:sp>
        <p:nvSpPr>
          <p:cNvPr id="7" name="Slide Number Placeholder 6"/>
          <p:cNvSpPr>
            <a:spLocks noGrp="1"/>
          </p:cNvSpPr>
          <p:nvPr>
            <p:ph type="sldNum" sz="quarter" idx="12"/>
          </p:nvPr>
        </p:nvSpPr>
        <p:spPr/>
        <p:txBody>
          <a:bodyPr/>
          <a:lstStyle/>
          <a:p>
            <a:fld id="{3AF07D70-D3E4-4BAC-9BE5-3B18CA6AAE6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313559-C82F-47D4-BA2E-A39E40987646}" type="datetime1">
              <a:rPr lang="en-US" smtClean="0"/>
              <a:t>3/10/2016</a:t>
            </a:fld>
            <a:endParaRPr lang="en-US"/>
          </a:p>
        </p:txBody>
      </p:sp>
      <p:sp>
        <p:nvSpPr>
          <p:cNvPr id="8" name="Footer Placeholder 7"/>
          <p:cNvSpPr>
            <a:spLocks noGrp="1"/>
          </p:cNvSpPr>
          <p:nvPr>
            <p:ph type="ftr" sz="quarter" idx="11"/>
          </p:nvPr>
        </p:nvSpPr>
        <p:spPr/>
        <p:txBody>
          <a:bodyPr/>
          <a:lstStyle/>
          <a:p>
            <a:r>
              <a:rPr lang="en-US" smtClean="0"/>
              <a:t>Copyright Teece 2015</a:t>
            </a:r>
            <a:endParaRPr lang="en-US"/>
          </a:p>
        </p:txBody>
      </p:sp>
      <p:sp>
        <p:nvSpPr>
          <p:cNvPr id="9" name="Slide Number Placeholder 8"/>
          <p:cNvSpPr>
            <a:spLocks noGrp="1"/>
          </p:cNvSpPr>
          <p:nvPr>
            <p:ph type="sldNum" sz="quarter" idx="12"/>
          </p:nvPr>
        </p:nvSpPr>
        <p:spPr/>
        <p:txBody>
          <a:bodyPr/>
          <a:lstStyle/>
          <a:p>
            <a:fld id="{3AF07D70-D3E4-4BAC-9BE5-3B18CA6AAE60}"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A26D0D6-22D0-4D72-850C-5EA781EFF1B2}" type="datetime1">
              <a:rPr lang="en-US" smtClean="0"/>
              <a:t>3/10/2016</a:t>
            </a:fld>
            <a:endParaRPr lang="en-US"/>
          </a:p>
        </p:txBody>
      </p:sp>
      <p:sp>
        <p:nvSpPr>
          <p:cNvPr id="4" name="Footer Placeholder 3"/>
          <p:cNvSpPr>
            <a:spLocks noGrp="1"/>
          </p:cNvSpPr>
          <p:nvPr>
            <p:ph type="ftr" sz="quarter" idx="11"/>
          </p:nvPr>
        </p:nvSpPr>
        <p:spPr/>
        <p:txBody>
          <a:bodyPr/>
          <a:lstStyle/>
          <a:p>
            <a:r>
              <a:rPr lang="en-US" smtClean="0"/>
              <a:t>Copyright Teece 2015</a:t>
            </a:r>
            <a:endParaRPr lang="en-US"/>
          </a:p>
        </p:txBody>
      </p:sp>
      <p:sp>
        <p:nvSpPr>
          <p:cNvPr id="5" name="Slide Number Placeholder 4"/>
          <p:cNvSpPr>
            <a:spLocks noGrp="1"/>
          </p:cNvSpPr>
          <p:nvPr>
            <p:ph type="sldNum" sz="quarter" idx="12"/>
          </p:nvPr>
        </p:nvSpPr>
        <p:spPr/>
        <p:txBody>
          <a:bodyPr/>
          <a:lstStyle/>
          <a:p>
            <a:fld id="{3AF07D70-D3E4-4BAC-9BE5-3B18CA6AAE6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210273-97F0-483E-B35B-B1487B3DC49E}" type="datetime1">
              <a:rPr lang="en-US" smtClean="0"/>
              <a:t>3/10/2016</a:t>
            </a:fld>
            <a:endParaRPr lang="en-US"/>
          </a:p>
        </p:txBody>
      </p:sp>
      <p:sp>
        <p:nvSpPr>
          <p:cNvPr id="3" name="Footer Placeholder 2"/>
          <p:cNvSpPr>
            <a:spLocks noGrp="1"/>
          </p:cNvSpPr>
          <p:nvPr>
            <p:ph type="ftr" sz="quarter" idx="11"/>
          </p:nvPr>
        </p:nvSpPr>
        <p:spPr/>
        <p:txBody>
          <a:bodyPr/>
          <a:lstStyle/>
          <a:p>
            <a:r>
              <a:rPr lang="en-US" smtClean="0"/>
              <a:t>Copyright Teece 2015</a:t>
            </a:r>
            <a:endParaRPr lang="en-US"/>
          </a:p>
        </p:txBody>
      </p:sp>
      <p:sp>
        <p:nvSpPr>
          <p:cNvPr id="4" name="Slide Number Placeholder 3"/>
          <p:cNvSpPr>
            <a:spLocks noGrp="1"/>
          </p:cNvSpPr>
          <p:nvPr>
            <p:ph type="sldNum" sz="quarter" idx="12"/>
          </p:nvPr>
        </p:nvSpPr>
        <p:spPr/>
        <p:txBody>
          <a:bodyPr/>
          <a:lstStyle/>
          <a:p>
            <a:fld id="{3AF07D70-D3E4-4BAC-9BE5-3B18CA6AAE6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C7118-57FB-46A4-8355-D8BC34E34896}" type="datetime1">
              <a:rPr lang="en-US" smtClean="0"/>
              <a:t>3/10/2016</a:t>
            </a:fld>
            <a:endParaRPr lang="en-US"/>
          </a:p>
        </p:txBody>
      </p:sp>
      <p:sp>
        <p:nvSpPr>
          <p:cNvPr id="6" name="Footer Placeholder 5"/>
          <p:cNvSpPr>
            <a:spLocks noGrp="1"/>
          </p:cNvSpPr>
          <p:nvPr>
            <p:ph type="ftr" sz="quarter" idx="11"/>
          </p:nvPr>
        </p:nvSpPr>
        <p:spPr/>
        <p:txBody>
          <a:bodyPr/>
          <a:lstStyle/>
          <a:p>
            <a:r>
              <a:rPr lang="en-US" smtClean="0"/>
              <a:t>Copyright Teece 2015</a:t>
            </a:r>
            <a:endParaRPr lang="en-US"/>
          </a:p>
        </p:txBody>
      </p:sp>
      <p:sp>
        <p:nvSpPr>
          <p:cNvPr id="7" name="Slide Number Placeholder 6"/>
          <p:cNvSpPr>
            <a:spLocks noGrp="1"/>
          </p:cNvSpPr>
          <p:nvPr>
            <p:ph type="sldNum" sz="quarter" idx="12"/>
          </p:nvPr>
        </p:nvSpPr>
        <p:spPr/>
        <p:txBody>
          <a:bodyPr/>
          <a:lstStyle/>
          <a:p>
            <a:fld id="{3AF07D70-D3E4-4BAC-9BE5-3B18CA6AAE60}"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99938B-3B87-420D-B8F0-4C7A88F5E5A9}" type="datetime1">
              <a:rPr lang="en-US" smtClean="0"/>
              <a:t>3/10/2016</a:t>
            </a:fld>
            <a:endParaRPr lang="en-US"/>
          </a:p>
        </p:txBody>
      </p:sp>
      <p:sp>
        <p:nvSpPr>
          <p:cNvPr id="6" name="Footer Placeholder 5"/>
          <p:cNvSpPr>
            <a:spLocks noGrp="1"/>
          </p:cNvSpPr>
          <p:nvPr>
            <p:ph type="ftr" sz="quarter" idx="11"/>
          </p:nvPr>
        </p:nvSpPr>
        <p:spPr/>
        <p:txBody>
          <a:bodyPr/>
          <a:lstStyle/>
          <a:p>
            <a:r>
              <a:rPr lang="en-US" smtClean="0"/>
              <a:t>Copyright Teece 2015</a:t>
            </a:r>
            <a:endParaRPr lang="en-US"/>
          </a:p>
        </p:txBody>
      </p:sp>
      <p:sp>
        <p:nvSpPr>
          <p:cNvPr id="7" name="Slide Number Placeholder 6"/>
          <p:cNvSpPr>
            <a:spLocks noGrp="1"/>
          </p:cNvSpPr>
          <p:nvPr>
            <p:ph type="sldNum" sz="quarter" idx="12"/>
          </p:nvPr>
        </p:nvSpPr>
        <p:spPr/>
        <p:txBody>
          <a:bodyPr/>
          <a:lstStyle/>
          <a:p>
            <a:fld id="{3AF07D70-D3E4-4BAC-9BE5-3B18CA6AAE6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22F9AD38-36B7-48FE-977C-753AA6CCD713}" type="datetime1">
              <a:rPr lang="en-US" smtClean="0"/>
              <a:t>3/10/2016</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smtClean="0"/>
              <a:t>Copyright Teece 2015</a:t>
            </a:r>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3AF07D70-D3E4-4BAC-9BE5-3B18CA6AAE60}"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package" Target="../embeddings/Microsoft_PowerPoint_Slide3.sldx"/></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0"/>
            <a:ext cx="6553200" cy="1360133"/>
          </a:xfrm>
        </p:spPr>
        <p:txBody>
          <a:bodyPr>
            <a:normAutofit/>
          </a:bodyPr>
          <a:lstStyle/>
          <a:p>
            <a:r>
              <a:rPr lang="en-US" sz="2800" dirty="0" smtClean="0">
                <a:solidFill>
                  <a:schemeClr val="tx1"/>
                </a:solidFill>
              </a:rPr>
              <a:t>Dynamic Capabilities and Related Paradigms</a:t>
            </a:r>
            <a:endParaRPr lang="en-US" sz="2800" dirty="0">
              <a:solidFill>
                <a:schemeClr val="tx1"/>
              </a:solidFill>
            </a:endParaRPr>
          </a:p>
        </p:txBody>
      </p:sp>
      <p:sp>
        <p:nvSpPr>
          <p:cNvPr id="3" name="Subtitle 2"/>
          <p:cNvSpPr>
            <a:spLocks noGrp="1"/>
          </p:cNvSpPr>
          <p:nvPr>
            <p:ph type="subTitle" idx="1"/>
          </p:nvPr>
        </p:nvSpPr>
        <p:spPr>
          <a:xfrm>
            <a:off x="1524000" y="3429000"/>
            <a:ext cx="6858000" cy="1828800"/>
          </a:xfrm>
        </p:spPr>
        <p:txBody>
          <a:bodyPr>
            <a:noAutofit/>
          </a:bodyPr>
          <a:lstStyle/>
          <a:p>
            <a:pPr algn="r"/>
            <a:r>
              <a:rPr lang="en-US" sz="1800" dirty="0">
                <a:solidFill>
                  <a:schemeClr val="accent5">
                    <a:lumMod val="50000"/>
                  </a:schemeClr>
                </a:solidFill>
              </a:rPr>
              <a:t>David J. Teece</a:t>
            </a:r>
          </a:p>
          <a:p>
            <a:pPr algn="r"/>
            <a:r>
              <a:rPr lang="en-US" sz="1800" dirty="0">
                <a:solidFill>
                  <a:schemeClr val="accent5">
                    <a:lumMod val="50000"/>
                  </a:schemeClr>
                </a:solidFill>
              </a:rPr>
              <a:t>Tusher Center for Intellectual Capital Management</a:t>
            </a:r>
          </a:p>
          <a:p>
            <a:pPr algn="r"/>
            <a:r>
              <a:rPr lang="en-US" sz="1800" dirty="0">
                <a:solidFill>
                  <a:schemeClr val="accent5">
                    <a:lumMod val="50000"/>
                  </a:schemeClr>
                </a:solidFill>
              </a:rPr>
              <a:t>Haas School of Business, University of California, </a:t>
            </a:r>
            <a:r>
              <a:rPr lang="en-US" sz="1800" dirty="0" smtClean="0">
                <a:solidFill>
                  <a:schemeClr val="accent5">
                    <a:lumMod val="50000"/>
                  </a:schemeClr>
                </a:solidFill>
              </a:rPr>
              <a:t>Berkeley</a:t>
            </a:r>
          </a:p>
          <a:p>
            <a:pPr algn="r"/>
            <a:endParaRPr lang="en-US" sz="1800" dirty="0" smtClean="0">
              <a:solidFill>
                <a:schemeClr val="accent5">
                  <a:lumMod val="50000"/>
                </a:schemeClr>
              </a:solidFill>
            </a:endParaRPr>
          </a:p>
          <a:p>
            <a:pPr algn="r"/>
            <a:r>
              <a:rPr lang="en-US" sz="1800" dirty="0" smtClean="0">
                <a:solidFill>
                  <a:schemeClr val="accent5">
                    <a:lumMod val="50000"/>
                  </a:schemeClr>
                </a:solidFill>
              </a:rPr>
              <a:t>2 December 2015</a:t>
            </a:r>
          </a:p>
          <a:p>
            <a:pPr algn="r"/>
            <a:r>
              <a:rPr lang="en-US" sz="1800" dirty="0" smtClean="0"/>
              <a:t>ANZAM 29</a:t>
            </a:r>
            <a:r>
              <a:rPr lang="en-US" sz="1800" baseline="30000" dirty="0" smtClean="0"/>
              <a:t>th</a:t>
            </a:r>
            <a:r>
              <a:rPr lang="en-US" sz="1800" dirty="0" smtClean="0"/>
              <a:t> Annual Conference of the Australian &amp; New Zealand Academy of Management</a:t>
            </a:r>
          </a:p>
          <a:p>
            <a:pPr algn="r"/>
            <a:r>
              <a:rPr lang="en-US" sz="1800" dirty="0" smtClean="0"/>
              <a:t>“Managing for Peak Performance”</a:t>
            </a:r>
            <a:endParaRPr lang="en-US" sz="1800" dirty="0"/>
          </a:p>
        </p:txBody>
      </p:sp>
      <p:sp>
        <p:nvSpPr>
          <p:cNvPr id="4" name="Footer Placeholder 3"/>
          <p:cNvSpPr>
            <a:spLocks noGrp="1"/>
          </p:cNvSpPr>
          <p:nvPr>
            <p:ph type="ftr" sz="quarter" idx="11"/>
          </p:nvPr>
        </p:nvSpPr>
        <p:spPr>
          <a:xfrm>
            <a:off x="2441331" y="6324600"/>
            <a:ext cx="4873869" cy="365125"/>
          </a:xfrm>
        </p:spPr>
        <p:txBody>
          <a:bodyPr/>
          <a:lstStyle/>
          <a:p>
            <a:pPr algn="ctr"/>
            <a:r>
              <a:rPr lang="en-US" smtClean="0"/>
              <a:t>Copyright Teece 2015</a:t>
            </a:r>
            <a:endParaRPr lang="en-US"/>
          </a:p>
        </p:txBody>
      </p:sp>
      <p:sp>
        <p:nvSpPr>
          <p:cNvPr id="5" name="Slide Number Placeholder 4"/>
          <p:cNvSpPr>
            <a:spLocks noGrp="1"/>
          </p:cNvSpPr>
          <p:nvPr>
            <p:ph type="sldNum" sz="quarter" idx="12"/>
          </p:nvPr>
        </p:nvSpPr>
        <p:spPr>
          <a:xfrm>
            <a:off x="7620000" y="6248400"/>
            <a:ext cx="762000" cy="365125"/>
          </a:xfrm>
        </p:spPr>
        <p:txBody>
          <a:bodyPr/>
          <a:lstStyle/>
          <a:p>
            <a:fld id="{3AF07D70-D3E4-4BAC-9BE5-3B18CA6AAE60}" type="slidenum">
              <a:rPr lang="en-US" smtClean="0"/>
              <a:t>1</a:t>
            </a:fld>
            <a:endParaRPr lang="en-US" dirty="0"/>
          </a:p>
        </p:txBody>
      </p:sp>
      <p:sp>
        <p:nvSpPr>
          <p:cNvPr id="6" name="TextBox 5"/>
          <p:cNvSpPr txBox="1"/>
          <p:nvPr/>
        </p:nvSpPr>
        <p:spPr>
          <a:xfrm>
            <a:off x="0" y="76200"/>
            <a:ext cx="7315200" cy="369332"/>
          </a:xfrm>
          <a:prstGeom prst="rect">
            <a:avLst/>
          </a:prstGeom>
          <a:solidFill>
            <a:srgbClr val="C00000"/>
          </a:solidFill>
        </p:spPr>
        <p:txBody>
          <a:bodyPr wrap="square" rtlCol="0">
            <a:spAutoFit/>
          </a:bodyPr>
          <a:lstStyle/>
          <a:p>
            <a:endParaRPr lang="en-US" dirty="0"/>
          </a:p>
        </p:txBody>
      </p:sp>
      <p:sp>
        <p:nvSpPr>
          <p:cNvPr id="7" name="Rectangle 6"/>
          <p:cNvSpPr/>
          <p:nvPr/>
        </p:nvSpPr>
        <p:spPr>
          <a:xfrm>
            <a:off x="0" y="6019800"/>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https://lh6.googleusercontent.com/-5Lnp5Lj9rVQ/AAAAAAAAAAI/AAAAAAAAAAA/Is-ShbaCZVI/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2392" y="99874"/>
            <a:ext cx="1930893" cy="1930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844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Teece 2015</a:t>
            </a:r>
            <a:endParaRPr lang="en-US"/>
          </a:p>
        </p:txBody>
      </p:sp>
      <p:sp>
        <p:nvSpPr>
          <p:cNvPr id="3" name="Slide Number Placeholder 2"/>
          <p:cNvSpPr>
            <a:spLocks noGrp="1"/>
          </p:cNvSpPr>
          <p:nvPr>
            <p:ph type="sldNum" sz="quarter" idx="12"/>
          </p:nvPr>
        </p:nvSpPr>
        <p:spPr/>
        <p:txBody>
          <a:bodyPr/>
          <a:lstStyle/>
          <a:p>
            <a:fld id="{3AF07D70-D3E4-4BAC-9BE5-3B18CA6AAE60}" type="slidenum">
              <a:rPr lang="en-US" smtClean="0"/>
              <a:t>10</a:t>
            </a:fld>
            <a:endParaRPr lang="en-US"/>
          </a:p>
        </p:txBody>
      </p:sp>
      <p:sp>
        <p:nvSpPr>
          <p:cNvPr id="7" name="Text Box 19"/>
          <p:cNvSpPr txBox="1">
            <a:spLocks noChangeArrowheads="1"/>
          </p:cNvSpPr>
          <p:nvPr/>
        </p:nvSpPr>
        <p:spPr bwMode="auto">
          <a:xfrm>
            <a:off x="2863153" y="4800600"/>
            <a:ext cx="3200400" cy="1158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Alternative futures with known probabilities &amp; known conditional probabilities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Rectangle 2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69" name="Group 68"/>
          <p:cNvGrpSpPr/>
          <p:nvPr/>
        </p:nvGrpSpPr>
        <p:grpSpPr>
          <a:xfrm>
            <a:off x="2694878" y="1631555"/>
            <a:ext cx="3536949" cy="2738671"/>
            <a:chOff x="2582863" y="914399"/>
            <a:chExt cx="3536949" cy="2738671"/>
          </a:xfrm>
        </p:grpSpPr>
        <p:grpSp>
          <p:nvGrpSpPr>
            <p:cNvPr id="30" name="Group 29"/>
            <p:cNvGrpSpPr/>
            <p:nvPr/>
          </p:nvGrpSpPr>
          <p:grpSpPr>
            <a:xfrm>
              <a:off x="2582863" y="914399"/>
              <a:ext cx="3536949" cy="2738671"/>
              <a:chOff x="2579687" y="914399"/>
              <a:chExt cx="3536949" cy="2738671"/>
            </a:xfrm>
          </p:grpSpPr>
          <p:sp>
            <p:nvSpPr>
              <p:cNvPr id="4" name="Text Box 2"/>
              <p:cNvSpPr txBox="1">
                <a:spLocks noChangeArrowheads="1"/>
              </p:cNvSpPr>
              <p:nvPr/>
            </p:nvSpPr>
            <p:spPr bwMode="auto">
              <a:xfrm>
                <a:off x="4073264" y="2080760"/>
                <a:ext cx="663575" cy="244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Pr</a:t>
                </a:r>
                <a:r>
                  <a:rPr kumimoji="0" lang="en-US" alt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(DIA)</a:t>
                </a:r>
                <a:endParaRPr kumimoji="0" lang="en-US" alt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15"/>
              <p:cNvSpPr txBox="1">
                <a:spLocks noChangeArrowheads="1"/>
              </p:cNvSpPr>
              <p:nvPr/>
            </p:nvSpPr>
            <p:spPr bwMode="auto">
              <a:xfrm>
                <a:off x="4812010" y="3011743"/>
                <a:ext cx="663575" cy="244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Pr</a:t>
                </a:r>
                <a:r>
                  <a:rPr kumimoji="0" lang="en-US" alt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(CIB)</a:t>
                </a:r>
                <a:endParaRPr kumimoji="0" lang="en-US" alt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 Box 21"/>
              <p:cNvSpPr txBox="1">
                <a:spLocks noChangeArrowheads="1"/>
              </p:cNvSpPr>
              <p:nvPr/>
            </p:nvSpPr>
            <p:spPr bwMode="auto">
              <a:xfrm>
                <a:off x="3496811" y="914399"/>
                <a:ext cx="1692275" cy="334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Risk</a:t>
                </a:r>
                <a:endParaRPr kumimoji="0" lang="en-US" alt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Oval 41"/>
              <p:cNvSpPr>
                <a:spLocks noChangeArrowheads="1"/>
              </p:cNvSpPr>
              <p:nvPr/>
            </p:nvSpPr>
            <p:spPr bwMode="auto">
              <a:xfrm flipH="1">
                <a:off x="3121024" y="3256643"/>
                <a:ext cx="45719" cy="57866"/>
              </a:xfrm>
              <a:prstGeom prst="ellipse">
                <a:avLst/>
              </a:prstGeom>
              <a:solidFill>
                <a:srgbClr val="000000"/>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n-US" sz="1100"/>
              </a:p>
            </p:txBody>
          </p:sp>
          <p:sp>
            <p:nvSpPr>
              <p:cNvPr id="19" name="Text Box 1"/>
              <p:cNvSpPr txBox="1">
                <a:spLocks noChangeArrowheads="1"/>
              </p:cNvSpPr>
              <p:nvPr/>
            </p:nvSpPr>
            <p:spPr bwMode="auto">
              <a:xfrm>
                <a:off x="2858927" y="3340225"/>
                <a:ext cx="403225" cy="244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a:t>
                </a:r>
                <a:endParaRPr kumimoji="0" lang="en-US" alt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Text Box 18"/>
              <p:cNvSpPr txBox="1">
                <a:spLocks noChangeArrowheads="1"/>
              </p:cNvSpPr>
              <p:nvPr/>
            </p:nvSpPr>
            <p:spPr bwMode="auto">
              <a:xfrm>
                <a:off x="3897164" y="3392748"/>
                <a:ext cx="403225" cy="244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a:t>
                </a:r>
                <a:endParaRPr kumimoji="0" lang="en-US" alt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Text Box 17"/>
              <p:cNvSpPr txBox="1">
                <a:spLocks noChangeArrowheads="1"/>
              </p:cNvSpPr>
              <p:nvPr/>
            </p:nvSpPr>
            <p:spPr bwMode="auto">
              <a:xfrm>
                <a:off x="4514778" y="3408595"/>
                <a:ext cx="403225" cy="244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a:t>
                </a:r>
                <a:endParaRPr kumimoji="0" lang="en-US" alt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Text Box 2"/>
              <p:cNvSpPr txBox="1">
                <a:spLocks noChangeArrowheads="1"/>
              </p:cNvSpPr>
              <p:nvPr/>
            </p:nvSpPr>
            <p:spPr bwMode="auto">
              <a:xfrm>
                <a:off x="5583235" y="3403805"/>
                <a:ext cx="403225" cy="244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a:t>
                </a:r>
                <a:endParaRPr kumimoji="0" lang="en-US" alt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Text Box 23"/>
              <p:cNvSpPr txBox="1">
                <a:spLocks noChangeArrowheads="1"/>
              </p:cNvSpPr>
              <p:nvPr/>
            </p:nvSpPr>
            <p:spPr bwMode="auto">
              <a:xfrm>
                <a:off x="4780298" y="1524000"/>
                <a:ext cx="403225" cy="244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prB</a:t>
                </a:r>
                <a:endParaRPr kumimoji="0" lang="en-US" alt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Text Box 4"/>
              <p:cNvSpPr txBox="1">
                <a:spLocks noChangeArrowheads="1"/>
              </p:cNvSpPr>
              <p:nvPr/>
            </p:nvSpPr>
            <p:spPr bwMode="auto">
              <a:xfrm>
                <a:off x="5453061" y="2528479"/>
                <a:ext cx="663575" cy="244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Pr</a:t>
                </a:r>
                <a:r>
                  <a:rPr kumimoji="0" lang="en-US" alt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(FIB)</a:t>
                </a:r>
                <a:endParaRPr kumimoji="0" lang="en-US" alt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Text Box 3"/>
              <p:cNvSpPr txBox="1">
                <a:spLocks noChangeArrowheads="1"/>
              </p:cNvSpPr>
              <p:nvPr/>
            </p:nvSpPr>
            <p:spPr bwMode="auto">
              <a:xfrm>
                <a:off x="2579687" y="2513488"/>
                <a:ext cx="784225" cy="244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Pr</a:t>
                </a:r>
                <a:r>
                  <a:rPr kumimoji="0" lang="en-US" alt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(CIA)</a:t>
                </a:r>
                <a:endParaRPr kumimoji="0" lang="en-US" alt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Text Box 22"/>
              <p:cNvSpPr txBox="1">
                <a:spLocks noChangeArrowheads="1"/>
              </p:cNvSpPr>
              <p:nvPr/>
            </p:nvSpPr>
            <p:spPr bwMode="auto">
              <a:xfrm>
                <a:off x="3554412" y="1523999"/>
                <a:ext cx="403225" cy="244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prA</a:t>
                </a:r>
                <a:endParaRPr kumimoji="0" lang="en-US" altLang="en-US" sz="11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50" name="Group 49"/>
            <p:cNvGrpSpPr/>
            <p:nvPr/>
          </p:nvGrpSpPr>
          <p:grpSpPr>
            <a:xfrm>
              <a:off x="3135053" y="1353010"/>
              <a:ext cx="2598996" cy="2048902"/>
              <a:chOff x="6858000" y="1354591"/>
              <a:chExt cx="2598996" cy="2048902"/>
            </a:xfrm>
          </p:grpSpPr>
          <p:cxnSp>
            <p:nvCxnSpPr>
              <p:cNvPr id="34" name="Straight Connector 33"/>
              <p:cNvCxnSpPr/>
              <p:nvPr/>
            </p:nvCxnSpPr>
            <p:spPr>
              <a:xfrm flipV="1">
                <a:off x="6858000" y="1371601"/>
                <a:ext cx="1219200" cy="19034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8077200" y="1354591"/>
                <a:ext cx="1379796" cy="204890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7455161" y="2345480"/>
                <a:ext cx="369075" cy="99632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8415598" y="2228597"/>
                <a:ext cx="245071" cy="1117403"/>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62" name="Oval 61"/>
            <p:cNvSpPr/>
            <p:nvPr/>
          </p:nvSpPr>
          <p:spPr>
            <a:xfrm>
              <a:off x="4298671" y="1332677"/>
              <a:ext cx="152400" cy="1371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849464" y="2184587"/>
              <a:ext cx="152400" cy="1371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668453" y="2308891"/>
              <a:ext cx="152400" cy="1371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3025908" y="3217006"/>
              <a:ext cx="152400" cy="1371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000240" y="3228536"/>
              <a:ext cx="152400" cy="1371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631074" y="3245939"/>
              <a:ext cx="152400" cy="1371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5635623" y="3285576"/>
              <a:ext cx="152400" cy="1371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p:cNvSpPr txBox="1"/>
          <p:nvPr/>
        </p:nvSpPr>
        <p:spPr>
          <a:xfrm>
            <a:off x="762000" y="457200"/>
            <a:ext cx="7696200" cy="954107"/>
          </a:xfrm>
          <a:prstGeom prst="rect">
            <a:avLst/>
          </a:prstGeom>
          <a:noFill/>
        </p:spPr>
        <p:txBody>
          <a:bodyPr wrap="square" rtlCol="0">
            <a:spAutoFit/>
          </a:bodyPr>
          <a:lstStyle/>
          <a:p>
            <a:r>
              <a:rPr lang="en-US" sz="2800" dirty="0" smtClean="0">
                <a:latin typeface="+mj-lt"/>
              </a:rPr>
              <a:t>Strategic Management requires differentiation between risk and uncertainty</a:t>
            </a:r>
            <a:endParaRPr lang="en-US" sz="2800" dirty="0">
              <a:latin typeface="+mj-lt"/>
            </a:endParaRPr>
          </a:p>
        </p:txBody>
      </p:sp>
    </p:spTree>
    <p:extLst>
      <p:ext uri="{BB962C8B-B14F-4D97-AF65-F5344CB8AC3E}">
        <p14:creationId xmlns:p14="http://schemas.microsoft.com/office/powerpoint/2010/main" val="1681068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Teece 2015</a:t>
            </a:r>
            <a:endParaRPr lang="en-US"/>
          </a:p>
        </p:txBody>
      </p:sp>
      <p:sp>
        <p:nvSpPr>
          <p:cNvPr id="3" name="Slide Number Placeholder 2"/>
          <p:cNvSpPr>
            <a:spLocks noGrp="1"/>
          </p:cNvSpPr>
          <p:nvPr>
            <p:ph type="sldNum" sz="quarter" idx="12"/>
          </p:nvPr>
        </p:nvSpPr>
        <p:spPr/>
        <p:txBody>
          <a:bodyPr/>
          <a:lstStyle/>
          <a:p>
            <a:fld id="{3AF07D70-D3E4-4BAC-9BE5-3B18CA6AAE60}" type="slidenum">
              <a:rPr lang="en-US" smtClean="0"/>
              <a:t>11</a:t>
            </a:fld>
            <a:endParaRPr lang="en-US"/>
          </a:p>
        </p:txBody>
      </p:sp>
      <p:sp>
        <p:nvSpPr>
          <p:cNvPr id="32" name="Rectangle 29"/>
          <p:cNvSpPr>
            <a:spLocks noChangeArrowheads="1"/>
          </p:cNvSpPr>
          <p:nvPr/>
        </p:nvSpPr>
        <p:spPr bwMode="auto">
          <a:xfrm>
            <a:off x="780496" y="379183"/>
            <a:ext cx="800662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altLang="en-US" sz="2800" b="1" i="0" u="none" strike="noStrike" cap="none" normalizeH="0" baseline="0" dirty="0" smtClean="0">
                <a:ln>
                  <a:noFill/>
                </a:ln>
                <a:solidFill>
                  <a:schemeClr val="tx1"/>
                </a:solidFill>
                <a:effectLst/>
                <a:latin typeface="+mj-lt"/>
                <a:ea typeface="Calibri" pitchFamily="34" charset="0"/>
                <a:cs typeface="Times New Roman" pitchFamily="18" charset="0"/>
              </a:rPr>
              <a:t>Strategic Management requires differentiation</a:t>
            </a:r>
            <a:r>
              <a:rPr kumimoji="0" lang="en-US" altLang="en-US" sz="2800" b="1" i="0" u="none" strike="noStrike" cap="none" normalizeH="0" dirty="0" smtClean="0">
                <a:ln>
                  <a:noFill/>
                </a:ln>
                <a:solidFill>
                  <a:schemeClr val="tx1"/>
                </a:solidFill>
                <a:effectLst/>
                <a:latin typeface="+mj-lt"/>
                <a:ea typeface="Calibri" pitchFamily="34" charset="0"/>
                <a:cs typeface="Times New Roman" pitchFamily="18" charset="0"/>
              </a:rPr>
              <a:t> between risk and uncertainty</a:t>
            </a:r>
            <a:endParaRPr kumimoji="0" lang="en-US" altLang="en-US" sz="2800" b="0" i="0" u="none" strike="noStrike" cap="none" normalizeH="0" baseline="0" dirty="0" smtClean="0">
              <a:ln>
                <a:noFill/>
              </a:ln>
              <a:solidFill>
                <a:schemeClr val="tx1"/>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800" b="0" i="0" u="none" strike="noStrike" cap="none" normalizeH="0" baseline="0" dirty="0" smtClean="0">
              <a:ln>
                <a:noFill/>
              </a:ln>
              <a:solidFill>
                <a:schemeClr val="tx1"/>
              </a:solidFill>
              <a:effectLst/>
              <a:latin typeface="+mj-lt"/>
            </a:endParaRPr>
          </a:p>
        </p:txBody>
      </p:sp>
      <p:grpSp>
        <p:nvGrpSpPr>
          <p:cNvPr id="67" name="Group 66"/>
          <p:cNvGrpSpPr/>
          <p:nvPr/>
        </p:nvGrpSpPr>
        <p:grpSpPr>
          <a:xfrm>
            <a:off x="2053306" y="1763479"/>
            <a:ext cx="4800600" cy="4580386"/>
            <a:chOff x="2133600" y="982215"/>
            <a:chExt cx="4800600" cy="4580386"/>
          </a:xfrm>
        </p:grpSpPr>
        <p:grpSp>
          <p:nvGrpSpPr>
            <p:cNvPr id="34" name="Group 33"/>
            <p:cNvGrpSpPr/>
            <p:nvPr/>
          </p:nvGrpSpPr>
          <p:grpSpPr>
            <a:xfrm>
              <a:off x="2133600" y="982215"/>
              <a:ext cx="4800600" cy="4580386"/>
              <a:chOff x="-901700" y="-179719"/>
              <a:chExt cx="4800600" cy="4580386"/>
            </a:xfrm>
          </p:grpSpPr>
          <p:sp>
            <p:nvSpPr>
              <p:cNvPr id="4" name="Text Box 124"/>
              <p:cNvSpPr txBox="1">
                <a:spLocks noChangeArrowheads="1"/>
              </p:cNvSpPr>
              <p:nvPr/>
            </p:nvSpPr>
            <p:spPr bwMode="auto">
              <a:xfrm>
                <a:off x="373063" y="2205038"/>
                <a:ext cx="815975" cy="406400"/>
              </a:xfrm>
              <a:prstGeom prst="rect">
                <a:avLst/>
              </a:prstGeom>
              <a:noFill/>
              <a:ln>
                <a:noFill/>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
              <p:cNvSpPr txBox="1">
                <a:spLocks noChangeArrowheads="1"/>
              </p:cNvSpPr>
              <p:nvPr/>
            </p:nvSpPr>
            <p:spPr bwMode="auto">
              <a:xfrm>
                <a:off x="1284957" y="421855"/>
                <a:ext cx="403225" cy="300278"/>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F1</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24"/>
              <p:cNvSpPr txBox="1">
                <a:spLocks noChangeArrowheads="1"/>
              </p:cNvSpPr>
              <p:nvPr/>
            </p:nvSpPr>
            <p:spPr bwMode="auto">
              <a:xfrm>
                <a:off x="830263" y="525463"/>
                <a:ext cx="403225" cy="244475"/>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F?</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23"/>
              <p:cNvSpPr txBox="1">
                <a:spLocks noChangeArrowheads="1"/>
              </p:cNvSpPr>
              <p:nvPr/>
            </p:nvSpPr>
            <p:spPr bwMode="auto">
              <a:xfrm>
                <a:off x="-38100" y="1120775"/>
                <a:ext cx="403225" cy="244475"/>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F?</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22"/>
              <p:cNvSpPr txBox="1">
                <a:spLocks noChangeArrowheads="1"/>
              </p:cNvSpPr>
              <p:nvPr/>
            </p:nvSpPr>
            <p:spPr bwMode="auto">
              <a:xfrm>
                <a:off x="-98425" y="1654175"/>
                <a:ext cx="403225" cy="244475"/>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F?</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21"/>
              <p:cNvSpPr txBox="1">
                <a:spLocks noChangeArrowheads="1"/>
              </p:cNvSpPr>
              <p:nvPr/>
            </p:nvSpPr>
            <p:spPr bwMode="auto">
              <a:xfrm>
                <a:off x="15875" y="2127250"/>
                <a:ext cx="403225" cy="244475"/>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F?</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20"/>
              <p:cNvSpPr txBox="1">
                <a:spLocks noChangeArrowheads="1"/>
              </p:cNvSpPr>
              <p:nvPr/>
            </p:nvSpPr>
            <p:spPr bwMode="auto">
              <a:xfrm>
                <a:off x="365125" y="2508250"/>
                <a:ext cx="403225" cy="244475"/>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F?</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19"/>
              <p:cNvSpPr txBox="1">
                <a:spLocks noChangeArrowheads="1"/>
              </p:cNvSpPr>
              <p:nvPr/>
            </p:nvSpPr>
            <p:spPr bwMode="auto">
              <a:xfrm>
                <a:off x="715963" y="2682875"/>
                <a:ext cx="403225" cy="244475"/>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F?</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18"/>
              <p:cNvSpPr txBox="1">
                <a:spLocks noChangeArrowheads="1"/>
              </p:cNvSpPr>
              <p:nvPr/>
            </p:nvSpPr>
            <p:spPr bwMode="auto">
              <a:xfrm>
                <a:off x="1211263" y="2751138"/>
                <a:ext cx="403225" cy="244475"/>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F?</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17"/>
              <p:cNvSpPr txBox="1">
                <a:spLocks noChangeArrowheads="1"/>
              </p:cNvSpPr>
              <p:nvPr/>
            </p:nvSpPr>
            <p:spPr bwMode="auto">
              <a:xfrm>
                <a:off x="1684338" y="571500"/>
                <a:ext cx="403225" cy="244475"/>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F2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16"/>
              <p:cNvSpPr txBox="1">
                <a:spLocks noChangeArrowheads="1"/>
              </p:cNvSpPr>
              <p:nvPr/>
            </p:nvSpPr>
            <p:spPr bwMode="auto">
              <a:xfrm>
                <a:off x="2003425" y="769938"/>
                <a:ext cx="403225" cy="244475"/>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F3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 Box 15"/>
              <p:cNvSpPr txBox="1">
                <a:spLocks noChangeArrowheads="1"/>
              </p:cNvSpPr>
              <p:nvPr/>
            </p:nvSpPr>
            <p:spPr bwMode="auto">
              <a:xfrm>
                <a:off x="2378817" y="1095201"/>
                <a:ext cx="403225" cy="244475"/>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F4</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Text Box 14"/>
              <p:cNvSpPr txBox="1">
                <a:spLocks noChangeArrowheads="1"/>
              </p:cNvSpPr>
              <p:nvPr/>
            </p:nvSpPr>
            <p:spPr bwMode="auto">
              <a:xfrm>
                <a:off x="2498725" y="1611225"/>
                <a:ext cx="403225" cy="244475"/>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Text Box 13"/>
              <p:cNvSpPr txBox="1">
                <a:spLocks noChangeArrowheads="1"/>
              </p:cNvSpPr>
              <p:nvPr/>
            </p:nvSpPr>
            <p:spPr bwMode="auto">
              <a:xfrm>
                <a:off x="2400300" y="2119313"/>
                <a:ext cx="403225" cy="244475"/>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Text Box 12"/>
              <p:cNvSpPr txBox="1">
                <a:spLocks noChangeArrowheads="1"/>
              </p:cNvSpPr>
              <p:nvPr/>
            </p:nvSpPr>
            <p:spPr bwMode="auto">
              <a:xfrm>
                <a:off x="2179638" y="2508250"/>
                <a:ext cx="403225" cy="244475"/>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F?</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Text Box 11"/>
              <p:cNvSpPr txBox="1">
                <a:spLocks noChangeArrowheads="1"/>
              </p:cNvSpPr>
              <p:nvPr/>
            </p:nvSpPr>
            <p:spPr bwMode="auto">
              <a:xfrm>
                <a:off x="1684338" y="2682875"/>
                <a:ext cx="403225" cy="244475"/>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F?</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Text Box 28"/>
              <p:cNvSpPr txBox="1">
                <a:spLocks noChangeArrowheads="1"/>
              </p:cNvSpPr>
              <p:nvPr/>
            </p:nvSpPr>
            <p:spPr bwMode="auto">
              <a:xfrm>
                <a:off x="474662" y="-179719"/>
                <a:ext cx="2047875" cy="334963"/>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Uncertainty</a:t>
                </a:r>
                <a:endParaRPr kumimoji="0" lang="en-US" alt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Text Box 1"/>
              <p:cNvSpPr txBox="1">
                <a:spLocks noChangeArrowheads="1"/>
              </p:cNvSpPr>
              <p:nvPr/>
            </p:nvSpPr>
            <p:spPr bwMode="auto">
              <a:xfrm>
                <a:off x="-901700" y="3257667"/>
                <a:ext cx="4800600" cy="11430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Don’t know most futures or their probabilities (unknown unknowns)</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 1-4 are possible futures</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 are undefined futures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Text Box 2"/>
              <p:cNvSpPr txBox="1">
                <a:spLocks noChangeArrowheads="1"/>
              </p:cNvSpPr>
              <p:nvPr/>
            </p:nvSpPr>
            <p:spPr bwMode="auto">
              <a:xfrm>
                <a:off x="312738" y="746125"/>
                <a:ext cx="403225" cy="244475"/>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F?</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cxnSp>
          <p:nvCxnSpPr>
            <p:cNvPr id="36" name="Straight Arrow Connector 35"/>
            <p:cNvCxnSpPr/>
            <p:nvPr/>
          </p:nvCxnSpPr>
          <p:spPr>
            <a:xfrm flipV="1">
              <a:off x="3751263" y="2176347"/>
              <a:ext cx="1371600" cy="1493837"/>
            </a:xfrm>
            <a:prstGeom prst="straightConnector1">
              <a:avLst/>
            </a:prstGeom>
            <a:ln w="127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067175" y="1901709"/>
              <a:ext cx="796925" cy="1943100"/>
            </a:xfrm>
            <a:prstGeom prst="straightConnector1">
              <a:avLst/>
            </a:prstGeom>
            <a:ln w="12700">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3657603" y="2176348"/>
              <a:ext cx="1676397" cy="1493836"/>
            </a:xfrm>
            <a:prstGeom prst="straightConnector1">
              <a:avLst/>
            </a:prstGeom>
            <a:ln w="12700">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0" idx="3"/>
              <a:endCxn id="16" idx="1"/>
            </p:cNvCxnSpPr>
            <p:nvPr/>
          </p:nvCxnSpPr>
          <p:spPr>
            <a:xfrm flipV="1">
              <a:off x="3454400" y="2379373"/>
              <a:ext cx="1959717" cy="1032049"/>
            </a:xfrm>
            <a:prstGeom prst="straightConnector1">
              <a:avLst/>
            </a:prstGeom>
            <a:ln w="12700">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8" idx="3"/>
            </p:cNvCxnSpPr>
            <p:nvPr/>
          </p:nvCxnSpPr>
          <p:spPr>
            <a:xfrm>
              <a:off x="3400425" y="2404947"/>
              <a:ext cx="2050685" cy="958239"/>
            </a:xfrm>
            <a:prstGeom prst="straightConnector1">
              <a:avLst/>
            </a:prstGeom>
            <a:ln w="12700">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20" idx="0"/>
              <a:endCxn id="7" idx="2"/>
            </p:cNvCxnSpPr>
            <p:nvPr/>
          </p:nvCxnSpPr>
          <p:spPr>
            <a:xfrm flipH="1" flipV="1">
              <a:off x="4067176" y="1931872"/>
              <a:ext cx="854075" cy="1912937"/>
            </a:xfrm>
            <a:prstGeom prst="straightConnector1">
              <a:avLst/>
            </a:prstGeom>
            <a:ln w="12700">
              <a:headEnd type="arrow"/>
              <a:tailEnd type="arrow"/>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4364830" y="2766102"/>
              <a:ext cx="237805" cy="2444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8" name="Straight Arrow Connector 37"/>
          <p:cNvCxnSpPr/>
          <p:nvPr/>
        </p:nvCxnSpPr>
        <p:spPr>
          <a:xfrm flipV="1">
            <a:off x="4380580" y="2596981"/>
            <a:ext cx="34927" cy="2029092"/>
          </a:xfrm>
          <a:prstGeom prst="straightConnector1">
            <a:avLst/>
          </a:prstGeom>
          <a:ln w="127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17" idx="1"/>
          </p:cNvCxnSpPr>
          <p:nvPr/>
        </p:nvCxnSpPr>
        <p:spPr>
          <a:xfrm>
            <a:off x="3259806" y="3628447"/>
            <a:ext cx="2193925" cy="48214"/>
          </a:xfrm>
          <a:prstGeom prst="straightConnector1">
            <a:avLst/>
          </a:prstGeom>
          <a:ln w="12700">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935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315200" cy="1154097"/>
          </a:xfrm>
        </p:spPr>
        <p:txBody>
          <a:bodyPr>
            <a:normAutofit fontScale="90000"/>
          </a:bodyPr>
          <a:lstStyle/>
          <a:p>
            <a:pPr eaLnBrk="1" fontAlgn="auto" hangingPunct="1">
              <a:spcAft>
                <a:spcPts val="0"/>
              </a:spcAft>
              <a:defRPr/>
            </a:pPr>
            <a:r>
              <a:rPr lang="en-US" sz="3200" b="1" dirty="0" smtClean="0">
                <a:cs typeface="Calibri"/>
              </a:rPr>
              <a:t>“Ordinary”  (or normal) Capabilities: resources used efficiently but not necessarily deployed right</a:t>
            </a:r>
            <a:endParaRPr lang="en-US" sz="3200" b="1" dirty="0">
              <a:cs typeface="Calibri"/>
            </a:endParaRPr>
          </a:p>
        </p:txBody>
      </p:sp>
      <p:sp>
        <p:nvSpPr>
          <p:cNvPr id="11267" name="Content Placeholder 2"/>
          <p:cNvSpPr>
            <a:spLocks noGrp="1"/>
          </p:cNvSpPr>
          <p:nvPr>
            <p:ph idx="1"/>
          </p:nvPr>
        </p:nvSpPr>
        <p:spPr>
          <a:xfrm>
            <a:off x="838200" y="1828800"/>
            <a:ext cx="7772400" cy="3539527"/>
          </a:xfrm>
        </p:spPr>
        <p:txBody>
          <a:bodyPr>
            <a:noAutofit/>
          </a:bodyPr>
          <a:lstStyle/>
          <a:p>
            <a:pPr marL="45720" indent="0">
              <a:buNone/>
            </a:pPr>
            <a:endParaRPr lang="en-US" sz="1800" dirty="0" smtClean="0">
              <a:ea typeface="Calibri" pitchFamily="34" charset="0"/>
              <a:cs typeface="Calibri" pitchFamily="34" charset="0"/>
            </a:endParaRPr>
          </a:p>
          <a:p>
            <a:r>
              <a:rPr lang="en-US" sz="1800" dirty="0" smtClean="0">
                <a:ea typeface="Calibri" pitchFamily="34" charset="0"/>
                <a:cs typeface="Calibri" pitchFamily="34" charset="0"/>
              </a:rPr>
              <a:t> Routines / standard operating procedures are key to ordinary    capabilities</a:t>
            </a:r>
          </a:p>
          <a:p>
            <a:pPr marL="331470" indent="-285750"/>
            <a:endParaRPr lang="en-US" sz="1800" dirty="0" smtClean="0">
              <a:ea typeface="Calibri" pitchFamily="34" charset="0"/>
              <a:cs typeface="Calibri" pitchFamily="34" charset="0"/>
            </a:endParaRPr>
          </a:p>
          <a:p>
            <a:r>
              <a:rPr lang="en-US" sz="1800" dirty="0" smtClean="0">
                <a:ea typeface="Calibri" pitchFamily="34" charset="0"/>
                <a:cs typeface="Calibri" pitchFamily="34" charset="0"/>
              </a:rPr>
              <a:t> Ordinary capabilities reflect technical efficiency</a:t>
            </a:r>
          </a:p>
          <a:p>
            <a:pPr marL="331470" indent="-285750"/>
            <a:endParaRPr lang="en-US" sz="1800" dirty="0" smtClean="0">
              <a:ea typeface="Calibri" pitchFamily="34" charset="0"/>
              <a:cs typeface="Calibri" pitchFamily="34" charset="0"/>
            </a:endParaRPr>
          </a:p>
          <a:p>
            <a:r>
              <a:rPr lang="en-US" sz="1800" dirty="0" smtClean="0">
                <a:ea typeface="Calibri" pitchFamily="34" charset="0"/>
                <a:cs typeface="Calibri" pitchFamily="34" charset="0"/>
              </a:rPr>
              <a:t> “Best practices” logic connected to strong ordinary capabilities</a:t>
            </a:r>
          </a:p>
          <a:p>
            <a:pPr marL="331470" indent="-285750"/>
            <a:endParaRPr lang="en-US" sz="1800" dirty="0" smtClean="0">
              <a:ea typeface="Calibri" pitchFamily="34" charset="0"/>
              <a:cs typeface="Calibri" pitchFamily="34" charset="0"/>
            </a:endParaRPr>
          </a:p>
          <a:p>
            <a:r>
              <a:rPr lang="en-US" sz="1800" dirty="0" smtClean="0">
                <a:ea typeface="Calibri" pitchFamily="34" charset="0"/>
                <a:cs typeface="Calibri" pitchFamily="34" charset="0"/>
              </a:rPr>
              <a:t> Diffusion by rivals is enabled by</a:t>
            </a:r>
          </a:p>
          <a:p>
            <a:pPr lvl="2"/>
            <a:r>
              <a:rPr lang="en-US" sz="1800" dirty="0" smtClean="0">
                <a:ea typeface="Calibri" pitchFamily="34" charset="0"/>
                <a:cs typeface="Calibri" pitchFamily="34" charset="0"/>
              </a:rPr>
              <a:t>More information in the public domain</a:t>
            </a:r>
          </a:p>
          <a:p>
            <a:pPr lvl="2"/>
            <a:r>
              <a:rPr lang="en-US" sz="1800" dirty="0" smtClean="0">
                <a:ea typeface="Calibri" pitchFamily="34" charset="0"/>
                <a:cs typeface="Calibri" pitchFamily="34" charset="0"/>
              </a:rPr>
              <a:t>Better business school training</a:t>
            </a:r>
          </a:p>
          <a:p>
            <a:pPr lvl="2"/>
            <a:r>
              <a:rPr lang="en-US" sz="1800" dirty="0" smtClean="0">
                <a:ea typeface="Calibri" pitchFamily="34" charset="0"/>
                <a:cs typeface="Calibri" pitchFamily="34" charset="0"/>
              </a:rPr>
              <a:t>Management consultants</a:t>
            </a:r>
          </a:p>
          <a:p>
            <a:pPr marL="388620" indent="-342900"/>
            <a:r>
              <a:rPr lang="en-US" sz="1800" dirty="0" smtClean="0">
                <a:ea typeface="Calibri" pitchFamily="34" charset="0"/>
                <a:cs typeface="Calibri" pitchFamily="34" charset="0"/>
              </a:rPr>
              <a:t>Admittedly, not everyone gets the simple stuff right</a:t>
            </a:r>
          </a:p>
          <a:p>
            <a:endParaRPr lang="en-US" sz="1800" dirty="0" smtClean="0">
              <a:ea typeface="Calibri" pitchFamily="34" charset="0"/>
              <a:cs typeface="Calibri" pitchFamily="34" charset="0"/>
            </a:endParaRPr>
          </a:p>
        </p:txBody>
      </p:sp>
      <p:sp>
        <p:nvSpPr>
          <p:cNvPr id="3" name="Footer Placeholder 2"/>
          <p:cNvSpPr>
            <a:spLocks noGrp="1"/>
          </p:cNvSpPr>
          <p:nvPr>
            <p:ph type="ftr" sz="quarter" idx="11"/>
          </p:nvPr>
        </p:nvSpPr>
        <p:spPr/>
        <p:txBody>
          <a:bodyPr/>
          <a:lstStyle/>
          <a:p>
            <a:r>
              <a:rPr lang="en-US" smtClean="0"/>
              <a:t>Copyright Teece 2015</a:t>
            </a:r>
            <a:endParaRPr lang="en-US"/>
          </a:p>
        </p:txBody>
      </p:sp>
      <p:sp>
        <p:nvSpPr>
          <p:cNvPr id="6" name="Slide Number Placeholder 5"/>
          <p:cNvSpPr>
            <a:spLocks noGrp="1"/>
          </p:cNvSpPr>
          <p:nvPr>
            <p:ph type="sldNum" sz="quarter" idx="12"/>
          </p:nvPr>
        </p:nvSpPr>
        <p:spPr/>
        <p:txBody>
          <a:bodyPr/>
          <a:lstStyle/>
          <a:p>
            <a:fld id="{DD124695-114D-48E9-A75F-16448903BDFF}" type="slidenum">
              <a:rPr lang="en-US" smtClean="0"/>
              <a:t>12</a:t>
            </a:fld>
            <a:endParaRPr lang="en-US"/>
          </a:p>
        </p:txBody>
      </p:sp>
    </p:spTree>
    <p:extLst>
      <p:ext uri="{BB962C8B-B14F-4D97-AF65-F5344CB8AC3E}">
        <p14:creationId xmlns:p14="http://schemas.microsoft.com/office/powerpoint/2010/main" val="207447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wipe(down)">
                                      <p:cBhvr>
                                        <p:cTn id="7" dur="500"/>
                                        <p:tgtEl>
                                          <p:spTgt spid="112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267">
                                            <p:txEl>
                                              <p:pRg st="3" end="3"/>
                                            </p:txEl>
                                          </p:spTgt>
                                        </p:tgtEl>
                                        <p:attrNameLst>
                                          <p:attrName>style.visibility</p:attrName>
                                        </p:attrNameLst>
                                      </p:cBhvr>
                                      <p:to>
                                        <p:strVal val="visible"/>
                                      </p:to>
                                    </p:set>
                                    <p:animEffect transition="in" filter="wipe(down)">
                                      <p:cBhvr>
                                        <p:cTn id="12" dur="500"/>
                                        <p:tgtEl>
                                          <p:spTgt spid="1126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267">
                                            <p:txEl>
                                              <p:pRg st="5" end="5"/>
                                            </p:txEl>
                                          </p:spTgt>
                                        </p:tgtEl>
                                        <p:attrNameLst>
                                          <p:attrName>style.visibility</p:attrName>
                                        </p:attrNameLst>
                                      </p:cBhvr>
                                      <p:to>
                                        <p:strVal val="visible"/>
                                      </p:to>
                                    </p:set>
                                    <p:animEffect transition="in" filter="wipe(down)">
                                      <p:cBhvr>
                                        <p:cTn id="17" dur="500"/>
                                        <p:tgtEl>
                                          <p:spTgt spid="1126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267">
                                            <p:txEl>
                                              <p:pRg st="7" end="7"/>
                                            </p:txEl>
                                          </p:spTgt>
                                        </p:tgtEl>
                                        <p:attrNameLst>
                                          <p:attrName>style.visibility</p:attrName>
                                        </p:attrNameLst>
                                      </p:cBhvr>
                                      <p:to>
                                        <p:strVal val="visible"/>
                                      </p:to>
                                    </p:set>
                                    <p:animEffect transition="in" filter="wipe(down)">
                                      <p:cBhvr>
                                        <p:cTn id="22" dur="500"/>
                                        <p:tgtEl>
                                          <p:spTgt spid="11267">
                                            <p:txEl>
                                              <p:pRg st="7" end="7"/>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11267">
                                            <p:txEl>
                                              <p:pRg st="8" end="8"/>
                                            </p:txEl>
                                          </p:spTgt>
                                        </p:tgtEl>
                                        <p:attrNameLst>
                                          <p:attrName>style.visibility</p:attrName>
                                        </p:attrNameLst>
                                      </p:cBhvr>
                                      <p:to>
                                        <p:strVal val="visible"/>
                                      </p:to>
                                    </p:set>
                                    <p:animEffect transition="in" filter="wipe(down)">
                                      <p:cBhvr>
                                        <p:cTn id="25" dur="500"/>
                                        <p:tgtEl>
                                          <p:spTgt spid="11267">
                                            <p:txEl>
                                              <p:pRg st="8" end="8"/>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11267">
                                            <p:txEl>
                                              <p:pRg st="9" end="9"/>
                                            </p:txEl>
                                          </p:spTgt>
                                        </p:tgtEl>
                                        <p:attrNameLst>
                                          <p:attrName>style.visibility</p:attrName>
                                        </p:attrNameLst>
                                      </p:cBhvr>
                                      <p:to>
                                        <p:strVal val="visible"/>
                                      </p:to>
                                    </p:set>
                                    <p:animEffect transition="in" filter="wipe(down)">
                                      <p:cBhvr>
                                        <p:cTn id="28" dur="500"/>
                                        <p:tgtEl>
                                          <p:spTgt spid="11267">
                                            <p:txEl>
                                              <p:pRg st="9" end="9"/>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11267">
                                            <p:txEl>
                                              <p:pRg st="10" end="10"/>
                                            </p:txEl>
                                          </p:spTgt>
                                        </p:tgtEl>
                                        <p:attrNameLst>
                                          <p:attrName>style.visibility</p:attrName>
                                        </p:attrNameLst>
                                      </p:cBhvr>
                                      <p:to>
                                        <p:strVal val="visible"/>
                                      </p:to>
                                    </p:set>
                                    <p:animEffect transition="in" filter="wipe(down)">
                                      <p:cBhvr>
                                        <p:cTn id="31" dur="500"/>
                                        <p:tgtEl>
                                          <p:spTgt spid="11267">
                                            <p:txEl>
                                              <p:pRg st="10" end="1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1267">
                                            <p:txEl>
                                              <p:pRg st="11" end="11"/>
                                            </p:txEl>
                                          </p:spTgt>
                                        </p:tgtEl>
                                        <p:attrNameLst>
                                          <p:attrName>style.visibility</p:attrName>
                                        </p:attrNameLst>
                                      </p:cBhvr>
                                      <p:to>
                                        <p:strVal val="visible"/>
                                      </p:to>
                                    </p:set>
                                    <p:animEffect transition="in" filter="wipe(down)">
                                      <p:cBhvr>
                                        <p:cTn id="36" dur="500"/>
                                        <p:tgtEl>
                                          <p:spTgt spid="1126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a:xfrm>
            <a:off x="193110" y="391438"/>
            <a:ext cx="8553614" cy="522962"/>
          </a:xfrm>
        </p:spPr>
        <p:txBody>
          <a:bodyPr>
            <a:normAutofit fontScale="90000"/>
          </a:bodyPr>
          <a:lstStyle/>
          <a:p>
            <a:pPr marL="457200" indent="-457200" algn="ctr"/>
            <a:r>
              <a:rPr lang="en-US" sz="2400" b="1" dirty="0">
                <a:solidFill>
                  <a:schemeClr val="tx1"/>
                </a:solidFill>
                <a:ea typeface="Calibri" pitchFamily="34" charset="0"/>
                <a:cs typeface="Times New Roman" panose="02020603050405020304" pitchFamily="18" charset="0"/>
              </a:rPr>
              <a:t>D</a:t>
            </a:r>
            <a:r>
              <a:rPr lang="en-US" sz="2400" b="1" dirty="0" smtClean="0">
                <a:solidFill>
                  <a:schemeClr val="tx1"/>
                </a:solidFill>
                <a:ea typeface="Calibri" pitchFamily="34" charset="0"/>
                <a:cs typeface="Times New Roman" panose="02020603050405020304" pitchFamily="18" charset="0"/>
              </a:rPr>
              <a:t>ynamic </a:t>
            </a:r>
            <a:r>
              <a:rPr lang="en-US" sz="2400" b="1" dirty="0">
                <a:solidFill>
                  <a:schemeClr val="tx1"/>
                </a:solidFill>
                <a:ea typeface="Calibri" pitchFamily="34" charset="0"/>
                <a:cs typeface="Times New Roman" panose="02020603050405020304" pitchFamily="18" charset="0"/>
              </a:rPr>
              <a:t>capabilities </a:t>
            </a:r>
            <a:r>
              <a:rPr lang="en-US" sz="2400" b="1" dirty="0" smtClean="0">
                <a:solidFill>
                  <a:schemeClr val="tx1"/>
                </a:solidFill>
                <a:ea typeface="Calibri" pitchFamily="34" charset="0"/>
                <a:cs typeface="Times New Roman" panose="02020603050405020304" pitchFamily="18" charset="0"/>
              </a:rPr>
              <a:t>can be thought </a:t>
            </a:r>
            <a:r>
              <a:rPr lang="en-US" sz="2400" b="1" dirty="0">
                <a:solidFill>
                  <a:schemeClr val="tx1"/>
                </a:solidFill>
                <a:ea typeface="Calibri" pitchFamily="34" charset="0"/>
                <a:cs typeface="Times New Roman" panose="02020603050405020304" pitchFamily="18" charset="0"/>
              </a:rPr>
              <a:t>of as falling in three categories:</a:t>
            </a:r>
          </a:p>
        </p:txBody>
      </p:sp>
      <p:sp>
        <p:nvSpPr>
          <p:cNvPr id="4" name="Rectangle 5"/>
          <p:cNvSpPr>
            <a:spLocks noChangeArrowheads="1"/>
          </p:cNvSpPr>
          <p:nvPr/>
        </p:nvSpPr>
        <p:spPr bwMode="auto">
          <a:xfrm flipV="1">
            <a:off x="512685" y="2209800"/>
            <a:ext cx="2590800" cy="18288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rot="10800000" wrap="none" lIns="182880"/>
          <a:lstStyle/>
          <a:p>
            <a:pPr>
              <a:tabLst>
                <a:tab pos="228600" algn="l"/>
              </a:tabLst>
            </a:pPr>
            <a:r>
              <a:rPr lang="en-US" sz="2000" b="1" dirty="0">
                <a:solidFill>
                  <a:schemeClr val="bg1"/>
                </a:solidFill>
              </a:rPr>
              <a:t>Sensing</a:t>
            </a:r>
          </a:p>
          <a:p>
            <a:pPr>
              <a:tabLst>
                <a:tab pos="228600" algn="l"/>
              </a:tabLst>
            </a:pPr>
            <a:r>
              <a:rPr lang="en-US" sz="2000" dirty="0">
                <a:solidFill>
                  <a:schemeClr val="bg1"/>
                </a:solidFill>
              </a:rPr>
              <a:t>Identification of </a:t>
            </a:r>
          </a:p>
          <a:p>
            <a:pPr>
              <a:tabLst>
                <a:tab pos="228600" algn="l"/>
              </a:tabLst>
            </a:pPr>
            <a:r>
              <a:rPr lang="en-US" sz="2000" dirty="0">
                <a:solidFill>
                  <a:schemeClr val="bg1"/>
                </a:solidFill>
              </a:rPr>
              <a:t>o</a:t>
            </a:r>
            <a:r>
              <a:rPr lang="en-US" sz="2000" dirty="0" smtClean="0">
                <a:solidFill>
                  <a:schemeClr val="bg1"/>
                </a:solidFill>
              </a:rPr>
              <a:t>pportunities &amp; </a:t>
            </a:r>
            <a:endParaRPr lang="en-US" sz="2000" dirty="0">
              <a:solidFill>
                <a:schemeClr val="bg1"/>
              </a:solidFill>
            </a:endParaRPr>
          </a:p>
          <a:p>
            <a:pPr>
              <a:tabLst>
                <a:tab pos="228600" algn="l"/>
              </a:tabLst>
            </a:pPr>
            <a:r>
              <a:rPr lang="en-US" sz="2000" dirty="0">
                <a:solidFill>
                  <a:schemeClr val="bg1"/>
                </a:solidFill>
              </a:rPr>
              <a:t>threats at home </a:t>
            </a:r>
          </a:p>
          <a:p>
            <a:pPr>
              <a:tabLst>
                <a:tab pos="228600" algn="l"/>
              </a:tabLst>
            </a:pPr>
            <a:r>
              <a:rPr lang="en-US" sz="2000" dirty="0">
                <a:solidFill>
                  <a:schemeClr val="bg1"/>
                </a:solidFill>
              </a:rPr>
              <a:t>and abroad</a:t>
            </a:r>
            <a:endParaRPr lang="en-US" sz="1600" dirty="0">
              <a:solidFill>
                <a:schemeClr val="bg1"/>
              </a:solidFill>
            </a:endParaRPr>
          </a:p>
        </p:txBody>
      </p:sp>
      <p:sp>
        <p:nvSpPr>
          <p:cNvPr id="5" name="Rectangle 8"/>
          <p:cNvSpPr>
            <a:spLocks noChangeArrowheads="1"/>
          </p:cNvSpPr>
          <p:nvPr/>
        </p:nvSpPr>
        <p:spPr bwMode="auto">
          <a:xfrm flipV="1">
            <a:off x="6232124" y="2209800"/>
            <a:ext cx="2514600" cy="18288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rot="10800000" wrap="none" lIns="182880"/>
          <a:lstStyle/>
          <a:p>
            <a:pPr>
              <a:tabLst>
                <a:tab pos="228600" algn="l"/>
              </a:tabLst>
            </a:pPr>
            <a:r>
              <a:rPr lang="en-US" sz="2000" b="1" dirty="0">
                <a:solidFill>
                  <a:schemeClr val="bg1"/>
                </a:solidFill>
              </a:rPr>
              <a:t>Transforming</a:t>
            </a:r>
          </a:p>
          <a:p>
            <a:pPr>
              <a:tabLst>
                <a:tab pos="228600" algn="l"/>
              </a:tabLst>
            </a:pPr>
            <a:r>
              <a:rPr lang="en-US" sz="2000" dirty="0" smtClean="0">
                <a:solidFill>
                  <a:schemeClr val="bg1"/>
                </a:solidFill>
              </a:rPr>
              <a:t>Continuous renewal</a:t>
            </a:r>
          </a:p>
          <a:p>
            <a:pPr>
              <a:tabLst>
                <a:tab pos="228600" algn="l"/>
              </a:tabLst>
            </a:pPr>
            <a:r>
              <a:rPr lang="en-US" sz="2000" dirty="0">
                <a:solidFill>
                  <a:schemeClr val="bg1"/>
                </a:solidFill>
              </a:rPr>
              <a:t>a</a:t>
            </a:r>
            <a:r>
              <a:rPr lang="en-US" sz="2000" dirty="0" smtClean="0">
                <a:solidFill>
                  <a:schemeClr val="bg1"/>
                </a:solidFill>
              </a:rPr>
              <a:t>nd periodic major</a:t>
            </a:r>
          </a:p>
          <a:p>
            <a:pPr>
              <a:tabLst>
                <a:tab pos="228600" algn="l"/>
              </a:tabLst>
            </a:pPr>
            <a:r>
              <a:rPr lang="en-US" sz="2000" dirty="0">
                <a:solidFill>
                  <a:schemeClr val="bg1"/>
                </a:solidFill>
              </a:rPr>
              <a:t>s</a:t>
            </a:r>
            <a:r>
              <a:rPr lang="en-US" sz="2000" dirty="0" smtClean="0">
                <a:solidFill>
                  <a:schemeClr val="bg1"/>
                </a:solidFill>
              </a:rPr>
              <a:t>trategic shifts</a:t>
            </a:r>
            <a:endParaRPr lang="en-US" sz="2000" dirty="0">
              <a:solidFill>
                <a:schemeClr val="bg1"/>
              </a:solidFill>
            </a:endParaRPr>
          </a:p>
          <a:p>
            <a:pPr>
              <a:tabLst>
                <a:tab pos="228600" algn="l"/>
              </a:tabLst>
            </a:pPr>
            <a:endParaRPr lang="en-US" sz="2000" dirty="0">
              <a:solidFill>
                <a:schemeClr val="bg1"/>
              </a:solidFill>
            </a:endParaRPr>
          </a:p>
          <a:p>
            <a:pPr>
              <a:tabLst>
                <a:tab pos="228600" algn="l"/>
              </a:tabLst>
            </a:pPr>
            <a:endParaRPr lang="en-US" sz="2000" dirty="0">
              <a:solidFill>
                <a:schemeClr val="bg1"/>
              </a:solidFill>
            </a:endParaRPr>
          </a:p>
        </p:txBody>
      </p:sp>
      <p:sp>
        <p:nvSpPr>
          <p:cNvPr id="6" name="Rectangle 5"/>
          <p:cNvSpPr>
            <a:spLocks noChangeArrowheads="1"/>
          </p:cNvSpPr>
          <p:nvPr/>
        </p:nvSpPr>
        <p:spPr bwMode="auto">
          <a:xfrm flipV="1">
            <a:off x="3352800" y="2209800"/>
            <a:ext cx="2590800" cy="18288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rot="10800000" wrap="none" lIns="182880"/>
          <a:lstStyle/>
          <a:p>
            <a:pPr>
              <a:tabLst>
                <a:tab pos="228600" algn="l"/>
              </a:tabLst>
            </a:pPr>
            <a:r>
              <a:rPr lang="en-US" sz="2000" b="1" dirty="0">
                <a:solidFill>
                  <a:schemeClr val="bg1"/>
                </a:solidFill>
              </a:rPr>
              <a:t>Seizing</a:t>
            </a:r>
          </a:p>
          <a:p>
            <a:pPr>
              <a:tabLst>
                <a:tab pos="228600" algn="l"/>
              </a:tabLst>
            </a:pPr>
            <a:r>
              <a:rPr lang="en-US" sz="2000" dirty="0">
                <a:solidFill>
                  <a:schemeClr val="bg1"/>
                </a:solidFill>
              </a:rPr>
              <a:t>Mobilization of </a:t>
            </a:r>
          </a:p>
          <a:p>
            <a:pPr>
              <a:tabLst>
                <a:tab pos="228600" algn="l"/>
              </a:tabLst>
            </a:pPr>
            <a:r>
              <a:rPr lang="en-US" sz="2000" dirty="0" smtClean="0">
                <a:solidFill>
                  <a:schemeClr val="bg1"/>
                </a:solidFill>
              </a:rPr>
              <a:t>resources to</a:t>
            </a:r>
            <a:endParaRPr lang="en-US" sz="2000" dirty="0">
              <a:solidFill>
                <a:schemeClr val="bg1"/>
              </a:solidFill>
            </a:endParaRPr>
          </a:p>
          <a:p>
            <a:pPr>
              <a:tabLst>
                <a:tab pos="228600" algn="l"/>
              </a:tabLst>
            </a:pPr>
            <a:r>
              <a:rPr lang="en-US" sz="2000" dirty="0">
                <a:solidFill>
                  <a:schemeClr val="bg1"/>
                </a:solidFill>
              </a:rPr>
              <a:t>deliver value </a:t>
            </a:r>
            <a:r>
              <a:rPr lang="en-US" sz="2000" dirty="0" smtClean="0">
                <a:solidFill>
                  <a:schemeClr val="bg1"/>
                </a:solidFill>
              </a:rPr>
              <a:t>and </a:t>
            </a:r>
          </a:p>
          <a:p>
            <a:pPr>
              <a:tabLst>
                <a:tab pos="228600" algn="l"/>
              </a:tabLst>
            </a:pPr>
            <a:r>
              <a:rPr lang="en-US" sz="2000" dirty="0">
                <a:solidFill>
                  <a:schemeClr val="bg1"/>
                </a:solidFill>
              </a:rPr>
              <a:t>s</a:t>
            </a:r>
            <a:r>
              <a:rPr lang="en-US" sz="2000" dirty="0" smtClean="0">
                <a:solidFill>
                  <a:schemeClr val="bg1"/>
                </a:solidFill>
              </a:rPr>
              <a:t>hape markets</a:t>
            </a:r>
            <a:endParaRPr lang="en-US" sz="2000" dirty="0">
              <a:solidFill>
                <a:schemeClr val="bg1"/>
              </a:solidFill>
            </a:endParaRPr>
          </a:p>
        </p:txBody>
      </p:sp>
      <p:cxnSp>
        <p:nvCxnSpPr>
          <p:cNvPr id="3" name="Straight Arrow Connector 2"/>
          <p:cNvCxnSpPr/>
          <p:nvPr/>
        </p:nvCxnSpPr>
        <p:spPr>
          <a:xfrm>
            <a:off x="3088896" y="30480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943600" y="3071070"/>
            <a:ext cx="2885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a:xfrm>
            <a:off x="7950469" y="6356220"/>
            <a:ext cx="762000" cy="365125"/>
          </a:xfrm>
        </p:spPr>
        <p:txBody>
          <a:bodyPr/>
          <a:lstStyle/>
          <a:p>
            <a:fld id="{3AF07D70-D3E4-4BAC-9BE5-3B18CA6AAE60}" type="slidenum">
              <a:rPr lang="en-US" smtClean="0"/>
              <a:t>13</a:t>
            </a:fld>
            <a:endParaRPr lang="en-US" dirty="0"/>
          </a:p>
        </p:txBody>
      </p:sp>
    </p:spTree>
    <p:extLst>
      <p:ext uri="{BB962C8B-B14F-4D97-AF65-F5344CB8AC3E}">
        <p14:creationId xmlns:p14="http://schemas.microsoft.com/office/powerpoint/2010/main" val="426772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par>
                                <p:cTn id="21" presetID="14" presetClass="entr" presetSubtype="1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04800" y="6224776"/>
            <a:ext cx="4873869" cy="365125"/>
          </a:xfrm>
        </p:spPr>
        <p:txBody>
          <a:bodyPr/>
          <a:lstStyle/>
          <a:p>
            <a:r>
              <a:rPr lang="en-US" dirty="0" smtClean="0"/>
              <a:t>Copyright Teece 2015</a:t>
            </a:r>
            <a:endParaRPr lang="en-US" dirty="0"/>
          </a:p>
        </p:txBody>
      </p:sp>
      <p:sp>
        <p:nvSpPr>
          <p:cNvPr id="3" name="Slide Number Placeholder 2"/>
          <p:cNvSpPr>
            <a:spLocks noGrp="1"/>
          </p:cNvSpPr>
          <p:nvPr>
            <p:ph type="sldNum" sz="quarter" idx="12"/>
          </p:nvPr>
        </p:nvSpPr>
        <p:spPr>
          <a:xfrm>
            <a:off x="8001000" y="6248400"/>
            <a:ext cx="762000" cy="365125"/>
          </a:xfrm>
        </p:spPr>
        <p:txBody>
          <a:bodyPr/>
          <a:lstStyle/>
          <a:p>
            <a:fld id="{3AF07D70-D3E4-4BAC-9BE5-3B18CA6AAE60}" type="slidenum">
              <a:rPr lang="en-US" smtClean="0"/>
              <a:t>14</a:t>
            </a:fld>
            <a:endParaRPr lang="en-US" dirty="0"/>
          </a:p>
        </p:txBody>
      </p:sp>
      <p:sp>
        <p:nvSpPr>
          <p:cNvPr id="7" name="Rectangle 4"/>
          <p:cNvSpPr>
            <a:spLocks noChangeArrowheads="1"/>
          </p:cNvSpPr>
          <p:nvPr/>
        </p:nvSpPr>
        <p:spPr bwMode="auto">
          <a:xfrm>
            <a:off x="0" y="49171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cxnSp>
        <p:nvCxnSpPr>
          <p:cNvPr id="13" name="Straight Arrow Connector 12"/>
          <p:cNvCxnSpPr/>
          <p:nvPr/>
        </p:nvCxnSpPr>
        <p:spPr>
          <a:xfrm flipH="1">
            <a:off x="7156682" y="6578792"/>
            <a:ext cx="368067" cy="691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8" name="Text Box 31"/>
          <p:cNvSpPr txBox="1">
            <a:spLocks noChangeArrowheads="1"/>
          </p:cNvSpPr>
          <p:nvPr/>
        </p:nvSpPr>
        <p:spPr bwMode="auto">
          <a:xfrm>
            <a:off x="1026908" y="474212"/>
            <a:ext cx="7128283" cy="386936"/>
          </a:xfrm>
          <a:prstGeom prst="rect">
            <a:avLst/>
          </a:prstGeom>
          <a:noFill/>
          <a:ln>
            <a:noFill/>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800" b="1"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mj-lt"/>
                <a:ea typeface="Calibri" pitchFamily="34" charset="0"/>
                <a:cs typeface="Times New Roman" pitchFamily="18" charset="0"/>
              </a:rPr>
              <a:t>Capabilities and Tools </a:t>
            </a:r>
            <a:r>
              <a:rPr lang="en-US" altLang="en-US" sz="2800" b="1" dirty="0">
                <a:latin typeface="+mj-lt"/>
                <a:ea typeface="Calibri" pitchFamily="34" charset="0"/>
                <a:cs typeface="Times New Roman" pitchFamily="18" charset="0"/>
              </a:rPr>
              <a:t>R</a:t>
            </a:r>
            <a:r>
              <a:rPr kumimoji="0" lang="en-US" altLang="en-US" sz="2800" b="1" i="0" u="none" strike="noStrike" cap="none" normalizeH="0" baseline="0" dirty="0" smtClean="0">
                <a:ln>
                  <a:noFill/>
                </a:ln>
                <a:solidFill>
                  <a:schemeClr val="tx1"/>
                </a:solidFill>
                <a:effectLst/>
                <a:latin typeface="+mj-lt"/>
                <a:ea typeface="Calibri" pitchFamily="34" charset="0"/>
                <a:cs typeface="Times New Roman" pitchFamily="18" charset="0"/>
              </a:rPr>
              <a:t>equired for Stable &amp; for Uncertain Environments are </a:t>
            </a:r>
            <a:r>
              <a:rPr lang="en-US" altLang="en-US" sz="2800" b="1" dirty="0" smtClean="0">
                <a:latin typeface="+mj-lt"/>
                <a:ea typeface="Calibri" pitchFamily="34" charset="0"/>
                <a:cs typeface="Times New Roman" pitchFamily="18" charset="0"/>
              </a:rPr>
              <a:t>Very </a:t>
            </a:r>
            <a:r>
              <a:rPr kumimoji="0" lang="en-US" altLang="en-US" sz="2800" b="1" i="0" u="none" strike="noStrike" cap="none" normalizeH="0" baseline="0" dirty="0" smtClean="0">
                <a:ln>
                  <a:noFill/>
                </a:ln>
                <a:solidFill>
                  <a:schemeClr val="tx1"/>
                </a:solidFill>
                <a:effectLst/>
                <a:latin typeface="+mj-lt"/>
                <a:ea typeface="Calibri" pitchFamily="34" charset="0"/>
                <a:cs typeface="Times New Roman" pitchFamily="18" charset="0"/>
              </a:rPr>
              <a:t>Different</a:t>
            </a:r>
            <a:endParaRPr kumimoji="0" lang="en-US" altLang="en-US" sz="2800" b="0" i="0" u="none" strike="noStrike" cap="none" normalizeH="0" baseline="0" dirty="0" smtClean="0">
              <a:ln>
                <a:noFill/>
              </a:ln>
              <a:solidFill>
                <a:schemeClr val="tx1"/>
              </a:solidFill>
              <a:effectLst/>
              <a:latin typeface="+mj-lt"/>
              <a:cs typeface="Arial" pitchFamily="34" charset="0"/>
            </a:endParaRPr>
          </a:p>
        </p:txBody>
      </p:sp>
      <p:grpSp>
        <p:nvGrpSpPr>
          <p:cNvPr id="52" name="Group 51"/>
          <p:cNvGrpSpPr/>
          <p:nvPr/>
        </p:nvGrpSpPr>
        <p:grpSpPr>
          <a:xfrm>
            <a:off x="1026908" y="1534719"/>
            <a:ext cx="6953251" cy="3978126"/>
            <a:chOff x="1085849" y="2046436"/>
            <a:chExt cx="6953251" cy="3978126"/>
          </a:xfrm>
        </p:grpSpPr>
        <p:sp>
          <p:nvSpPr>
            <p:cNvPr id="18" name="Text Box 2"/>
            <p:cNvSpPr txBox="1">
              <a:spLocks noChangeArrowheads="1"/>
            </p:cNvSpPr>
            <p:nvPr/>
          </p:nvSpPr>
          <p:spPr bwMode="auto">
            <a:xfrm>
              <a:off x="2228850" y="3581400"/>
              <a:ext cx="876300" cy="276225"/>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ea typeface="Calibri" pitchFamily="34" charset="0"/>
                  <a:cs typeface="Times New Roman" pitchFamily="18" charset="0"/>
                </a:rPr>
                <a:t>Certainty</a:t>
              </a:r>
              <a:endParaRPr kumimoji="0" lang="en-US" altLang="en-US" sz="1800" b="0" i="0" u="none" strike="noStrike" cap="none" normalizeH="0" baseline="0" dirty="0" smtClean="0">
                <a:ln>
                  <a:noFill/>
                </a:ln>
                <a:solidFill>
                  <a:schemeClr val="tx1"/>
                </a:solidFill>
                <a:effectLst/>
                <a:cs typeface="Arial" pitchFamily="34" charset="0"/>
              </a:endParaRPr>
            </a:p>
          </p:txBody>
        </p:sp>
        <p:sp>
          <p:nvSpPr>
            <p:cNvPr id="19" name="Text Box 25"/>
            <p:cNvSpPr txBox="1">
              <a:spLocks noChangeArrowheads="1"/>
            </p:cNvSpPr>
            <p:nvPr/>
          </p:nvSpPr>
          <p:spPr bwMode="auto">
            <a:xfrm>
              <a:off x="3266673" y="3572705"/>
              <a:ext cx="876300" cy="276225"/>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chemeClr val="tx1"/>
                  </a:solidFill>
                  <a:effectLst/>
                  <a:ea typeface="Calibri" pitchFamily="34" charset="0"/>
                  <a:cs typeface="Times New Roman" pitchFamily="18" charset="0"/>
                </a:rPr>
                <a:t>Risk</a:t>
              </a:r>
              <a:endParaRPr kumimoji="0" lang="en-US" altLang="en-US" sz="1800" b="0" i="0" u="none" strike="noStrike" cap="none" normalizeH="0" baseline="0" smtClean="0">
                <a:ln>
                  <a:noFill/>
                </a:ln>
                <a:solidFill>
                  <a:schemeClr val="tx1"/>
                </a:solidFill>
                <a:effectLst/>
                <a:cs typeface="Arial" pitchFamily="34" charset="0"/>
              </a:endParaRPr>
            </a:p>
          </p:txBody>
        </p:sp>
        <p:sp>
          <p:nvSpPr>
            <p:cNvPr id="20" name="Text Box 24"/>
            <p:cNvSpPr txBox="1">
              <a:spLocks noChangeArrowheads="1"/>
            </p:cNvSpPr>
            <p:nvPr/>
          </p:nvSpPr>
          <p:spPr bwMode="auto">
            <a:xfrm>
              <a:off x="4276725" y="3572705"/>
              <a:ext cx="1028700" cy="276225"/>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chemeClr val="tx1"/>
                  </a:solidFill>
                  <a:effectLst/>
                  <a:ea typeface="Calibri" pitchFamily="34" charset="0"/>
                  <a:cs typeface="Times New Roman" pitchFamily="18" charset="0"/>
                </a:rPr>
                <a:t>Uncertainty</a:t>
              </a:r>
              <a:endParaRPr kumimoji="0" lang="en-US" altLang="en-US" sz="1800" b="0" i="0" u="none" strike="noStrike" cap="none" normalizeH="0" baseline="0" smtClean="0">
                <a:ln>
                  <a:noFill/>
                </a:ln>
                <a:solidFill>
                  <a:schemeClr val="tx1"/>
                </a:solidFill>
                <a:effectLst/>
                <a:cs typeface="Arial" pitchFamily="34" charset="0"/>
              </a:endParaRPr>
            </a:p>
          </p:txBody>
        </p:sp>
        <p:sp>
          <p:nvSpPr>
            <p:cNvPr id="21" name="Text Box 23"/>
            <p:cNvSpPr txBox="1">
              <a:spLocks noChangeArrowheads="1"/>
            </p:cNvSpPr>
            <p:nvPr/>
          </p:nvSpPr>
          <p:spPr bwMode="auto">
            <a:xfrm>
              <a:off x="5372100" y="3572704"/>
              <a:ext cx="876300" cy="276225"/>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chemeClr val="tx1"/>
                  </a:solidFill>
                  <a:effectLst/>
                  <a:ea typeface="Calibri" pitchFamily="34" charset="0"/>
                  <a:cs typeface="Times New Roman" pitchFamily="18" charset="0"/>
                </a:rPr>
                <a:t>Ambiguity</a:t>
              </a:r>
              <a:endParaRPr kumimoji="0" lang="en-US" altLang="en-US" sz="1800" b="0" i="0" u="none" strike="noStrike" cap="none" normalizeH="0" baseline="0" smtClean="0">
                <a:ln>
                  <a:noFill/>
                </a:ln>
                <a:solidFill>
                  <a:schemeClr val="tx1"/>
                </a:solidFill>
                <a:effectLst/>
                <a:cs typeface="Arial" pitchFamily="34" charset="0"/>
              </a:endParaRPr>
            </a:p>
          </p:txBody>
        </p:sp>
        <p:sp>
          <p:nvSpPr>
            <p:cNvPr id="22" name="Text Box 22"/>
            <p:cNvSpPr txBox="1">
              <a:spLocks noChangeArrowheads="1"/>
            </p:cNvSpPr>
            <p:nvPr/>
          </p:nvSpPr>
          <p:spPr bwMode="auto">
            <a:xfrm>
              <a:off x="6307734" y="3572703"/>
              <a:ext cx="1266825" cy="276225"/>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chemeClr val="tx1"/>
                  </a:solidFill>
                  <a:effectLst/>
                  <a:ea typeface="Calibri" pitchFamily="34" charset="0"/>
                  <a:cs typeface="Times New Roman" pitchFamily="18" charset="0"/>
                </a:rPr>
                <a:t>Chaos/Ignorance</a:t>
              </a:r>
              <a:endParaRPr kumimoji="0" lang="en-US" altLang="en-US" sz="1800" b="0" i="0" u="none" strike="noStrike" cap="none" normalizeH="0" baseline="0" smtClean="0">
                <a:ln>
                  <a:noFill/>
                </a:ln>
                <a:solidFill>
                  <a:schemeClr val="tx1"/>
                </a:solidFill>
                <a:effectLst/>
                <a:cs typeface="Arial" pitchFamily="34" charset="0"/>
              </a:endParaRPr>
            </a:p>
          </p:txBody>
        </p:sp>
        <p:sp>
          <p:nvSpPr>
            <p:cNvPr id="23" name="Text Box 21"/>
            <p:cNvSpPr txBox="1">
              <a:spLocks noChangeArrowheads="1"/>
            </p:cNvSpPr>
            <p:nvPr/>
          </p:nvSpPr>
          <p:spPr bwMode="auto">
            <a:xfrm>
              <a:off x="5455246" y="2046436"/>
              <a:ext cx="1704975" cy="276225"/>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chemeClr val="tx1"/>
                  </a:solidFill>
                  <a:effectLst/>
                  <a:ea typeface="Calibri" pitchFamily="34" charset="0"/>
                  <a:cs typeface="Times New Roman" pitchFamily="18" charset="0"/>
                </a:rPr>
                <a:t>Newer/Tools/Approaches</a:t>
              </a:r>
              <a:endParaRPr kumimoji="0" lang="en-US" altLang="en-US" sz="1800" b="0" i="0" u="none" strike="noStrike" cap="none" normalizeH="0" baseline="0" smtClean="0">
                <a:ln>
                  <a:noFill/>
                </a:ln>
                <a:solidFill>
                  <a:schemeClr val="tx1"/>
                </a:solidFill>
                <a:effectLst/>
                <a:cs typeface="Arial" pitchFamily="34" charset="0"/>
              </a:endParaRPr>
            </a:p>
          </p:txBody>
        </p:sp>
        <p:sp>
          <p:nvSpPr>
            <p:cNvPr id="24" name="Text Box 20"/>
            <p:cNvSpPr txBox="1">
              <a:spLocks noChangeArrowheads="1"/>
            </p:cNvSpPr>
            <p:nvPr/>
          </p:nvSpPr>
          <p:spPr bwMode="auto">
            <a:xfrm>
              <a:off x="4650384" y="2405063"/>
              <a:ext cx="1657350" cy="1024914"/>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chemeClr val="tx1"/>
                  </a:solidFill>
                  <a:effectLst/>
                  <a:ea typeface="Calibri" pitchFamily="34" charset="0"/>
                  <a:cs typeface="Times New Roman" pitchFamily="18" charset="0"/>
                </a:rPr>
                <a:t>Influence Diagrams </a:t>
              </a:r>
              <a:endParaRPr kumimoji="0" lang="en-US" altLang="en-US" sz="600" b="0" i="0" u="none" strike="noStrike" cap="none" normalizeH="0" baseline="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chemeClr val="tx1"/>
                  </a:solidFill>
                  <a:effectLst/>
                  <a:ea typeface="Calibri" pitchFamily="34" charset="0"/>
                  <a:cs typeface="Times New Roman" pitchFamily="18" charset="0"/>
                </a:rPr>
                <a:t>Scenario Planning</a:t>
              </a:r>
              <a:endParaRPr kumimoji="0" lang="en-US" altLang="en-US" sz="600" b="0" i="0" u="none" strike="noStrike" cap="none" normalizeH="0" baseline="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chemeClr val="tx1"/>
                  </a:solidFill>
                  <a:effectLst/>
                  <a:ea typeface="Calibri" pitchFamily="34" charset="0"/>
                  <a:cs typeface="Times New Roman" pitchFamily="18" charset="0"/>
                </a:rPr>
                <a:t>Peripheral vision</a:t>
              </a:r>
              <a:endParaRPr kumimoji="0" lang="en-US" altLang="en-US" sz="600" b="0" i="0" u="none" strike="noStrike" cap="none" normalizeH="0" baseline="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chemeClr val="tx1"/>
                  </a:solidFill>
                  <a:effectLst/>
                  <a:ea typeface="Calibri" pitchFamily="34" charset="0"/>
                  <a:cs typeface="Times New Roman" pitchFamily="18" charset="0"/>
                </a:rPr>
                <a:t>Total Risk Management</a:t>
              </a:r>
              <a:endParaRPr kumimoji="0" lang="en-US" altLang="en-US" sz="1800" b="0" i="0" u="none" strike="noStrike" cap="none" normalizeH="0" baseline="0" smtClean="0">
                <a:ln>
                  <a:noFill/>
                </a:ln>
                <a:solidFill>
                  <a:schemeClr val="tx1"/>
                </a:solidFill>
                <a:effectLst/>
                <a:cs typeface="Arial" pitchFamily="34" charset="0"/>
              </a:endParaRPr>
            </a:p>
          </p:txBody>
        </p:sp>
        <p:sp>
          <p:nvSpPr>
            <p:cNvPr id="25" name="Text Box 19"/>
            <p:cNvSpPr txBox="1">
              <a:spLocks noChangeArrowheads="1"/>
            </p:cNvSpPr>
            <p:nvPr/>
          </p:nvSpPr>
          <p:spPr bwMode="auto">
            <a:xfrm>
              <a:off x="6381750" y="2405062"/>
              <a:ext cx="1657350" cy="1028700"/>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chemeClr val="tx1"/>
                  </a:solidFill>
                  <a:effectLst/>
                  <a:ea typeface="Calibri" pitchFamily="34" charset="0"/>
                  <a:cs typeface="Times New Roman" pitchFamily="18" charset="0"/>
                </a:rPr>
                <a:t>Systems Thinking</a:t>
              </a:r>
              <a:endParaRPr kumimoji="0" lang="en-US" altLang="en-US" sz="600" b="0" i="0" u="none" strike="noStrike" cap="none" normalizeH="0" baseline="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chemeClr val="tx1"/>
                  </a:solidFill>
                  <a:effectLst/>
                  <a:ea typeface="Calibri" pitchFamily="34" charset="0"/>
                  <a:cs typeface="Times New Roman" pitchFamily="18" charset="0"/>
                </a:rPr>
                <a:t>Idealized Design</a:t>
              </a:r>
              <a:endParaRPr kumimoji="0" lang="en-US" altLang="en-US" sz="600" b="0" i="0" u="none" strike="noStrike" cap="none" normalizeH="0" baseline="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chemeClr val="tx1"/>
                  </a:solidFill>
                  <a:effectLst/>
                  <a:ea typeface="Calibri" pitchFamily="34" charset="0"/>
                  <a:cs typeface="Times New Roman" pitchFamily="18" charset="0"/>
                </a:rPr>
                <a:t>Leigitimation Theory</a:t>
              </a:r>
              <a:endParaRPr kumimoji="0" lang="en-US" altLang="en-US" sz="600" b="0" i="0" u="none" strike="noStrike" cap="none" normalizeH="0" baseline="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chemeClr val="tx1"/>
                  </a:solidFill>
                  <a:effectLst/>
                  <a:ea typeface="Calibri" pitchFamily="34" charset="0"/>
                  <a:cs typeface="Times New Roman" pitchFamily="18" charset="0"/>
                </a:rPr>
                <a:t>Honing Institution</a:t>
              </a:r>
              <a:endParaRPr kumimoji="0" lang="en-US" altLang="en-US" sz="600" b="0" i="0" u="none" strike="noStrike" cap="none" normalizeH="0" baseline="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chemeClr val="tx1"/>
                  </a:solidFill>
                  <a:effectLst/>
                  <a:ea typeface="Calibri" pitchFamily="34" charset="0"/>
                  <a:cs typeface="Times New Roman" pitchFamily="18" charset="0"/>
                </a:rPr>
                <a:t>Complexity Theory</a:t>
              </a:r>
              <a:endParaRPr kumimoji="0" lang="en-US" altLang="en-US" sz="1800" b="0" i="0" u="none" strike="noStrike" cap="none" normalizeH="0" baseline="0" smtClean="0">
                <a:ln>
                  <a:noFill/>
                </a:ln>
                <a:solidFill>
                  <a:schemeClr val="tx1"/>
                </a:solidFill>
                <a:effectLst/>
                <a:cs typeface="Arial" pitchFamily="34" charset="0"/>
              </a:endParaRPr>
            </a:p>
          </p:txBody>
        </p:sp>
        <p:sp>
          <p:nvSpPr>
            <p:cNvPr id="29" name="Text Box 11"/>
            <p:cNvSpPr txBox="1">
              <a:spLocks noChangeArrowheads="1"/>
            </p:cNvSpPr>
            <p:nvPr/>
          </p:nvSpPr>
          <p:spPr bwMode="auto">
            <a:xfrm>
              <a:off x="1085849" y="4624387"/>
              <a:ext cx="1657351" cy="1400175"/>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1"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ea typeface="Calibri" pitchFamily="34" charset="0"/>
                  <a:cs typeface="Times New Roman" pitchFamily="18" charset="0"/>
                </a:rPr>
                <a:t>Cost Benefit Analysis</a:t>
              </a:r>
              <a:endParaRPr kumimoji="0" lang="en-US" altLang="en-US" sz="6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ea typeface="Calibri" pitchFamily="34" charset="0"/>
                  <a:cs typeface="Times New Roman" pitchFamily="18" charset="0"/>
                </a:rPr>
                <a:t>Net Present Value</a:t>
              </a:r>
              <a:endParaRPr kumimoji="0" lang="en-US" altLang="en-US" sz="6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ea typeface="Calibri" pitchFamily="34" charset="0"/>
                  <a:cs typeface="Times New Roman" pitchFamily="18" charset="0"/>
                </a:rPr>
                <a:t>Linear Programming</a:t>
              </a:r>
              <a:endParaRPr kumimoji="0" lang="en-US" altLang="en-US" sz="6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ea typeface="Calibri" pitchFamily="34" charset="0"/>
                  <a:cs typeface="Times New Roman" pitchFamily="18" charset="0"/>
                </a:rPr>
                <a:t>Point Forecasting</a:t>
              </a:r>
              <a:endParaRPr kumimoji="0" lang="en-US" altLang="en-US" sz="6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ea typeface="Calibri" pitchFamily="34" charset="0"/>
                  <a:cs typeface="Times New Roman" pitchFamily="18" charset="0"/>
                </a:rPr>
                <a:t>Optimization Theory</a:t>
              </a:r>
              <a:endParaRPr kumimoji="0" lang="en-US" altLang="en-US" sz="6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ea typeface="Calibri" pitchFamily="34" charset="0"/>
                  <a:cs typeface="Times New Roman" pitchFamily="18" charset="0"/>
                </a:rPr>
                <a:t>Utility Theory</a:t>
              </a:r>
              <a:endParaRPr kumimoji="0" lang="en-US" altLang="en-US" sz="1800" b="0" i="0" u="none" strike="noStrike" cap="none" normalizeH="0" baseline="0" dirty="0" smtClean="0">
                <a:ln>
                  <a:noFill/>
                </a:ln>
                <a:solidFill>
                  <a:schemeClr val="tx1"/>
                </a:solidFill>
                <a:effectLst/>
                <a:cs typeface="Arial" pitchFamily="34" charset="0"/>
              </a:endParaRPr>
            </a:p>
          </p:txBody>
        </p:sp>
        <p:sp>
          <p:nvSpPr>
            <p:cNvPr id="30" name="Text Box 30"/>
            <p:cNvSpPr txBox="1">
              <a:spLocks noChangeArrowheads="1"/>
            </p:cNvSpPr>
            <p:nvPr/>
          </p:nvSpPr>
          <p:spPr bwMode="auto">
            <a:xfrm>
              <a:off x="2876148" y="4624387"/>
              <a:ext cx="1657350" cy="1400175"/>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1"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ea typeface="Calibri" pitchFamily="34" charset="0"/>
                  <a:cs typeface="Times New Roman" pitchFamily="18" charset="0"/>
                </a:rPr>
                <a:t>Decision Trees</a:t>
              </a:r>
              <a:endParaRPr kumimoji="0" lang="en-US" altLang="en-US" sz="6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ea typeface="Calibri" pitchFamily="34" charset="0"/>
                  <a:cs typeface="Times New Roman" pitchFamily="18" charset="0"/>
                </a:rPr>
                <a:t>Bayesian Updating</a:t>
              </a:r>
              <a:endParaRPr kumimoji="0" lang="en-US" altLang="en-US" sz="6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ea typeface="Calibri" pitchFamily="34" charset="0"/>
                  <a:cs typeface="Times New Roman" pitchFamily="18" charset="0"/>
                </a:rPr>
                <a:t>Monte Carlo Simulation</a:t>
              </a:r>
              <a:endParaRPr kumimoji="0" lang="en-US" altLang="en-US" sz="6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ea typeface="Calibri" pitchFamily="34" charset="0"/>
                  <a:cs typeface="Times New Roman" pitchFamily="18" charset="0"/>
                </a:rPr>
                <a:t>Portfolio Theory</a:t>
              </a:r>
              <a:endParaRPr kumimoji="0" lang="en-US" altLang="en-US" sz="6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ea typeface="Calibri" pitchFamily="34" charset="0"/>
                  <a:cs typeface="Times New Roman" pitchFamily="18" charset="0"/>
                </a:rPr>
                <a:t>Stochastic Modeling</a:t>
              </a:r>
              <a:endParaRPr kumimoji="0" lang="en-US" altLang="en-US" sz="6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ea typeface="Calibri" pitchFamily="34" charset="0"/>
                  <a:cs typeface="Times New Roman" pitchFamily="18" charset="0"/>
                </a:rPr>
                <a:t>Insurance &amp; hedging</a:t>
              </a:r>
              <a:endParaRPr kumimoji="0" lang="en-US" altLang="en-US" sz="1800" b="0" i="0" u="none" strike="noStrike" cap="none" normalizeH="0" baseline="0" dirty="0" smtClean="0">
                <a:ln>
                  <a:noFill/>
                </a:ln>
                <a:solidFill>
                  <a:schemeClr val="tx1"/>
                </a:solidFill>
                <a:effectLst/>
                <a:cs typeface="Arial" pitchFamily="34" charset="0"/>
              </a:endParaRPr>
            </a:p>
          </p:txBody>
        </p:sp>
        <p:sp>
          <p:nvSpPr>
            <p:cNvPr id="31" name="Text Box 16"/>
            <p:cNvSpPr txBox="1">
              <a:spLocks noChangeArrowheads="1"/>
            </p:cNvSpPr>
            <p:nvPr/>
          </p:nvSpPr>
          <p:spPr bwMode="auto">
            <a:xfrm>
              <a:off x="2228850" y="3964627"/>
              <a:ext cx="876300" cy="276225"/>
            </a:xfrm>
            <a:prstGeom prst="rect">
              <a:avLst/>
            </a:prstGeom>
            <a:no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chemeClr val="tx1"/>
                  </a:solidFill>
                  <a:effectLst/>
                  <a:ea typeface="Calibri" pitchFamily="34" charset="0"/>
                  <a:cs typeface="Times New Roman" pitchFamily="18" charset="0"/>
                </a:rPr>
                <a:t>Known</a:t>
              </a:r>
              <a:endParaRPr kumimoji="0" lang="en-US" altLang="en-US" sz="1800" b="0" i="0" u="none" strike="noStrike" cap="none" normalizeH="0" baseline="0" smtClean="0">
                <a:ln>
                  <a:noFill/>
                </a:ln>
                <a:solidFill>
                  <a:schemeClr val="tx1"/>
                </a:solidFill>
                <a:effectLst/>
                <a:cs typeface="Arial" pitchFamily="34" charset="0"/>
              </a:endParaRPr>
            </a:p>
          </p:txBody>
        </p:sp>
        <p:sp>
          <p:nvSpPr>
            <p:cNvPr id="32" name="Text Box 15"/>
            <p:cNvSpPr txBox="1">
              <a:spLocks noChangeArrowheads="1"/>
            </p:cNvSpPr>
            <p:nvPr/>
          </p:nvSpPr>
          <p:spPr bwMode="auto">
            <a:xfrm>
              <a:off x="4362450" y="3991192"/>
              <a:ext cx="876300" cy="276225"/>
            </a:xfrm>
            <a:prstGeom prst="rect">
              <a:avLst/>
            </a:prstGeom>
            <a:no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ea typeface="Calibri" pitchFamily="34" charset="0"/>
                  <a:cs typeface="Times New Roman" pitchFamily="18" charset="0"/>
                </a:rPr>
                <a:t>Unknown</a:t>
              </a:r>
              <a:endParaRPr kumimoji="0" lang="en-US" altLang="en-US" sz="1800" b="0" i="0" u="none" strike="noStrike" cap="none" normalizeH="0" baseline="0" dirty="0" smtClean="0">
                <a:ln>
                  <a:noFill/>
                </a:ln>
                <a:solidFill>
                  <a:schemeClr val="tx1"/>
                </a:solidFill>
                <a:effectLst/>
                <a:cs typeface="Arial" pitchFamily="34" charset="0"/>
              </a:endParaRPr>
            </a:p>
          </p:txBody>
        </p:sp>
        <p:sp>
          <p:nvSpPr>
            <p:cNvPr id="33" name="Text Box 14"/>
            <p:cNvSpPr txBox="1">
              <a:spLocks noChangeArrowheads="1"/>
            </p:cNvSpPr>
            <p:nvPr/>
          </p:nvSpPr>
          <p:spPr bwMode="auto">
            <a:xfrm>
              <a:off x="6496049" y="3991192"/>
              <a:ext cx="1028700" cy="276225"/>
            </a:xfrm>
            <a:prstGeom prst="rect">
              <a:avLst/>
            </a:prstGeom>
            <a:no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ea typeface="Calibri" pitchFamily="34" charset="0"/>
                  <a:cs typeface="Times New Roman" pitchFamily="18" charset="0"/>
                </a:rPr>
                <a:t>Unknowable</a:t>
              </a:r>
              <a:endParaRPr kumimoji="0" lang="en-US" altLang="en-US" sz="1800" b="0" i="0" u="none" strike="noStrike" cap="none" normalizeH="0" baseline="0" dirty="0" smtClean="0">
                <a:ln>
                  <a:noFill/>
                </a:ln>
                <a:solidFill>
                  <a:schemeClr val="tx1"/>
                </a:solidFill>
                <a:effectLst/>
                <a:cs typeface="Arial" pitchFamily="34" charset="0"/>
              </a:endParaRPr>
            </a:p>
          </p:txBody>
        </p:sp>
        <p:sp>
          <p:nvSpPr>
            <p:cNvPr id="35" name="Text Box 12"/>
            <p:cNvSpPr txBox="1">
              <a:spLocks noChangeArrowheads="1"/>
            </p:cNvSpPr>
            <p:nvPr/>
          </p:nvSpPr>
          <p:spPr bwMode="auto">
            <a:xfrm>
              <a:off x="1600200" y="4238362"/>
              <a:ext cx="2286000" cy="276225"/>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ea typeface="Calibri" pitchFamily="34" charset="0"/>
                  <a:cs typeface="Times New Roman" pitchFamily="18" charset="0"/>
                </a:rPr>
                <a:t>Traditional Tools/Approaches</a:t>
              </a:r>
              <a:endParaRPr kumimoji="0" lang="en-US" altLang="en-US" sz="1800" b="0" i="0" u="none" strike="noStrike" cap="none" normalizeH="0" baseline="0" dirty="0" smtClean="0">
                <a:ln>
                  <a:noFill/>
                </a:ln>
                <a:solidFill>
                  <a:schemeClr val="tx1"/>
                </a:solidFill>
                <a:effectLst/>
                <a:cs typeface="Arial" pitchFamily="34" charset="0"/>
              </a:endParaRPr>
            </a:p>
          </p:txBody>
        </p:sp>
        <p:cxnSp>
          <p:nvCxnSpPr>
            <p:cNvPr id="39" name="Straight Arrow Connector 38"/>
            <p:cNvCxnSpPr/>
            <p:nvPr/>
          </p:nvCxnSpPr>
          <p:spPr>
            <a:xfrm>
              <a:off x="1148942" y="3948112"/>
              <a:ext cx="6890158" cy="23812"/>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543085" y="2655432"/>
              <a:ext cx="2590800" cy="261610"/>
            </a:xfrm>
            <a:prstGeom prst="rect">
              <a:avLst/>
            </a:prstGeom>
            <a:noFill/>
          </p:spPr>
          <p:txBody>
            <a:bodyPr wrap="square" rtlCol="0">
              <a:spAutoFit/>
            </a:bodyPr>
            <a:lstStyle/>
            <a:p>
              <a:pPr algn="ctr"/>
              <a:r>
                <a:rPr lang="en-US" sz="1100" b="1" dirty="0" smtClean="0">
                  <a:solidFill>
                    <a:srgbClr val="C00000"/>
                  </a:solidFill>
                </a:rPr>
                <a:t>Domain of Ordinary Capabilities</a:t>
              </a:r>
              <a:endParaRPr lang="en-US" sz="1100" b="1" dirty="0">
                <a:solidFill>
                  <a:srgbClr val="C00000"/>
                </a:solidFill>
              </a:endParaRPr>
            </a:p>
          </p:txBody>
        </p:sp>
        <p:sp>
          <p:nvSpPr>
            <p:cNvPr id="42" name="TextBox 41"/>
            <p:cNvSpPr txBox="1"/>
            <p:nvPr/>
          </p:nvSpPr>
          <p:spPr>
            <a:xfrm>
              <a:off x="5086350" y="5060329"/>
              <a:ext cx="2590800" cy="261610"/>
            </a:xfrm>
            <a:prstGeom prst="rect">
              <a:avLst/>
            </a:prstGeom>
            <a:noFill/>
          </p:spPr>
          <p:txBody>
            <a:bodyPr wrap="square" rtlCol="0">
              <a:spAutoFit/>
            </a:bodyPr>
            <a:lstStyle/>
            <a:p>
              <a:pPr algn="ctr"/>
              <a:r>
                <a:rPr lang="en-US" sz="1100" b="1" dirty="0" smtClean="0">
                  <a:solidFill>
                    <a:srgbClr val="C00000"/>
                  </a:solidFill>
                </a:rPr>
                <a:t>Domain of Dynamic Capabilities</a:t>
              </a:r>
              <a:endParaRPr lang="en-US" sz="1100" b="1" dirty="0">
                <a:solidFill>
                  <a:srgbClr val="C00000"/>
                </a:solidFill>
              </a:endParaRPr>
            </a:p>
          </p:txBody>
        </p:sp>
        <p:cxnSp>
          <p:nvCxnSpPr>
            <p:cNvPr id="44" name="Straight Arrow Connector 43"/>
            <p:cNvCxnSpPr/>
            <p:nvPr/>
          </p:nvCxnSpPr>
          <p:spPr>
            <a:xfrm>
              <a:off x="3886200" y="2786237"/>
              <a:ext cx="647297"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1148942" y="2786237"/>
              <a:ext cx="67036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7391803" y="5193669"/>
              <a:ext cx="647297"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flipV="1">
              <a:off x="4594021" y="5191134"/>
              <a:ext cx="745800" cy="50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83129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Teece 2015</a:t>
            </a:r>
            <a:endParaRPr lang="en-US"/>
          </a:p>
        </p:txBody>
      </p:sp>
      <p:sp>
        <p:nvSpPr>
          <p:cNvPr id="3" name="Slide Number Placeholder 2"/>
          <p:cNvSpPr>
            <a:spLocks noGrp="1"/>
          </p:cNvSpPr>
          <p:nvPr>
            <p:ph type="sldNum" sz="quarter" idx="12"/>
          </p:nvPr>
        </p:nvSpPr>
        <p:spPr>
          <a:xfrm>
            <a:off x="7772400" y="6324600"/>
            <a:ext cx="762000" cy="365125"/>
          </a:xfrm>
        </p:spPr>
        <p:txBody>
          <a:bodyPr/>
          <a:lstStyle/>
          <a:p>
            <a:fld id="{3AF07D70-D3E4-4BAC-9BE5-3B18CA6AAE60}" type="slidenum">
              <a:rPr lang="en-US" smtClean="0"/>
              <a:t>15</a:t>
            </a:fld>
            <a:endParaRPr lang="en-US"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descr="C:\Users\mdejesus\Downloads\DynamicVOrdinaryFrontierMix_v2 %281%29.png"/>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24000"/>
            <a:ext cx="5486400" cy="3962400"/>
          </a:xfrm>
          <a:prstGeom prst="rect">
            <a:avLst/>
          </a:prstGeom>
          <a:noFill/>
          <a:ln>
            <a:noFill/>
          </a:ln>
        </p:spPr>
      </p:pic>
      <p:sp>
        <p:nvSpPr>
          <p:cNvPr id="6" name="Rectangle 29"/>
          <p:cNvSpPr>
            <a:spLocks noChangeArrowheads="1"/>
          </p:cNvSpPr>
          <p:nvPr/>
        </p:nvSpPr>
        <p:spPr bwMode="auto">
          <a:xfrm>
            <a:off x="609600" y="457200"/>
            <a:ext cx="800662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tab pos="457200" algn="l"/>
              </a:tabLst>
            </a:pPr>
            <a:r>
              <a:rPr kumimoji="0" lang="en-US" altLang="en-US" sz="2800" b="1" i="0" u="none" strike="noStrike" cap="none" normalizeH="0" baseline="0" dirty="0" smtClean="0">
                <a:ln>
                  <a:noFill/>
                </a:ln>
                <a:solidFill>
                  <a:schemeClr val="tx1"/>
                </a:solidFill>
                <a:effectLst/>
                <a:latin typeface="+mj-lt"/>
                <a:ea typeface="Calibri" pitchFamily="34" charset="0"/>
                <a:cs typeface="Times New Roman" pitchFamily="18" charset="0"/>
              </a:rPr>
              <a:t>Deep uncertainty</a:t>
            </a:r>
            <a:r>
              <a:rPr kumimoji="0" lang="en-US" altLang="en-US" sz="2800" b="1" i="0" u="none" strike="noStrike" cap="none" normalizeH="0" dirty="0" smtClean="0">
                <a:ln>
                  <a:noFill/>
                </a:ln>
                <a:solidFill>
                  <a:schemeClr val="tx1"/>
                </a:solidFill>
                <a:effectLst/>
                <a:latin typeface="+mj-lt"/>
                <a:ea typeface="Calibri" pitchFamily="34" charset="0"/>
                <a:cs typeface="Times New Roman" pitchFamily="18" charset="0"/>
              </a:rPr>
              <a:t> requires dynamic capabilities</a:t>
            </a:r>
            <a:endParaRPr kumimoji="0" lang="en-US" altLang="en-US" sz="2800" b="0" i="0" u="none" strike="noStrike" cap="none" normalizeH="0" baseline="0" dirty="0" smtClean="0">
              <a:ln>
                <a:noFill/>
              </a:ln>
              <a:solidFill>
                <a:schemeClr val="tx1"/>
              </a:solidFill>
              <a:effectLst/>
              <a:latin typeface="+mj-lt"/>
            </a:endParaRPr>
          </a:p>
          <a:p>
            <a:pPr marL="0" marR="0" lvl="0" indent="0"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8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16422425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Teece 2015</a:t>
            </a:r>
            <a:endParaRPr lang="en-US"/>
          </a:p>
        </p:txBody>
      </p:sp>
      <p:sp>
        <p:nvSpPr>
          <p:cNvPr id="3" name="Slide Number Placeholder 2"/>
          <p:cNvSpPr>
            <a:spLocks noGrp="1"/>
          </p:cNvSpPr>
          <p:nvPr>
            <p:ph type="sldNum" sz="quarter" idx="12"/>
          </p:nvPr>
        </p:nvSpPr>
        <p:spPr/>
        <p:txBody>
          <a:bodyPr/>
          <a:lstStyle/>
          <a:p>
            <a:fld id="{3AF07D70-D3E4-4BAC-9BE5-3B18CA6AAE60}" type="slidenum">
              <a:rPr lang="en-US" smtClean="0"/>
              <a:t>16</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295400"/>
            <a:ext cx="4528297"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029200" y="4767590"/>
            <a:ext cx="2895600" cy="261610"/>
          </a:xfrm>
          <a:prstGeom prst="rect">
            <a:avLst/>
          </a:prstGeom>
          <a:noFill/>
        </p:spPr>
        <p:txBody>
          <a:bodyPr wrap="square" rtlCol="0">
            <a:spAutoFit/>
          </a:bodyPr>
          <a:lstStyle/>
          <a:p>
            <a:r>
              <a:rPr lang="en-US" sz="1100" dirty="0" smtClean="0"/>
              <a:t>Lewis Carroll, “Through the Looking Glass”</a:t>
            </a:r>
            <a:endParaRPr lang="en-US" sz="1100" dirty="0"/>
          </a:p>
        </p:txBody>
      </p:sp>
      <p:sp>
        <p:nvSpPr>
          <p:cNvPr id="7" name="Title 5"/>
          <p:cNvSpPr txBox="1">
            <a:spLocks/>
          </p:cNvSpPr>
          <p:nvPr/>
        </p:nvSpPr>
        <p:spPr>
          <a:xfrm>
            <a:off x="228600" y="-381000"/>
            <a:ext cx="8229600" cy="1371600"/>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48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2400" b="1" dirty="0" smtClean="0">
                <a:solidFill>
                  <a:schemeClr val="tx1"/>
                </a:solidFill>
              </a:rPr>
              <a:t>The Problem:</a:t>
            </a:r>
          </a:p>
        </p:txBody>
      </p:sp>
    </p:spTree>
    <p:extLst>
      <p:ext uri="{BB962C8B-B14F-4D97-AF65-F5344CB8AC3E}">
        <p14:creationId xmlns:p14="http://schemas.microsoft.com/office/powerpoint/2010/main" val="354379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 calcmode="lin" valueType="num">
                                      <p:cBhvr>
                                        <p:cTn id="9" dur="1000" fill="hold"/>
                                        <p:tgtEl>
                                          <p:spTgt spid="7170"/>
                                        </p:tgtEl>
                                        <p:attrNameLst>
                                          <p:attrName>style.rotation</p:attrName>
                                        </p:attrNameLst>
                                      </p:cBhvr>
                                      <p:tavLst>
                                        <p:tav tm="0">
                                          <p:val>
                                            <p:fltVal val="90"/>
                                          </p:val>
                                        </p:tav>
                                        <p:tav tm="100000">
                                          <p:val>
                                            <p:fltVal val="0"/>
                                          </p:val>
                                        </p:tav>
                                      </p:tavLst>
                                    </p:anim>
                                    <p:animEffect transition="in" filter="fade">
                                      <p:cBhvr>
                                        <p:cTn id="10" dur="1000"/>
                                        <p:tgtEl>
                                          <p:spTgt spid="717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Copyright Teece 2015</a:t>
            </a:r>
            <a:endParaRPr lang="en-US"/>
          </a:p>
        </p:txBody>
      </p:sp>
      <p:sp>
        <p:nvSpPr>
          <p:cNvPr id="4" name="Slide Number Placeholder 3"/>
          <p:cNvSpPr>
            <a:spLocks noGrp="1"/>
          </p:cNvSpPr>
          <p:nvPr>
            <p:ph type="sldNum" sz="quarter" idx="12"/>
          </p:nvPr>
        </p:nvSpPr>
        <p:spPr/>
        <p:txBody>
          <a:bodyPr/>
          <a:lstStyle/>
          <a:p>
            <a:fld id="{3AF07D70-D3E4-4BAC-9BE5-3B18CA6AAE60}" type="slidenum">
              <a:rPr lang="en-US" smtClean="0"/>
              <a:t>17</a:t>
            </a:fld>
            <a:endParaRPr lang="en-US"/>
          </a:p>
        </p:txBody>
      </p:sp>
      <p:sp>
        <p:nvSpPr>
          <p:cNvPr id="5" name="TextBox 4"/>
          <p:cNvSpPr txBox="1"/>
          <p:nvPr/>
        </p:nvSpPr>
        <p:spPr>
          <a:xfrm>
            <a:off x="1371600" y="1981200"/>
            <a:ext cx="6629400" cy="2031325"/>
          </a:xfrm>
          <a:prstGeom prst="rect">
            <a:avLst/>
          </a:prstGeom>
          <a:noFill/>
        </p:spPr>
        <p:txBody>
          <a:bodyPr wrap="square" rtlCol="0">
            <a:spAutoFit/>
          </a:bodyPr>
          <a:lstStyle/>
          <a:p>
            <a:endParaRPr lang="en-US" dirty="0" smtClean="0"/>
          </a:p>
          <a:p>
            <a:r>
              <a:rPr lang="en-US" b="1" dirty="0" smtClean="0">
                <a:solidFill>
                  <a:srgbClr val="C00000"/>
                </a:solidFill>
              </a:rPr>
              <a:t>Red Queens: </a:t>
            </a:r>
          </a:p>
          <a:p>
            <a:pPr marL="285750" indent="-285750">
              <a:buFont typeface="Arial" panose="020B0604020202020204" pitchFamily="34" charset="0"/>
              <a:buChar char="•"/>
            </a:pPr>
            <a:r>
              <a:rPr lang="en-US" dirty="0" smtClean="0"/>
              <a:t>Some firms learn and sometimes advance, but others copy/imitate/emulate and take the advantage away.  </a:t>
            </a:r>
          </a:p>
          <a:p>
            <a:pPr marL="285750" indent="-285750">
              <a:buFont typeface="Arial" panose="020B0604020202020204" pitchFamily="34" charset="0"/>
              <a:buChar char="•"/>
            </a:pPr>
            <a:r>
              <a:rPr lang="en-US" dirty="0" smtClean="0"/>
              <a:t>Learning does not lead to a competitive advantage… imitation is the reason advantage (based on ordinary capabilities) is repeatedly lost</a:t>
            </a:r>
            <a:endParaRPr lang="en-US" dirty="0"/>
          </a:p>
        </p:txBody>
      </p:sp>
    </p:spTree>
    <p:extLst>
      <p:ext uri="{BB962C8B-B14F-4D97-AF65-F5344CB8AC3E}">
        <p14:creationId xmlns:p14="http://schemas.microsoft.com/office/powerpoint/2010/main" val="346455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heel(1)">
                                      <p:cBhvr>
                                        <p:cTn id="7" dur="2000"/>
                                        <p:tgtEl>
                                          <p:spTgt spid="5">
                                            <p:txEl>
                                              <p:pRg st="1" end="1"/>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heel(1)">
                                      <p:cBhvr>
                                        <p:cTn id="10" dur="20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wheel(1)">
                                      <p:cBhvr>
                                        <p:cTn id="15"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868362"/>
          </a:xfrm>
        </p:spPr>
        <p:txBody>
          <a:bodyPr>
            <a:noAutofit/>
          </a:bodyPr>
          <a:lstStyle/>
          <a:p>
            <a:r>
              <a:rPr lang="en-US" sz="2400" b="1" dirty="0" smtClean="0">
                <a:cs typeface="Calibri"/>
              </a:rPr>
              <a:t>FROM ORDINARY TO DYNAMIC CAPABILITIES IN AUTOS</a:t>
            </a:r>
            <a:endParaRPr lang="en-US" sz="2400" b="1" dirty="0">
              <a:cs typeface="Calibri"/>
            </a:endParaRPr>
          </a:p>
        </p:txBody>
      </p:sp>
      <p:sp>
        <p:nvSpPr>
          <p:cNvPr id="3" name="Content Placeholder 2"/>
          <p:cNvSpPr>
            <a:spLocks noGrp="1"/>
          </p:cNvSpPr>
          <p:nvPr>
            <p:ph idx="1"/>
          </p:nvPr>
        </p:nvSpPr>
        <p:spPr>
          <a:xfrm>
            <a:off x="76200" y="1371600"/>
            <a:ext cx="8839200" cy="5089525"/>
          </a:xfrm>
        </p:spPr>
        <p:txBody>
          <a:bodyPr/>
          <a:lstStyle/>
          <a:p>
            <a:pPr lvl="0">
              <a:buNone/>
              <a:defRPr/>
            </a:pPr>
            <a:r>
              <a:rPr lang="en-US" sz="1800" b="1" dirty="0" smtClean="0">
                <a:solidFill>
                  <a:schemeClr val="bg2">
                    <a:lumMod val="50000"/>
                  </a:schemeClr>
                </a:solidFill>
                <a:cs typeface="Calibri" pitchFamily="34" charset="0"/>
              </a:rPr>
              <a:t>When ordinary capabilities are widely diffused leading to “Red Queen” effects in autos:</a:t>
            </a:r>
            <a:endParaRPr lang="en-US" sz="1800" dirty="0">
              <a:solidFill>
                <a:schemeClr val="bg2">
                  <a:lumMod val="50000"/>
                </a:schemeClr>
              </a:solidFill>
              <a:cs typeface="Calibri" pitchFamily="34" charset="0"/>
            </a:endParaRPr>
          </a:p>
          <a:p>
            <a:pPr>
              <a:defRPr/>
            </a:pPr>
            <a:r>
              <a:rPr lang="en-US" sz="1800" b="1" dirty="0">
                <a:cs typeface="Calibri" pitchFamily="34" charset="0"/>
              </a:rPr>
              <a:t>The operations portion of the automobile business has been thoroughly optimized</a:t>
            </a:r>
            <a:r>
              <a:rPr lang="en-US" sz="1800" dirty="0">
                <a:cs typeface="Calibri" pitchFamily="34" charset="0"/>
              </a:rPr>
              <a:t> over many decades, doesn’t vary much from one automobile company to another, and can be managed with a focus on repetitive process. It </a:t>
            </a:r>
            <a:r>
              <a:rPr lang="en-US" sz="1800" dirty="0" smtClean="0">
                <a:cs typeface="Calibri" pitchFamily="34" charset="0"/>
              </a:rPr>
              <a:t>requires </a:t>
            </a:r>
            <a:r>
              <a:rPr lang="en-US" sz="1800" dirty="0">
                <a:cs typeface="Calibri" pitchFamily="34" charset="0"/>
              </a:rPr>
              <a:t>little in the way of creativity, vision or imagination. Almost all car companies do this very well, and </a:t>
            </a:r>
            <a:r>
              <a:rPr lang="en-US" sz="1800" b="1" dirty="0">
                <a:cs typeface="Calibri" pitchFamily="34" charset="0"/>
              </a:rPr>
              <a:t>there is little or no competitive advantage to be gained by “trying even harder” </a:t>
            </a:r>
            <a:r>
              <a:rPr lang="en-US" sz="1800" dirty="0">
                <a:cs typeface="Calibri" pitchFamily="34" charset="0"/>
              </a:rPr>
              <a:t>in procurement, manufacturing or wholesale</a:t>
            </a:r>
            <a:r>
              <a:rPr lang="en-US" sz="1800" dirty="0" smtClean="0">
                <a:cs typeface="Calibri" pitchFamily="34" charset="0"/>
              </a:rPr>
              <a:t>.</a:t>
            </a:r>
          </a:p>
          <a:p>
            <a:pPr marL="109728" lvl="0" indent="0">
              <a:buNone/>
              <a:defRPr/>
            </a:pPr>
            <a:endParaRPr lang="en-US" sz="1800" b="1" dirty="0">
              <a:cs typeface="Calibri" pitchFamily="34" charset="0"/>
            </a:endParaRPr>
          </a:p>
          <a:p>
            <a:pPr lvl="0">
              <a:buNone/>
              <a:defRPr/>
            </a:pPr>
            <a:r>
              <a:rPr lang="en-US" sz="1800" b="1" dirty="0">
                <a:solidFill>
                  <a:schemeClr val="bg2">
                    <a:lumMod val="50000"/>
                  </a:schemeClr>
                </a:solidFill>
                <a:cs typeface="Calibri" pitchFamily="34" charset="0"/>
              </a:rPr>
              <a:t>C</a:t>
            </a:r>
            <a:r>
              <a:rPr lang="en-US" sz="1800" b="1" dirty="0" smtClean="0">
                <a:solidFill>
                  <a:schemeClr val="bg2">
                    <a:lumMod val="50000"/>
                  </a:schemeClr>
                </a:solidFill>
                <a:cs typeface="Calibri" pitchFamily="34" charset="0"/>
              </a:rPr>
              <a:t>ompetitive advantage requires innovation and dynamic </a:t>
            </a:r>
            <a:r>
              <a:rPr lang="en-US" sz="1800" b="1" dirty="0">
                <a:solidFill>
                  <a:schemeClr val="bg2">
                    <a:lumMod val="50000"/>
                  </a:schemeClr>
                </a:solidFill>
                <a:cs typeface="Calibri" pitchFamily="34" charset="0"/>
              </a:rPr>
              <a:t>capabilities:</a:t>
            </a:r>
          </a:p>
          <a:p>
            <a:pPr>
              <a:defRPr/>
            </a:pPr>
            <a:r>
              <a:rPr lang="en-US" sz="1800" dirty="0" smtClean="0">
                <a:cs typeface="Calibri" pitchFamily="34" charset="0"/>
              </a:rPr>
              <a:t>Where </a:t>
            </a:r>
            <a:r>
              <a:rPr lang="en-US" sz="1800" dirty="0">
                <a:cs typeface="Calibri" pitchFamily="34" charset="0"/>
              </a:rPr>
              <a:t>the real work of making a car company successful suddenly turns complex, and where the winners are separated from the losers, is in the long-cycle product development process, where short-term day-to-day metrics and the tabulation of results are meaningless.</a:t>
            </a:r>
            <a:endParaRPr lang="en-US" sz="1800" b="1" dirty="0">
              <a:cs typeface="Calibri" pitchFamily="34" charset="0"/>
            </a:endParaRPr>
          </a:p>
          <a:p>
            <a:pPr lvl="0">
              <a:buNone/>
              <a:defRPr/>
            </a:pPr>
            <a:r>
              <a:rPr lang="en-US" sz="1600" i="1" dirty="0">
                <a:cs typeface="Calibri" pitchFamily="34" charset="0"/>
              </a:rPr>
              <a:t>						</a:t>
            </a:r>
            <a:r>
              <a:rPr lang="en-US" sz="1600" i="1" dirty="0" smtClean="0">
                <a:cs typeface="Calibri" pitchFamily="34" charset="0"/>
              </a:rPr>
              <a:t>				</a:t>
            </a:r>
            <a:r>
              <a:rPr lang="en-US" sz="1200" i="1" dirty="0" smtClean="0">
                <a:cs typeface="Calibri" pitchFamily="34" charset="0"/>
              </a:rPr>
              <a:t>Bob </a:t>
            </a:r>
            <a:r>
              <a:rPr lang="en-US" sz="1200" i="1" dirty="0">
                <a:cs typeface="Calibri" pitchFamily="34" charset="0"/>
              </a:rPr>
              <a:t>Lutz, former vice chairman at General Motors</a:t>
            </a:r>
          </a:p>
          <a:p>
            <a:pPr lvl="0">
              <a:buNone/>
              <a:defRPr/>
            </a:pPr>
            <a:r>
              <a:rPr lang="en-US" sz="1200" i="1" dirty="0">
                <a:cs typeface="Calibri" pitchFamily="34" charset="0"/>
              </a:rPr>
              <a:t>		</a:t>
            </a:r>
            <a:r>
              <a:rPr lang="en-US" sz="1200" i="1" dirty="0" smtClean="0">
                <a:cs typeface="Calibri" pitchFamily="34" charset="0"/>
              </a:rPr>
              <a:t>Wall </a:t>
            </a:r>
            <a:r>
              <a:rPr lang="en-US" sz="1200" i="1" dirty="0">
                <a:cs typeface="Calibri" pitchFamily="34" charset="0"/>
              </a:rPr>
              <a:t>Street Journal, June 11, </a:t>
            </a:r>
            <a:r>
              <a:rPr lang="en-US" sz="1200" i="1" dirty="0" smtClean="0">
                <a:cs typeface="Calibri" pitchFamily="34" charset="0"/>
              </a:rPr>
              <a:t>2011</a:t>
            </a:r>
            <a:endParaRPr lang="en-US" sz="1200" b="1" i="1" dirty="0">
              <a:cs typeface="Calibri" pitchFamily="34" charset="0"/>
            </a:endParaRPr>
          </a:p>
        </p:txBody>
      </p:sp>
      <p:sp>
        <p:nvSpPr>
          <p:cNvPr id="7" name="Footer Placeholder 6"/>
          <p:cNvSpPr>
            <a:spLocks noGrp="1"/>
          </p:cNvSpPr>
          <p:nvPr>
            <p:ph type="ftr" sz="quarter" idx="11"/>
          </p:nvPr>
        </p:nvSpPr>
        <p:spPr/>
        <p:txBody>
          <a:bodyPr/>
          <a:lstStyle/>
          <a:p>
            <a:r>
              <a:rPr lang="en-US" smtClean="0"/>
              <a:t>Copyright Teece 2015</a:t>
            </a:r>
            <a:endParaRPr lang="en-US"/>
          </a:p>
        </p:txBody>
      </p:sp>
      <p:sp>
        <p:nvSpPr>
          <p:cNvPr id="8" name="Slide Number Placeholder 7"/>
          <p:cNvSpPr>
            <a:spLocks noGrp="1"/>
          </p:cNvSpPr>
          <p:nvPr>
            <p:ph type="sldNum" sz="quarter" idx="12"/>
          </p:nvPr>
        </p:nvSpPr>
        <p:spPr/>
        <p:txBody>
          <a:bodyPr/>
          <a:lstStyle/>
          <a:p>
            <a:fld id="{DD124695-114D-48E9-A75F-16448903BDFF}" type="slidenum">
              <a:rPr lang="en-US" smtClean="0"/>
              <a:t>18</a:t>
            </a:fld>
            <a:endParaRPr lang="en-US"/>
          </a:p>
        </p:txBody>
      </p:sp>
    </p:spTree>
    <p:extLst>
      <p:ext uri="{BB962C8B-B14F-4D97-AF65-F5344CB8AC3E}">
        <p14:creationId xmlns:p14="http://schemas.microsoft.com/office/powerpoint/2010/main" val="188775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8077200" cy="685800"/>
          </a:xfrm>
        </p:spPr>
        <p:txBody>
          <a:bodyPr>
            <a:normAutofit/>
          </a:bodyPr>
          <a:lstStyle/>
          <a:p>
            <a:r>
              <a:rPr lang="en-US" sz="2400" b="1" dirty="0" smtClean="0">
                <a:cs typeface="Calibri"/>
              </a:rPr>
              <a:t>FROM ORDINARY TO DYNAMIC CAPABILITIES IN THE US ARMY</a:t>
            </a:r>
            <a:endParaRPr lang="en-US" sz="2400" b="1" dirty="0">
              <a:cs typeface="Calibri"/>
            </a:endParaRPr>
          </a:p>
        </p:txBody>
      </p:sp>
      <p:sp>
        <p:nvSpPr>
          <p:cNvPr id="3" name="Content Placeholder 2"/>
          <p:cNvSpPr>
            <a:spLocks noGrp="1"/>
          </p:cNvSpPr>
          <p:nvPr>
            <p:ph idx="1"/>
          </p:nvPr>
        </p:nvSpPr>
        <p:spPr>
          <a:xfrm>
            <a:off x="838200" y="1600200"/>
            <a:ext cx="7315200" cy="3539527"/>
          </a:xfrm>
        </p:spPr>
        <p:txBody>
          <a:bodyPr>
            <a:normAutofit fontScale="92500" lnSpcReduction="10000"/>
          </a:bodyPr>
          <a:lstStyle/>
          <a:p>
            <a:r>
              <a:rPr lang="en-US" sz="2400" dirty="0"/>
              <a:t>“ We had a culture in our forces, of excellence.  It was how good can I be at my task?  How good can I be at flying an airplane, dropping bombs, locating an enemy target?  But that’s not as important as how well those pieces mesh together.”</a:t>
            </a:r>
          </a:p>
          <a:p>
            <a:endParaRPr lang="en-US" sz="2400" dirty="0"/>
          </a:p>
          <a:p>
            <a:r>
              <a:rPr lang="en-US" sz="2400" b="1" dirty="0"/>
              <a:t>“The real art</a:t>
            </a:r>
            <a:r>
              <a:rPr lang="en-US" sz="2400" dirty="0"/>
              <a:t> is [in] cooperating with civilian agencies, it’s cooperating with conventional forces, </a:t>
            </a:r>
            <a:r>
              <a:rPr lang="en-US" sz="2400" b="1" dirty="0"/>
              <a:t>it’s tying the pieces together.</a:t>
            </a:r>
            <a:r>
              <a:rPr lang="en-US" sz="2400" dirty="0"/>
              <a:t>  That’s the art of war, </a:t>
            </a:r>
            <a:r>
              <a:rPr lang="en-US" sz="2400" b="1" dirty="0"/>
              <a:t>and that’s the hard part.</a:t>
            </a:r>
            <a:r>
              <a:rPr lang="en-US" sz="2400" dirty="0"/>
              <a:t>”</a:t>
            </a:r>
          </a:p>
          <a:p>
            <a:pPr lvl="0"/>
            <a:endParaRPr lang="en-US" sz="1800" dirty="0"/>
          </a:p>
          <a:p>
            <a:pPr lvl="0" algn="r">
              <a:buNone/>
            </a:pPr>
            <a:r>
              <a:rPr lang="en-US" sz="1700" i="1" dirty="0"/>
              <a:t>-Quotes from General Stanley </a:t>
            </a:r>
            <a:r>
              <a:rPr lang="en-US" sz="1700" i="1" dirty="0" err="1" smtClean="0"/>
              <a:t>McChrystal</a:t>
            </a:r>
            <a:r>
              <a:rPr lang="en-US" sz="1700" i="1" dirty="0" smtClean="0"/>
              <a:t>, </a:t>
            </a:r>
            <a:r>
              <a:rPr lang="en-US" sz="1700" i="1" dirty="0"/>
              <a:t>Foreign </a:t>
            </a:r>
            <a:r>
              <a:rPr lang="en-US" sz="1700" i="1" dirty="0" smtClean="0"/>
              <a:t>Affairs (March</a:t>
            </a:r>
            <a:r>
              <a:rPr lang="en-US" sz="1700" i="1" dirty="0"/>
              <a:t>/April 2013)</a:t>
            </a:r>
          </a:p>
          <a:p>
            <a:endParaRPr lang="en-US" dirty="0"/>
          </a:p>
        </p:txBody>
      </p:sp>
      <p:sp>
        <p:nvSpPr>
          <p:cNvPr id="4" name="Footer Placeholder 3"/>
          <p:cNvSpPr>
            <a:spLocks noGrp="1"/>
          </p:cNvSpPr>
          <p:nvPr>
            <p:ph type="ftr" sz="quarter" idx="11"/>
          </p:nvPr>
        </p:nvSpPr>
        <p:spPr/>
        <p:txBody>
          <a:bodyPr/>
          <a:lstStyle/>
          <a:p>
            <a:r>
              <a:rPr lang="en-US" smtClean="0"/>
              <a:t>Copyright Teece 2015</a:t>
            </a:r>
            <a:endParaRPr lang="en-US"/>
          </a:p>
        </p:txBody>
      </p:sp>
      <p:sp>
        <p:nvSpPr>
          <p:cNvPr id="7" name="Slide Number Placeholder 6"/>
          <p:cNvSpPr>
            <a:spLocks noGrp="1"/>
          </p:cNvSpPr>
          <p:nvPr>
            <p:ph type="sldNum" sz="quarter" idx="12"/>
          </p:nvPr>
        </p:nvSpPr>
        <p:spPr/>
        <p:txBody>
          <a:bodyPr/>
          <a:lstStyle/>
          <a:p>
            <a:fld id="{DD124695-114D-48E9-A75F-16448903BDFF}" type="slidenum">
              <a:rPr lang="en-US" smtClean="0"/>
              <a:t>19</a:t>
            </a:fld>
            <a:endParaRPr lang="en-US"/>
          </a:p>
        </p:txBody>
      </p:sp>
    </p:spTree>
    <p:extLst>
      <p:ext uri="{BB962C8B-B14F-4D97-AF65-F5344CB8AC3E}">
        <p14:creationId xmlns:p14="http://schemas.microsoft.com/office/powerpoint/2010/main" val="27495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685800"/>
            <a:ext cx="7543800" cy="1524000"/>
          </a:xfrm>
        </p:spPr>
        <p:txBody>
          <a:bodyPr>
            <a:normAutofit/>
          </a:bodyPr>
          <a:lstStyle/>
          <a:p>
            <a:r>
              <a:rPr lang="en-US" sz="3200" dirty="0" smtClean="0">
                <a:solidFill>
                  <a:schemeClr val="bg1"/>
                </a:solidFill>
              </a:rPr>
              <a:t>Part 1: Background Factors</a:t>
            </a:r>
            <a:endParaRPr lang="en-US" sz="3200" dirty="0">
              <a:solidFill>
                <a:schemeClr val="bg1"/>
              </a:solidFill>
            </a:endParaRPr>
          </a:p>
        </p:txBody>
      </p:sp>
      <p:sp>
        <p:nvSpPr>
          <p:cNvPr id="4" name="Footer Placeholder 3"/>
          <p:cNvSpPr>
            <a:spLocks noGrp="1"/>
          </p:cNvSpPr>
          <p:nvPr>
            <p:ph type="ftr" sz="quarter" idx="11"/>
          </p:nvPr>
        </p:nvSpPr>
        <p:spPr/>
        <p:txBody>
          <a:bodyPr/>
          <a:lstStyle/>
          <a:p>
            <a:r>
              <a:rPr lang="en-US" smtClean="0"/>
              <a:t>Copyright Teece 2015</a:t>
            </a:r>
            <a:endParaRPr lang="en-US"/>
          </a:p>
        </p:txBody>
      </p:sp>
      <p:sp>
        <p:nvSpPr>
          <p:cNvPr id="5" name="Slide Number Placeholder 4"/>
          <p:cNvSpPr>
            <a:spLocks noGrp="1"/>
          </p:cNvSpPr>
          <p:nvPr>
            <p:ph type="sldNum" sz="quarter" idx="12"/>
          </p:nvPr>
        </p:nvSpPr>
        <p:spPr/>
        <p:txBody>
          <a:bodyPr/>
          <a:lstStyle/>
          <a:p>
            <a:fld id="{DD124695-114D-48E9-A75F-16448903BDFF}" type="slidenum">
              <a:rPr lang="en-US" smtClean="0"/>
              <a:t>2</a:t>
            </a:fld>
            <a:endParaRPr lang="en-US"/>
          </a:p>
        </p:txBody>
      </p:sp>
    </p:spTree>
    <p:extLst>
      <p:ext uri="{BB962C8B-B14F-4D97-AF65-F5344CB8AC3E}">
        <p14:creationId xmlns:p14="http://schemas.microsoft.com/office/powerpoint/2010/main" val="2282098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26462" y="845692"/>
            <a:ext cx="7490459" cy="594664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33401" y="483153"/>
            <a:ext cx="7924800" cy="369332"/>
          </a:xfrm>
          <a:prstGeom prst="rect">
            <a:avLst/>
          </a:prstGeom>
        </p:spPr>
        <p:txBody>
          <a:bodyPr vert="horz" wrap="square" lIns="0" tIns="0" rIns="0" bIns="0" rtlCol="0">
            <a:spAutoFit/>
          </a:bodyPr>
          <a:lstStyle/>
          <a:p>
            <a:pPr marL="12700" marR="5080">
              <a:lnSpc>
                <a:spcPct val="100000"/>
              </a:lnSpc>
            </a:pPr>
            <a:r>
              <a:rPr sz="2400" dirty="0"/>
              <a:t>Dyn</a:t>
            </a:r>
            <a:r>
              <a:rPr sz="2400" spc="-10" dirty="0"/>
              <a:t>a</a:t>
            </a:r>
            <a:r>
              <a:rPr sz="2400" dirty="0"/>
              <a:t>mic</a:t>
            </a:r>
            <a:r>
              <a:rPr sz="2400" spc="-30" dirty="0"/>
              <a:t> </a:t>
            </a:r>
            <a:r>
              <a:rPr sz="2400" dirty="0"/>
              <a:t>Cap</a:t>
            </a:r>
            <a:r>
              <a:rPr sz="2400" spc="-10" dirty="0"/>
              <a:t>a</a:t>
            </a:r>
            <a:r>
              <a:rPr sz="2400" dirty="0"/>
              <a:t>bil</a:t>
            </a:r>
            <a:r>
              <a:rPr sz="2400" spc="-10" dirty="0"/>
              <a:t>i</a:t>
            </a:r>
            <a:r>
              <a:rPr sz="2400" dirty="0"/>
              <a:t>tie</a:t>
            </a:r>
            <a:r>
              <a:rPr sz="2400" spc="-15" dirty="0"/>
              <a:t>s</a:t>
            </a:r>
            <a:r>
              <a:rPr sz="2400" dirty="0"/>
              <a:t>:</a:t>
            </a:r>
            <a:r>
              <a:rPr sz="2400" spc="-145" dirty="0"/>
              <a:t> </a:t>
            </a:r>
            <a:r>
              <a:rPr lang="en-US" sz="2400" dirty="0" smtClean="0"/>
              <a:t>Implementation</a:t>
            </a:r>
            <a:endParaRPr sz="2400" dirty="0"/>
          </a:p>
        </p:txBody>
      </p:sp>
      <p:sp>
        <p:nvSpPr>
          <p:cNvPr id="4" name="object 4"/>
          <p:cNvSpPr txBox="1"/>
          <p:nvPr/>
        </p:nvSpPr>
        <p:spPr>
          <a:xfrm>
            <a:off x="6527418" y="1965705"/>
            <a:ext cx="908685" cy="436245"/>
          </a:xfrm>
          <a:prstGeom prst="rect">
            <a:avLst/>
          </a:prstGeom>
        </p:spPr>
        <p:txBody>
          <a:bodyPr vert="horz" wrap="square" lIns="0" tIns="0" rIns="0" bIns="0" rtlCol="0">
            <a:spAutoFit/>
          </a:bodyPr>
          <a:lstStyle/>
          <a:p>
            <a:pPr marL="12700">
              <a:lnSpc>
                <a:spcPct val="100000"/>
              </a:lnSpc>
            </a:pPr>
            <a:r>
              <a:rPr sz="2800" b="1" spc="-10" dirty="0">
                <a:latin typeface="Trebuchet MS"/>
                <a:cs typeface="Trebuchet MS"/>
              </a:rPr>
              <a:t>SEIZE</a:t>
            </a:r>
            <a:endParaRPr sz="2800">
              <a:latin typeface="Trebuchet MS"/>
              <a:cs typeface="Trebuchet MS"/>
            </a:endParaRPr>
          </a:p>
        </p:txBody>
      </p:sp>
      <p:sp>
        <p:nvSpPr>
          <p:cNvPr id="5" name="object 5"/>
          <p:cNvSpPr txBox="1"/>
          <p:nvPr/>
        </p:nvSpPr>
        <p:spPr>
          <a:xfrm>
            <a:off x="6527418" y="2398521"/>
            <a:ext cx="2540635" cy="3152145"/>
          </a:xfrm>
          <a:prstGeom prst="rect">
            <a:avLst/>
          </a:prstGeom>
        </p:spPr>
        <p:txBody>
          <a:bodyPr vert="horz" wrap="square" lIns="0" tIns="0" rIns="0" bIns="0" rtlCol="0">
            <a:spAutoFit/>
          </a:bodyPr>
          <a:lstStyle/>
          <a:p>
            <a:pPr marL="299085" indent="-286385">
              <a:lnSpc>
                <a:spcPct val="100000"/>
              </a:lnSpc>
              <a:buFont typeface="Arial"/>
              <a:buChar char="•"/>
              <a:tabLst>
                <a:tab pos="299720" algn="l"/>
              </a:tabLst>
            </a:pPr>
            <a:r>
              <a:rPr sz="1600" spc="-5" dirty="0">
                <a:latin typeface="Arial"/>
                <a:cs typeface="Arial"/>
              </a:rPr>
              <a:t>Revise</a:t>
            </a:r>
            <a:r>
              <a:rPr sz="1600" spc="-15" dirty="0">
                <a:latin typeface="Arial"/>
                <a:cs typeface="Arial"/>
              </a:rPr>
              <a:t> </a:t>
            </a:r>
            <a:r>
              <a:rPr sz="1600" spc="-5" dirty="0">
                <a:latin typeface="Arial"/>
                <a:cs typeface="Arial"/>
              </a:rPr>
              <a:t>policie</a:t>
            </a:r>
            <a:r>
              <a:rPr sz="1600" spc="-10" dirty="0">
                <a:latin typeface="Arial"/>
                <a:cs typeface="Arial"/>
              </a:rPr>
              <a:t>s</a:t>
            </a:r>
            <a:r>
              <a:rPr sz="1600" spc="-5" dirty="0">
                <a:latin typeface="Arial"/>
                <a:cs typeface="Arial"/>
              </a:rPr>
              <a:t>/actions</a:t>
            </a:r>
            <a:endParaRPr sz="1600">
              <a:latin typeface="Arial"/>
              <a:cs typeface="Arial"/>
            </a:endParaRPr>
          </a:p>
          <a:p>
            <a:pPr marL="299085" indent="-286385">
              <a:lnSpc>
                <a:spcPct val="100000"/>
              </a:lnSpc>
              <a:spcBef>
                <a:spcPts val="300"/>
              </a:spcBef>
              <a:buFont typeface="Arial"/>
              <a:buChar char="•"/>
              <a:tabLst>
                <a:tab pos="299720" algn="l"/>
              </a:tabLst>
            </a:pPr>
            <a:r>
              <a:rPr sz="1600" spc="-5" dirty="0">
                <a:latin typeface="Arial"/>
                <a:cs typeface="Arial"/>
              </a:rPr>
              <a:t>Restructure</a:t>
            </a:r>
            <a:r>
              <a:rPr sz="1600" spc="15" dirty="0">
                <a:latin typeface="Arial"/>
                <a:cs typeface="Arial"/>
              </a:rPr>
              <a:t> </a:t>
            </a:r>
            <a:r>
              <a:rPr sz="1600" spc="-5" dirty="0">
                <a:latin typeface="Arial"/>
                <a:cs typeface="Arial"/>
              </a:rPr>
              <a:t>as</a:t>
            </a:r>
            <a:r>
              <a:rPr sz="1600" dirty="0">
                <a:latin typeface="Arial"/>
                <a:cs typeface="Arial"/>
              </a:rPr>
              <a:t>s</a:t>
            </a:r>
            <a:r>
              <a:rPr sz="1600" spc="-5" dirty="0">
                <a:latin typeface="Arial"/>
                <a:cs typeface="Arial"/>
              </a:rPr>
              <a:t>ets</a:t>
            </a:r>
            <a:endParaRPr sz="1600">
              <a:latin typeface="Arial"/>
              <a:cs typeface="Arial"/>
            </a:endParaRPr>
          </a:p>
          <a:p>
            <a:pPr marL="299085" marR="562610" indent="-286385">
              <a:lnSpc>
                <a:spcPct val="100000"/>
              </a:lnSpc>
              <a:spcBef>
                <a:spcPts val="300"/>
              </a:spcBef>
              <a:buFont typeface="Arial"/>
              <a:buChar char="•"/>
              <a:tabLst>
                <a:tab pos="299720" algn="l"/>
              </a:tabLst>
            </a:pPr>
            <a:r>
              <a:rPr sz="1600" spc="-5" dirty="0">
                <a:latin typeface="Arial"/>
                <a:cs typeface="Arial"/>
              </a:rPr>
              <a:t>Reshape bu</a:t>
            </a:r>
            <a:r>
              <a:rPr sz="1600" dirty="0">
                <a:latin typeface="Arial"/>
                <a:cs typeface="Arial"/>
              </a:rPr>
              <a:t>s</a:t>
            </a:r>
            <a:r>
              <a:rPr sz="1600" spc="-5" dirty="0">
                <a:latin typeface="Arial"/>
                <a:cs typeface="Arial"/>
              </a:rPr>
              <a:t>ine</a:t>
            </a:r>
            <a:r>
              <a:rPr sz="1600" dirty="0">
                <a:latin typeface="Arial"/>
                <a:cs typeface="Arial"/>
              </a:rPr>
              <a:t>s</a:t>
            </a:r>
            <a:r>
              <a:rPr sz="1600" spc="-5" dirty="0">
                <a:latin typeface="Arial"/>
                <a:cs typeface="Arial"/>
              </a:rPr>
              <a:t>s mode</a:t>
            </a:r>
            <a:r>
              <a:rPr sz="1600" dirty="0">
                <a:latin typeface="Arial"/>
                <a:cs typeface="Arial"/>
              </a:rPr>
              <a:t>l</a:t>
            </a:r>
            <a:r>
              <a:rPr sz="1600" spc="-5" dirty="0">
                <a:latin typeface="Arial"/>
                <a:cs typeface="Arial"/>
              </a:rPr>
              <a:t>s</a:t>
            </a:r>
            <a:endParaRPr sz="1600">
              <a:latin typeface="Arial"/>
              <a:cs typeface="Arial"/>
            </a:endParaRPr>
          </a:p>
          <a:p>
            <a:pPr marL="299085" indent="-286385">
              <a:lnSpc>
                <a:spcPct val="100000"/>
              </a:lnSpc>
              <a:spcBef>
                <a:spcPts val="300"/>
              </a:spcBef>
              <a:buFont typeface="Arial"/>
              <a:buChar char="•"/>
              <a:tabLst>
                <a:tab pos="299720" algn="l"/>
              </a:tabLst>
            </a:pPr>
            <a:r>
              <a:rPr sz="1600" spc="-5" dirty="0">
                <a:latin typeface="Arial"/>
                <a:cs typeface="Arial"/>
              </a:rPr>
              <a:t>Review</a:t>
            </a:r>
            <a:r>
              <a:rPr sz="1600" spc="-15" dirty="0">
                <a:latin typeface="Arial"/>
                <a:cs typeface="Arial"/>
              </a:rPr>
              <a:t> </a:t>
            </a:r>
            <a:r>
              <a:rPr sz="1600" spc="-5" dirty="0">
                <a:latin typeface="Arial"/>
                <a:cs typeface="Arial"/>
              </a:rPr>
              <a:t>de</a:t>
            </a:r>
            <a:r>
              <a:rPr sz="1600" dirty="0">
                <a:latin typeface="Arial"/>
                <a:cs typeface="Arial"/>
              </a:rPr>
              <a:t>c</a:t>
            </a:r>
            <a:r>
              <a:rPr sz="1600" spc="-5" dirty="0">
                <a:latin typeface="Arial"/>
                <a:cs typeface="Arial"/>
              </a:rPr>
              <a:t>ision</a:t>
            </a:r>
            <a:r>
              <a:rPr sz="1600" spc="-25" dirty="0">
                <a:latin typeface="Arial"/>
                <a:cs typeface="Arial"/>
              </a:rPr>
              <a:t> </a:t>
            </a:r>
            <a:r>
              <a:rPr sz="1600" spc="-5" dirty="0">
                <a:latin typeface="Arial"/>
                <a:cs typeface="Arial"/>
              </a:rPr>
              <a:t>ma</a:t>
            </a:r>
            <a:r>
              <a:rPr sz="1600" dirty="0">
                <a:latin typeface="Arial"/>
                <a:cs typeface="Arial"/>
              </a:rPr>
              <a:t>k</a:t>
            </a:r>
            <a:r>
              <a:rPr sz="1600" spc="-5" dirty="0">
                <a:latin typeface="Arial"/>
                <a:cs typeface="Arial"/>
              </a:rPr>
              <a:t>ing</a:t>
            </a:r>
            <a:endParaRPr sz="1600">
              <a:latin typeface="Arial"/>
              <a:cs typeface="Arial"/>
            </a:endParaRPr>
          </a:p>
          <a:p>
            <a:pPr>
              <a:lnSpc>
                <a:spcPct val="100000"/>
              </a:lnSpc>
              <a:spcBef>
                <a:spcPts val="22"/>
              </a:spcBef>
              <a:buClr>
                <a:srgbClr val="1A2944"/>
              </a:buClr>
              <a:buFont typeface="Arial"/>
              <a:buChar char="•"/>
            </a:pPr>
            <a:endParaRPr sz="1700">
              <a:latin typeface="Times New Roman"/>
              <a:cs typeface="Times New Roman"/>
            </a:endParaRPr>
          </a:p>
          <a:p>
            <a:pPr marL="12700">
              <a:lnSpc>
                <a:spcPct val="100000"/>
              </a:lnSpc>
            </a:pPr>
            <a:r>
              <a:rPr sz="2800" b="1" spc="-10" dirty="0">
                <a:latin typeface="Trebuchet MS"/>
                <a:cs typeface="Trebuchet MS"/>
              </a:rPr>
              <a:t>SHIFT</a:t>
            </a:r>
            <a:endParaRPr sz="2800">
              <a:latin typeface="Trebuchet MS"/>
              <a:cs typeface="Trebuchet MS"/>
            </a:endParaRPr>
          </a:p>
          <a:p>
            <a:pPr marL="299085" indent="-286385">
              <a:lnSpc>
                <a:spcPct val="100000"/>
              </a:lnSpc>
              <a:spcBef>
                <a:spcPts val="50"/>
              </a:spcBef>
              <a:buFont typeface="Arial"/>
              <a:buChar char="•"/>
              <a:tabLst>
                <a:tab pos="299720" algn="l"/>
              </a:tabLst>
            </a:pPr>
            <a:r>
              <a:rPr sz="1600" spc="-10" dirty="0">
                <a:latin typeface="Arial"/>
                <a:cs typeface="Arial"/>
              </a:rPr>
              <a:t>C</a:t>
            </a:r>
            <a:r>
              <a:rPr sz="1600" spc="-5" dirty="0">
                <a:latin typeface="Arial"/>
                <a:cs typeface="Arial"/>
              </a:rPr>
              <a:t>o</a:t>
            </a:r>
            <a:r>
              <a:rPr sz="1600" spc="-10" dirty="0">
                <a:latin typeface="Arial"/>
                <a:cs typeface="Arial"/>
              </a:rPr>
              <a:t>-</a:t>
            </a:r>
            <a:r>
              <a:rPr sz="1600" spc="-5" dirty="0">
                <a:latin typeface="Arial"/>
                <a:cs typeface="Arial"/>
              </a:rPr>
              <a:t>spe</a:t>
            </a:r>
            <a:r>
              <a:rPr sz="1600" dirty="0">
                <a:latin typeface="Arial"/>
                <a:cs typeface="Arial"/>
              </a:rPr>
              <a:t>c</a:t>
            </a:r>
            <a:r>
              <a:rPr sz="1600" spc="-5" dirty="0">
                <a:latin typeface="Arial"/>
                <a:cs typeface="Arial"/>
              </a:rPr>
              <a:t>ialized</a:t>
            </a:r>
            <a:r>
              <a:rPr sz="1600" spc="-40" dirty="0">
                <a:latin typeface="Arial"/>
                <a:cs typeface="Arial"/>
              </a:rPr>
              <a:t> </a:t>
            </a:r>
            <a:r>
              <a:rPr sz="1600" spc="-5" dirty="0">
                <a:latin typeface="Arial"/>
                <a:cs typeface="Arial"/>
              </a:rPr>
              <a:t>assets</a:t>
            </a:r>
            <a:endParaRPr sz="1600">
              <a:latin typeface="Arial"/>
              <a:cs typeface="Arial"/>
            </a:endParaRPr>
          </a:p>
          <a:p>
            <a:pPr marL="299085" indent="-286385">
              <a:lnSpc>
                <a:spcPct val="100000"/>
              </a:lnSpc>
              <a:spcBef>
                <a:spcPts val="300"/>
              </a:spcBef>
              <a:buFont typeface="Arial"/>
              <a:buChar char="•"/>
              <a:tabLst>
                <a:tab pos="299720" algn="l"/>
              </a:tabLst>
            </a:pPr>
            <a:r>
              <a:rPr sz="1600" spc="-15" dirty="0">
                <a:latin typeface="Arial"/>
                <a:cs typeface="Arial"/>
              </a:rPr>
              <a:t>G</a:t>
            </a:r>
            <a:r>
              <a:rPr sz="1600" spc="-5" dirty="0">
                <a:latin typeface="Arial"/>
                <a:cs typeface="Arial"/>
              </a:rPr>
              <a:t>overnance/structure</a:t>
            </a:r>
            <a:endParaRPr sz="1600">
              <a:latin typeface="Arial"/>
              <a:cs typeface="Arial"/>
            </a:endParaRPr>
          </a:p>
          <a:p>
            <a:pPr marL="299085" indent="-286385">
              <a:lnSpc>
                <a:spcPct val="100000"/>
              </a:lnSpc>
              <a:spcBef>
                <a:spcPts val="300"/>
              </a:spcBef>
              <a:buFont typeface="Arial"/>
              <a:buChar char="•"/>
              <a:tabLst>
                <a:tab pos="299720" algn="l"/>
              </a:tabLst>
            </a:pPr>
            <a:r>
              <a:rPr sz="1600" spc="-5" dirty="0">
                <a:latin typeface="Arial"/>
                <a:cs typeface="Arial"/>
              </a:rPr>
              <a:t>Be</a:t>
            </a:r>
            <a:r>
              <a:rPr sz="1600" spc="-20" dirty="0">
                <a:latin typeface="Arial"/>
                <a:cs typeface="Arial"/>
              </a:rPr>
              <a:t>y</a:t>
            </a:r>
            <a:r>
              <a:rPr sz="1600" spc="-5" dirty="0">
                <a:latin typeface="Arial"/>
                <a:cs typeface="Arial"/>
              </a:rPr>
              <a:t>ond</a:t>
            </a:r>
            <a:r>
              <a:rPr sz="1600" spc="20" dirty="0">
                <a:latin typeface="Arial"/>
                <a:cs typeface="Arial"/>
              </a:rPr>
              <a:t> </a:t>
            </a:r>
            <a:r>
              <a:rPr sz="1600" spc="-5" dirty="0">
                <a:latin typeface="Arial"/>
                <a:cs typeface="Arial"/>
              </a:rPr>
              <a:t>be</a:t>
            </a:r>
            <a:r>
              <a:rPr sz="1600" dirty="0">
                <a:latin typeface="Arial"/>
                <a:cs typeface="Arial"/>
              </a:rPr>
              <a:t>s</a:t>
            </a:r>
            <a:r>
              <a:rPr sz="1600" spc="-5" dirty="0">
                <a:latin typeface="Arial"/>
                <a:cs typeface="Arial"/>
              </a:rPr>
              <a:t>t pract</a:t>
            </a:r>
            <a:r>
              <a:rPr sz="1600" dirty="0">
                <a:latin typeface="Arial"/>
                <a:cs typeface="Arial"/>
              </a:rPr>
              <a:t>i</a:t>
            </a:r>
            <a:r>
              <a:rPr sz="1600" spc="-5" dirty="0">
                <a:latin typeface="Arial"/>
                <a:cs typeface="Arial"/>
              </a:rPr>
              <a:t>ces</a:t>
            </a:r>
            <a:endParaRPr sz="1600">
              <a:latin typeface="Arial"/>
              <a:cs typeface="Arial"/>
            </a:endParaRPr>
          </a:p>
          <a:p>
            <a:pPr marL="299085" indent="-286385">
              <a:lnSpc>
                <a:spcPct val="100000"/>
              </a:lnSpc>
              <a:spcBef>
                <a:spcPts val="300"/>
              </a:spcBef>
              <a:buFont typeface="Arial"/>
              <a:buChar char="•"/>
              <a:tabLst>
                <a:tab pos="299720" algn="l"/>
              </a:tabLst>
            </a:pPr>
            <a:r>
              <a:rPr sz="1600" spc="-30" dirty="0">
                <a:latin typeface="Arial"/>
                <a:cs typeface="Arial"/>
              </a:rPr>
              <a:t>V</a:t>
            </a:r>
            <a:r>
              <a:rPr sz="1600" spc="-5" dirty="0">
                <a:latin typeface="Arial"/>
                <a:cs typeface="Arial"/>
              </a:rPr>
              <a:t>ision/Mi</a:t>
            </a:r>
            <a:r>
              <a:rPr sz="1600" dirty="0">
                <a:latin typeface="Arial"/>
                <a:cs typeface="Arial"/>
              </a:rPr>
              <a:t>s</a:t>
            </a:r>
            <a:r>
              <a:rPr sz="1600" spc="-15" dirty="0">
                <a:latin typeface="Arial"/>
                <a:cs typeface="Arial"/>
              </a:rPr>
              <a:t>s</a:t>
            </a:r>
            <a:r>
              <a:rPr sz="1600" spc="-5" dirty="0">
                <a:latin typeface="Arial"/>
                <a:cs typeface="Arial"/>
              </a:rPr>
              <a:t>ion</a:t>
            </a:r>
            <a:r>
              <a:rPr sz="1600" spc="-40" dirty="0">
                <a:latin typeface="Arial"/>
                <a:cs typeface="Arial"/>
              </a:rPr>
              <a:t> </a:t>
            </a:r>
            <a:r>
              <a:rPr sz="1600" spc="-5" dirty="0">
                <a:latin typeface="Arial"/>
                <a:cs typeface="Arial"/>
              </a:rPr>
              <a:t>al</a:t>
            </a:r>
            <a:r>
              <a:rPr sz="1600" dirty="0">
                <a:latin typeface="Arial"/>
                <a:cs typeface="Arial"/>
              </a:rPr>
              <a:t>i</a:t>
            </a:r>
            <a:r>
              <a:rPr sz="1600" spc="-5" dirty="0">
                <a:latin typeface="Arial"/>
                <a:cs typeface="Arial"/>
              </a:rPr>
              <a:t>gnment</a:t>
            </a:r>
            <a:endParaRPr sz="1600">
              <a:latin typeface="Arial"/>
              <a:cs typeface="Arial"/>
            </a:endParaRPr>
          </a:p>
        </p:txBody>
      </p:sp>
      <p:sp>
        <p:nvSpPr>
          <p:cNvPr id="6" name="object 6"/>
          <p:cNvSpPr txBox="1"/>
          <p:nvPr/>
        </p:nvSpPr>
        <p:spPr>
          <a:xfrm>
            <a:off x="202184" y="2347976"/>
            <a:ext cx="1030605" cy="436245"/>
          </a:xfrm>
          <a:prstGeom prst="rect">
            <a:avLst/>
          </a:prstGeom>
        </p:spPr>
        <p:txBody>
          <a:bodyPr vert="horz" wrap="square" lIns="0" tIns="0" rIns="0" bIns="0" rtlCol="0">
            <a:spAutoFit/>
          </a:bodyPr>
          <a:lstStyle/>
          <a:p>
            <a:pPr marL="12700">
              <a:lnSpc>
                <a:spcPct val="100000"/>
              </a:lnSpc>
            </a:pPr>
            <a:r>
              <a:rPr sz="2800" b="1" spc="-10" dirty="0">
                <a:latin typeface="Trebuchet MS"/>
                <a:cs typeface="Trebuchet MS"/>
              </a:rPr>
              <a:t>SE</a:t>
            </a:r>
            <a:r>
              <a:rPr sz="2800" b="1" dirty="0">
                <a:latin typeface="Trebuchet MS"/>
                <a:cs typeface="Trebuchet MS"/>
              </a:rPr>
              <a:t>N</a:t>
            </a:r>
            <a:r>
              <a:rPr sz="2800" b="1" spc="-10" dirty="0">
                <a:latin typeface="Trebuchet MS"/>
                <a:cs typeface="Trebuchet MS"/>
              </a:rPr>
              <a:t>SE</a:t>
            </a:r>
            <a:endParaRPr sz="2800" dirty="0">
              <a:latin typeface="Trebuchet MS"/>
              <a:cs typeface="Trebuchet MS"/>
            </a:endParaRPr>
          </a:p>
        </p:txBody>
      </p:sp>
      <p:sp>
        <p:nvSpPr>
          <p:cNvPr id="7" name="object 7"/>
          <p:cNvSpPr txBox="1"/>
          <p:nvPr/>
        </p:nvSpPr>
        <p:spPr>
          <a:xfrm>
            <a:off x="202184" y="2780791"/>
            <a:ext cx="2139950" cy="2076450"/>
          </a:xfrm>
          <a:prstGeom prst="rect">
            <a:avLst/>
          </a:prstGeom>
        </p:spPr>
        <p:txBody>
          <a:bodyPr vert="horz" wrap="square" lIns="0" tIns="0" rIns="0" bIns="0" rtlCol="0">
            <a:spAutoFit/>
          </a:bodyPr>
          <a:lstStyle/>
          <a:p>
            <a:pPr marL="299085" indent="-286385">
              <a:lnSpc>
                <a:spcPct val="100000"/>
              </a:lnSpc>
              <a:buFont typeface="Arial"/>
              <a:buChar char="•"/>
              <a:tabLst>
                <a:tab pos="299720" algn="l"/>
              </a:tabLst>
            </a:pPr>
            <a:r>
              <a:rPr sz="1600" spc="-5" dirty="0">
                <a:latin typeface="Arial"/>
                <a:cs typeface="Arial"/>
              </a:rPr>
              <a:t>Scanning</a:t>
            </a:r>
            <a:r>
              <a:rPr sz="1600" spc="-15" dirty="0">
                <a:latin typeface="Arial"/>
                <a:cs typeface="Arial"/>
              </a:rPr>
              <a:t> </a:t>
            </a:r>
            <a:r>
              <a:rPr sz="1600" spc="-5" dirty="0">
                <a:latin typeface="Arial"/>
                <a:cs typeface="Arial"/>
              </a:rPr>
              <a:t>p</a:t>
            </a:r>
            <a:r>
              <a:rPr sz="1600" spc="-10" dirty="0">
                <a:latin typeface="Arial"/>
                <a:cs typeface="Arial"/>
              </a:rPr>
              <a:t>r</a:t>
            </a:r>
            <a:r>
              <a:rPr sz="1600" spc="-5" dirty="0">
                <a:latin typeface="Arial"/>
                <a:cs typeface="Arial"/>
              </a:rPr>
              <a:t>oce</a:t>
            </a:r>
            <a:r>
              <a:rPr sz="1600" dirty="0">
                <a:latin typeface="Arial"/>
                <a:cs typeface="Arial"/>
              </a:rPr>
              <a:t>s</a:t>
            </a:r>
            <a:r>
              <a:rPr sz="1600" spc="-5" dirty="0">
                <a:latin typeface="Arial"/>
                <a:cs typeface="Arial"/>
              </a:rPr>
              <a:t>ses</a:t>
            </a:r>
            <a:endParaRPr sz="1600" dirty="0">
              <a:latin typeface="Arial"/>
              <a:cs typeface="Arial"/>
            </a:endParaRPr>
          </a:p>
          <a:p>
            <a:pPr marL="299085">
              <a:lnSpc>
                <a:spcPct val="100000"/>
              </a:lnSpc>
            </a:pPr>
            <a:r>
              <a:rPr sz="1600" spc="-5" dirty="0">
                <a:latin typeface="Arial"/>
                <a:cs typeface="Arial"/>
              </a:rPr>
              <a:t>(cont</a:t>
            </a:r>
            <a:r>
              <a:rPr sz="1600" dirty="0">
                <a:latin typeface="Arial"/>
                <a:cs typeface="Arial"/>
              </a:rPr>
              <a:t>i</a:t>
            </a:r>
            <a:r>
              <a:rPr sz="1600" spc="-5" dirty="0">
                <a:latin typeface="Arial"/>
                <a:cs typeface="Arial"/>
              </a:rPr>
              <a:t>nuou</a:t>
            </a:r>
            <a:r>
              <a:rPr sz="1600" dirty="0">
                <a:latin typeface="Arial"/>
                <a:cs typeface="Arial"/>
              </a:rPr>
              <a:t>s</a:t>
            </a:r>
            <a:r>
              <a:rPr sz="1600" spc="-5" dirty="0">
                <a:latin typeface="Arial"/>
                <a:cs typeface="Arial"/>
              </a:rPr>
              <a:t>)</a:t>
            </a:r>
            <a:endParaRPr sz="1600" dirty="0">
              <a:latin typeface="Arial"/>
              <a:cs typeface="Arial"/>
            </a:endParaRPr>
          </a:p>
          <a:p>
            <a:pPr marL="299085" marR="491490" indent="-286385">
              <a:lnSpc>
                <a:spcPct val="100000"/>
              </a:lnSpc>
              <a:spcBef>
                <a:spcPts val="300"/>
              </a:spcBef>
              <a:buFont typeface="Arial"/>
              <a:buChar char="•"/>
              <a:tabLst>
                <a:tab pos="299720" algn="l"/>
              </a:tabLst>
            </a:pPr>
            <a:r>
              <a:rPr sz="1600" spc="-5" dirty="0">
                <a:latin typeface="Arial"/>
                <a:cs typeface="Arial"/>
              </a:rPr>
              <a:t>Sen</a:t>
            </a:r>
            <a:r>
              <a:rPr sz="1600" dirty="0">
                <a:latin typeface="Arial"/>
                <a:cs typeface="Arial"/>
              </a:rPr>
              <a:t>s</a:t>
            </a:r>
            <a:r>
              <a:rPr sz="1600" spc="-5" dirty="0">
                <a:latin typeface="Arial"/>
                <a:cs typeface="Arial"/>
              </a:rPr>
              <a:t>e</a:t>
            </a:r>
            <a:r>
              <a:rPr sz="1600" spc="-10" dirty="0">
                <a:latin typeface="Arial"/>
                <a:cs typeface="Arial"/>
              </a:rPr>
              <a:t>-</a:t>
            </a:r>
            <a:r>
              <a:rPr sz="1600" spc="-5" dirty="0">
                <a:latin typeface="Arial"/>
                <a:cs typeface="Arial"/>
              </a:rPr>
              <a:t>ma</a:t>
            </a:r>
            <a:r>
              <a:rPr sz="1600" dirty="0">
                <a:latin typeface="Arial"/>
                <a:cs typeface="Arial"/>
              </a:rPr>
              <a:t>k</a:t>
            </a:r>
            <a:r>
              <a:rPr sz="1600" spc="-5" dirty="0">
                <a:latin typeface="Arial"/>
                <a:cs typeface="Arial"/>
              </a:rPr>
              <a:t>ing (in</a:t>
            </a:r>
            <a:r>
              <a:rPr sz="1600" dirty="0">
                <a:latin typeface="Arial"/>
                <a:cs typeface="Arial"/>
              </a:rPr>
              <a:t>c</a:t>
            </a:r>
            <a:r>
              <a:rPr sz="1600" spc="-5" dirty="0">
                <a:latin typeface="Arial"/>
                <a:cs typeface="Arial"/>
              </a:rPr>
              <a:t>’g</a:t>
            </a:r>
            <a:r>
              <a:rPr sz="1600" spc="-15" dirty="0">
                <a:latin typeface="Arial"/>
                <a:cs typeface="Arial"/>
              </a:rPr>
              <a:t> </a:t>
            </a:r>
            <a:r>
              <a:rPr sz="1600" spc="-5" dirty="0">
                <a:latin typeface="Arial"/>
                <a:cs typeface="Arial"/>
              </a:rPr>
              <a:t>ana</a:t>
            </a:r>
            <a:r>
              <a:rPr sz="1600" dirty="0">
                <a:latin typeface="Arial"/>
                <a:cs typeface="Arial"/>
              </a:rPr>
              <a:t>l</a:t>
            </a:r>
            <a:r>
              <a:rPr sz="1600" spc="-25" dirty="0">
                <a:latin typeface="Arial"/>
                <a:cs typeface="Arial"/>
              </a:rPr>
              <a:t>y</a:t>
            </a:r>
            <a:r>
              <a:rPr sz="1600" spc="-5" dirty="0">
                <a:latin typeface="Arial"/>
                <a:cs typeface="Arial"/>
              </a:rPr>
              <a:t>sis)</a:t>
            </a:r>
            <a:endParaRPr sz="1600" dirty="0">
              <a:latin typeface="Arial"/>
              <a:cs typeface="Arial"/>
            </a:endParaRPr>
          </a:p>
          <a:p>
            <a:pPr marL="299085" indent="-286385">
              <a:lnSpc>
                <a:spcPct val="100000"/>
              </a:lnSpc>
              <a:spcBef>
                <a:spcPts val="300"/>
              </a:spcBef>
              <a:buFont typeface="Arial"/>
              <a:buChar char="•"/>
              <a:tabLst>
                <a:tab pos="299720" algn="l"/>
              </a:tabLst>
            </a:pPr>
            <a:r>
              <a:rPr sz="1600" spc="-5" dirty="0">
                <a:latin typeface="Arial"/>
                <a:cs typeface="Arial"/>
              </a:rPr>
              <a:t>E</a:t>
            </a:r>
            <a:r>
              <a:rPr sz="1600" dirty="0">
                <a:latin typeface="Arial"/>
                <a:cs typeface="Arial"/>
              </a:rPr>
              <a:t>c</a:t>
            </a:r>
            <a:r>
              <a:rPr sz="1600" spc="-5" dirty="0">
                <a:latin typeface="Arial"/>
                <a:cs typeface="Arial"/>
              </a:rPr>
              <a:t>os</a:t>
            </a:r>
            <a:r>
              <a:rPr sz="1600" spc="-25" dirty="0">
                <a:latin typeface="Arial"/>
                <a:cs typeface="Arial"/>
              </a:rPr>
              <a:t>y</a:t>
            </a:r>
            <a:r>
              <a:rPr sz="1600" spc="-5" dirty="0">
                <a:latin typeface="Arial"/>
                <a:cs typeface="Arial"/>
              </a:rPr>
              <a:t>stem</a:t>
            </a:r>
            <a:endParaRPr sz="1600" dirty="0">
              <a:latin typeface="Arial"/>
              <a:cs typeface="Arial"/>
            </a:endParaRPr>
          </a:p>
          <a:p>
            <a:pPr marL="299085">
              <a:lnSpc>
                <a:spcPct val="100000"/>
              </a:lnSpc>
            </a:pPr>
            <a:r>
              <a:rPr sz="1600" spc="-5" dirty="0">
                <a:latin typeface="Arial"/>
                <a:cs typeface="Arial"/>
              </a:rPr>
              <a:t>(</a:t>
            </a:r>
            <a:r>
              <a:rPr sz="1600" spc="-15" dirty="0">
                <a:latin typeface="Arial"/>
                <a:cs typeface="Arial"/>
              </a:rPr>
              <a:t>r</a:t>
            </a:r>
            <a:r>
              <a:rPr sz="1600" spc="-5" dirty="0">
                <a:latin typeface="Arial"/>
                <a:cs typeface="Arial"/>
              </a:rPr>
              <a:t>e</a:t>
            </a:r>
            <a:r>
              <a:rPr sz="1600" spc="-10" dirty="0">
                <a:latin typeface="Arial"/>
                <a:cs typeface="Arial"/>
              </a:rPr>
              <a:t>)</a:t>
            </a:r>
            <a:r>
              <a:rPr sz="1600" spc="-5" dirty="0">
                <a:latin typeface="Arial"/>
                <a:cs typeface="Arial"/>
              </a:rPr>
              <a:t>shaping</a:t>
            </a:r>
            <a:endParaRPr sz="1600" dirty="0">
              <a:latin typeface="Arial"/>
              <a:cs typeface="Arial"/>
            </a:endParaRPr>
          </a:p>
          <a:p>
            <a:pPr marL="299085" marR="162560" indent="-286385">
              <a:lnSpc>
                <a:spcPct val="100000"/>
              </a:lnSpc>
              <a:spcBef>
                <a:spcPts val="300"/>
              </a:spcBef>
              <a:buFont typeface="Arial"/>
              <a:buChar char="•"/>
              <a:tabLst>
                <a:tab pos="299720" algn="l"/>
              </a:tabLst>
            </a:pPr>
            <a:r>
              <a:rPr sz="1600" spc="-5" dirty="0">
                <a:latin typeface="Arial"/>
                <a:cs typeface="Arial"/>
              </a:rPr>
              <a:t>R&amp;D/</a:t>
            </a:r>
            <a:r>
              <a:rPr sz="1600" dirty="0">
                <a:latin typeface="Arial"/>
                <a:cs typeface="Arial"/>
              </a:rPr>
              <a:t>i</a:t>
            </a:r>
            <a:r>
              <a:rPr sz="1600" spc="-5" dirty="0">
                <a:latin typeface="Arial"/>
                <a:cs typeface="Arial"/>
              </a:rPr>
              <a:t>nno</a:t>
            </a:r>
            <a:r>
              <a:rPr sz="1600" dirty="0">
                <a:latin typeface="Arial"/>
                <a:cs typeface="Arial"/>
              </a:rPr>
              <a:t>v</a:t>
            </a:r>
            <a:r>
              <a:rPr sz="1600" spc="-5" dirty="0">
                <a:latin typeface="Arial"/>
                <a:cs typeface="Arial"/>
              </a:rPr>
              <a:t>ation (in</a:t>
            </a:r>
            <a:r>
              <a:rPr sz="1600" dirty="0">
                <a:latin typeface="Arial"/>
                <a:cs typeface="Arial"/>
              </a:rPr>
              <a:t>v</a:t>
            </a:r>
            <a:r>
              <a:rPr sz="1600" spc="-5" dirty="0">
                <a:latin typeface="Arial"/>
                <a:cs typeface="Arial"/>
              </a:rPr>
              <a:t>est/mon</a:t>
            </a:r>
            <a:r>
              <a:rPr sz="1600" dirty="0">
                <a:latin typeface="Arial"/>
                <a:cs typeface="Arial"/>
              </a:rPr>
              <a:t>i</a:t>
            </a:r>
            <a:r>
              <a:rPr sz="1600" spc="-5" dirty="0">
                <a:latin typeface="Arial"/>
                <a:cs typeface="Arial"/>
              </a:rPr>
              <a:t>toring)</a:t>
            </a:r>
            <a:endParaRPr sz="1600" dirty="0">
              <a:latin typeface="Arial"/>
              <a:cs typeface="Arial"/>
            </a:endParaRPr>
          </a:p>
        </p:txBody>
      </p:sp>
      <p:sp>
        <p:nvSpPr>
          <p:cNvPr id="8" name="object 8"/>
          <p:cNvSpPr/>
          <p:nvPr/>
        </p:nvSpPr>
        <p:spPr>
          <a:xfrm>
            <a:off x="1883664" y="2830067"/>
            <a:ext cx="1872995" cy="1871472"/>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3983735" y="1563624"/>
            <a:ext cx="1687067" cy="1687067"/>
          </a:xfrm>
          <a:prstGeom prst="rect">
            <a:avLst/>
          </a:prstGeom>
          <a:blipFill>
            <a:blip r:embed="rId4" cstate="print"/>
            <a:stretch>
              <a:fillRect/>
            </a:stretch>
          </a:blipFill>
        </p:spPr>
        <p:txBody>
          <a:bodyPr wrap="square" lIns="0" tIns="0" rIns="0" bIns="0" rtlCol="0"/>
          <a:lstStyle/>
          <a:p>
            <a:endParaRPr/>
          </a:p>
        </p:txBody>
      </p:sp>
      <p:sp>
        <p:nvSpPr>
          <p:cNvPr id="11" name="Footer Placeholder 10"/>
          <p:cNvSpPr>
            <a:spLocks noGrp="1"/>
          </p:cNvSpPr>
          <p:nvPr>
            <p:ph type="ftr" sz="quarter" idx="11"/>
          </p:nvPr>
        </p:nvSpPr>
        <p:spPr/>
        <p:txBody>
          <a:bodyPr/>
          <a:lstStyle/>
          <a:p>
            <a:r>
              <a:rPr lang="en-US" smtClean="0"/>
              <a:t>Copyright Teece 2015</a:t>
            </a:r>
            <a:endParaRPr lang="en-US"/>
          </a:p>
        </p:txBody>
      </p:sp>
      <p:sp>
        <p:nvSpPr>
          <p:cNvPr id="12" name="Slide Number Placeholder 11"/>
          <p:cNvSpPr>
            <a:spLocks noGrp="1"/>
          </p:cNvSpPr>
          <p:nvPr>
            <p:ph type="sldNum" sz="quarter" idx="12"/>
          </p:nvPr>
        </p:nvSpPr>
        <p:spPr/>
        <p:txBody>
          <a:bodyPr/>
          <a:lstStyle/>
          <a:p>
            <a:fld id="{DD124695-114D-48E9-A75F-16448903BDFF}" type="slidenum">
              <a:rPr lang="en-US" smtClean="0"/>
              <a:t>20</a:t>
            </a:fld>
            <a:endParaRPr lang="en-US"/>
          </a:p>
        </p:txBody>
      </p:sp>
    </p:spTree>
    <p:extLst>
      <p:ext uri="{BB962C8B-B14F-4D97-AF65-F5344CB8AC3E}">
        <p14:creationId xmlns:p14="http://schemas.microsoft.com/office/powerpoint/2010/main" val="3301314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47800"/>
            <a:ext cx="8229600" cy="2286000"/>
          </a:xfrm>
        </p:spPr>
        <p:txBody>
          <a:bodyPr/>
          <a:lstStyle/>
          <a:p>
            <a:pPr marL="109728" indent="0">
              <a:buNone/>
            </a:pPr>
            <a:r>
              <a:rPr lang="en-US" dirty="0" smtClean="0"/>
              <a:t>The ability to foresee future opportunities and threats… what Jack Welsh (CEO of GE) once referred to as the ability to “see around the corners”</a:t>
            </a:r>
            <a:endParaRPr lang="en-US" dirty="0"/>
          </a:p>
        </p:txBody>
      </p:sp>
      <p:sp>
        <p:nvSpPr>
          <p:cNvPr id="3" name="Footer Placeholder 2"/>
          <p:cNvSpPr>
            <a:spLocks noGrp="1"/>
          </p:cNvSpPr>
          <p:nvPr>
            <p:ph type="ftr" sz="quarter" idx="11"/>
          </p:nvPr>
        </p:nvSpPr>
        <p:spPr/>
        <p:txBody>
          <a:bodyPr/>
          <a:lstStyle/>
          <a:p>
            <a:r>
              <a:rPr lang="en-US" smtClean="0"/>
              <a:t>Copyright Teece 2015</a:t>
            </a:r>
            <a:endParaRPr lang="en-US"/>
          </a:p>
        </p:txBody>
      </p:sp>
      <p:sp>
        <p:nvSpPr>
          <p:cNvPr id="4" name="Slide Number Placeholder 3"/>
          <p:cNvSpPr>
            <a:spLocks noGrp="1"/>
          </p:cNvSpPr>
          <p:nvPr>
            <p:ph type="sldNum" sz="quarter" idx="12"/>
          </p:nvPr>
        </p:nvSpPr>
        <p:spPr/>
        <p:txBody>
          <a:bodyPr/>
          <a:lstStyle/>
          <a:p>
            <a:fld id="{DD124695-114D-48E9-A75F-16448903BDFF}" type="slidenum">
              <a:rPr lang="en-US" smtClean="0"/>
              <a:t>21</a:t>
            </a:fld>
            <a:endParaRPr lang="en-US"/>
          </a:p>
        </p:txBody>
      </p:sp>
      <p:sp>
        <p:nvSpPr>
          <p:cNvPr id="5" name="Title 4"/>
          <p:cNvSpPr>
            <a:spLocks noGrp="1"/>
          </p:cNvSpPr>
          <p:nvPr>
            <p:ph type="title"/>
          </p:nvPr>
        </p:nvSpPr>
        <p:spPr>
          <a:xfrm>
            <a:off x="685800" y="304800"/>
            <a:ext cx="6781800" cy="838200"/>
          </a:xfrm>
        </p:spPr>
        <p:txBody>
          <a:bodyPr>
            <a:normAutofit/>
          </a:bodyPr>
          <a:lstStyle/>
          <a:p>
            <a:r>
              <a:rPr lang="en-US" sz="3600" dirty="0" smtClean="0"/>
              <a:t>Sensing</a:t>
            </a:r>
            <a:endParaRPr lang="en-US" sz="3600" dirty="0"/>
          </a:p>
        </p:txBody>
      </p:sp>
    </p:spTree>
    <p:extLst>
      <p:ext uri="{BB962C8B-B14F-4D97-AF65-F5344CB8AC3E}">
        <p14:creationId xmlns:p14="http://schemas.microsoft.com/office/powerpoint/2010/main" val="2886148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6781800" cy="990600"/>
          </a:xfrm>
        </p:spPr>
        <p:txBody>
          <a:bodyPr>
            <a:noAutofit/>
          </a:bodyPr>
          <a:lstStyle/>
          <a:p>
            <a:r>
              <a:rPr lang="en-US" sz="3200" dirty="0" smtClean="0"/>
              <a:t>Sensing Cont.</a:t>
            </a:r>
            <a:br>
              <a:rPr lang="en-US" sz="3200" dirty="0" smtClean="0"/>
            </a:br>
            <a:endParaRPr lang="en-US" sz="3200" dirty="0"/>
          </a:p>
        </p:txBody>
      </p:sp>
      <p:sp>
        <p:nvSpPr>
          <p:cNvPr id="3" name="Footer Placeholder 2"/>
          <p:cNvSpPr>
            <a:spLocks noGrp="1"/>
          </p:cNvSpPr>
          <p:nvPr>
            <p:ph type="ftr" sz="quarter" idx="11"/>
          </p:nvPr>
        </p:nvSpPr>
        <p:spPr/>
        <p:txBody>
          <a:bodyPr/>
          <a:lstStyle/>
          <a:p>
            <a:r>
              <a:rPr lang="en-US" smtClean="0"/>
              <a:t>Copyright Teece 2015</a:t>
            </a:r>
            <a:endParaRPr lang="en-US"/>
          </a:p>
        </p:txBody>
      </p:sp>
      <p:sp>
        <p:nvSpPr>
          <p:cNvPr id="4" name="Slide Number Placeholder 3"/>
          <p:cNvSpPr>
            <a:spLocks noGrp="1"/>
          </p:cNvSpPr>
          <p:nvPr>
            <p:ph type="sldNum" sz="quarter" idx="12"/>
          </p:nvPr>
        </p:nvSpPr>
        <p:spPr/>
        <p:txBody>
          <a:bodyPr/>
          <a:lstStyle/>
          <a:p>
            <a:fld id="{3AF07D70-D3E4-4BAC-9BE5-3B18CA6AAE60}" type="slidenum">
              <a:rPr lang="en-US" smtClean="0"/>
              <a:t>22</a:t>
            </a:fld>
            <a:endParaRPr lang="en-US"/>
          </a:p>
        </p:txBody>
      </p:sp>
      <p:sp>
        <p:nvSpPr>
          <p:cNvPr id="5" name="Text Placeholder 2"/>
          <p:cNvSpPr txBox="1">
            <a:spLocks/>
          </p:cNvSpPr>
          <p:nvPr/>
        </p:nvSpPr>
        <p:spPr>
          <a:xfrm>
            <a:off x="319966" y="1371600"/>
            <a:ext cx="7772400" cy="4724400"/>
          </a:xfrm>
          <a:prstGeom prst="rect">
            <a:avLst/>
          </a:prstGeom>
        </p:spPr>
        <p:txBody>
          <a:bodyPr>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457200" indent="-457200"/>
            <a:r>
              <a:rPr lang="en-US" dirty="0" smtClean="0">
                <a:solidFill>
                  <a:schemeClr val="tx1"/>
                </a:solidFill>
              </a:rPr>
              <a:t>Sometimes sensing is enabled by internal R&amp;D activities (“search activities”) and internal </a:t>
            </a:r>
            <a:r>
              <a:rPr lang="en-US" b="1" u="sng" dirty="0" smtClean="0">
                <a:solidFill>
                  <a:srgbClr val="C00000"/>
                </a:solidFill>
              </a:rPr>
              <a:t>scenario planning</a:t>
            </a:r>
            <a:r>
              <a:rPr lang="en-US" dirty="0" smtClean="0">
                <a:solidFill>
                  <a:schemeClr val="tx1"/>
                </a:solidFill>
              </a:rPr>
              <a:t> and other tools to probe the future</a:t>
            </a:r>
          </a:p>
          <a:p>
            <a:pPr marL="457200" indent="-457200"/>
            <a:r>
              <a:rPr lang="en-US" dirty="0" smtClean="0">
                <a:solidFill>
                  <a:schemeClr val="tx1"/>
                </a:solidFill>
              </a:rPr>
              <a:t>Internal R&amp;D can be complemented (but not displaced) by </a:t>
            </a:r>
            <a:r>
              <a:rPr lang="en-US" b="1" u="sng" dirty="0" smtClean="0">
                <a:solidFill>
                  <a:srgbClr val="C00000"/>
                </a:solidFill>
              </a:rPr>
              <a:t>crowd-sourcing</a:t>
            </a:r>
            <a:r>
              <a:rPr lang="en-US" dirty="0" smtClean="0">
                <a:solidFill>
                  <a:schemeClr val="tx1"/>
                </a:solidFill>
              </a:rPr>
              <a:t> ideas, or by tapping into ideas of customers (Von Hippel), supplies and/or other partners</a:t>
            </a:r>
          </a:p>
          <a:p>
            <a:pPr marL="457200" indent="-457200"/>
            <a:r>
              <a:rPr lang="en-US" b="1" u="sng" dirty="0" smtClean="0">
                <a:solidFill>
                  <a:srgbClr val="C00000"/>
                </a:solidFill>
              </a:rPr>
              <a:t>The challenge is to develop valid hypotheses</a:t>
            </a:r>
            <a:r>
              <a:rPr lang="en-US" b="1" dirty="0" smtClean="0">
                <a:solidFill>
                  <a:srgbClr val="C00000"/>
                </a:solidFill>
              </a:rPr>
              <a:t> </a:t>
            </a:r>
            <a:r>
              <a:rPr lang="en-US" dirty="0" smtClean="0">
                <a:solidFill>
                  <a:schemeClr val="tx1"/>
                </a:solidFill>
              </a:rPr>
              <a:t>about what is going on in the market</a:t>
            </a:r>
          </a:p>
          <a:p>
            <a:pPr marL="0" indent="0">
              <a:buNone/>
            </a:pPr>
            <a:endParaRPr lang="en-US" dirty="0">
              <a:solidFill>
                <a:schemeClr val="tx1"/>
              </a:solidFill>
            </a:endParaRPr>
          </a:p>
          <a:p>
            <a:pPr marL="0" indent="0">
              <a:buNone/>
            </a:pPr>
            <a:endParaRPr lang="en-US" dirty="0" smtClean="0">
              <a:solidFill>
                <a:schemeClr val="tx1"/>
              </a:solidFill>
            </a:endParaRPr>
          </a:p>
          <a:p>
            <a:pPr marL="457200" indent="-457200"/>
            <a:endParaRPr lang="en-US" sz="1200" dirty="0">
              <a:solidFill>
                <a:schemeClr val="tx1"/>
              </a:solidFill>
            </a:endParaRPr>
          </a:p>
        </p:txBody>
      </p:sp>
    </p:spTree>
    <p:extLst>
      <p:ext uri="{BB962C8B-B14F-4D97-AF65-F5344CB8AC3E}">
        <p14:creationId xmlns:p14="http://schemas.microsoft.com/office/powerpoint/2010/main" val="55916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00200"/>
            <a:ext cx="8077200" cy="4525963"/>
          </a:xfrm>
        </p:spPr>
        <p:txBody>
          <a:bodyPr>
            <a:noAutofit/>
          </a:bodyPr>
          <a:lstStyle/>
          <a:p>
            <a:pPr>
              <a:lnSpc>
                <a:spcPct val="120000"/>
              </a:lnSpc>
            </a:pPr>
            <a:endParaRPr lang="en-US" sz="1600" dirty="0" smtClean="0"/>
          </a:p>
          <a:p>
            <a:pPr>
              <a:lnSpc>
                <a:spcPct val="120000"/>
              </a:lnSpc>
            </a:pPr>
            <a:r>
              <a:rPr lang="en-US" sz="1600" dirty="0" smtClean="0"/>
              <a:t>Explanations are developed for surprising or anomalous behavior/phenomenon</a:t>
            </a:r>
          </a:p>
          <a:p>
            <a:pPr marL="0" indent="0">
              <a:lnSpc>
                <a:spcPct val="120000"/>
              </a:lnSpc>
              <a:buNone/>
            </a:pPr>
            <a:endParaRPr lang="en-US" sz="1600" dirty="0" smtClean="0"/>
          </a:p>
          <a:p>
            <a:pPr>
              <a:lnSpc>
                <a:spcPct val="120000"/>
              </a:lnSpc>
            </a:pPr>
            <a:r>
              <a:rPr lang="en-US" sz="1600" dirty="0" smtClean="0"/>
              <a:t>Induction </a:t>
            </a:r>
            <a:r>
              <a:rPr lang="en-US" sz="1600" dirty="0"/>
              <a:t>&amp; deduction depend on the </a:t>
            </a:r>
            <a:r>
              <a:rPr lang="en-US" sz="1600" dirty="0" smtClean="0"/>
              <a:t>past</a:t>
            </a:r>
          </a:p>
          <a:p>
            <a:pPr marL="0" indent="0">
              <a:lnSpc>
                <a:spcPct val="120000"/>
              </a:lnSpc>
              <a:buNone/>
            </a:pPr>
            <a:endParaRPr lang="en-US" sz="1600" dirty="0" smtClean="0"/>
          </a:p>
          <a:p>
            <a:pPr>
              <a:lnSpc>
                <a:spcPct val="120000"/>
              </a:lnSpc>
            </a:pPr>
            <a:r>
              <a:rPr lang="en-US" sz="1600" dirty="0"/>
              <a:t>Abductive reasoning moves ahead through “logical leaps of the mind” </a:t>
            </a:r>
            <a:r>
              <a:rPr lang="en-US" sz="1600" dirty="0" smtClean="0"/>
              <a:t>and uses </a:t>
            </a:r>
            <a:r>
              <a:rPr lang="en-US" sz="1600" dirty="0"/>
              <a:t>all available data in a search for </a:t>
            </a:r>
            <a:r>
              <a:rPr lang="en-US" sz="1600" dirty="0" smtClean="0"/>
              <a:t>patterns</a:t>
            </a:r>
          </a:p>
          <a:p>
            <a:pPr>
              <a:lnSpc>
                <a:spcPct val="120000"/>
              </a:lnSpc>
            </a:pPr>
            <a:endParaRPr lang="en-US" sz="1600" dirty="0" smtClean="0"/>
          </a:p>
          <a:p>
            <a:pPr>
              <a:lnSpc>
                <a:spcPct val="120000"/>
              </a:lnSpc>
            </a:pPr>
            <a:r>
              <a:rPr lang="en-US" sz="1600" dirty="0"/>
              <a:t>Once an abductive hypothesis is established, data is searched to test the hypothesis, which in turn spurs original thinking</a:t>
            </a:r>
          </a:p>
          <a:p>
            <a:pPr marL="0" indent="0">
              <a:lnSpc>
                <a:spcPct val="120000"/>
              </a:lnSpc>
              <a:buNone/>
            </a:pPr>
            <a:endParaRPr lang="en-US" sz="1600" dirty="0" smtClean="0"/>
          </a:p>
          <a:p>
            <a:pPr>
              <a:lnSpc>
                <a:spcPct val="120000"/>
              </a:lnSpc>
            </a:pPr>
            <a:r>
              <a:rPr lang="en-US" sz="1600" dirty="0" smtClean="0"/>
              <a:t>Not </a:t>
            </a:r>
            <a:r>
              <a:rPr lang="en-US" sz="1600" dirty="0"/>
              <a:t>used to determine if something is true or false, but to indicate a new path to </a:t>
            </a:r>
            <a:r>
              <a:rPr lang="en-US" sz="1600" dirty="0" smtClean="0"/>
              <a:t>“deep truth” about a phenomenon or a situation</a:t>
            </a:r>
          </a:p>
          <a:p>
            <a:pPr>
              <a:lnSpc>
                <a:spcPct val="120000"/>
              </a:lnSpc>
            </a:pPr>
            <a:endParaRPr lang="en-US" sz="1600" dirty="0" smtClean="0"/>
          </a:p>
          <a:p>
            <a:pPr marL="109728" indent="0">
              <a:lnSpc>
                <a:spcPct val="120000"/>
              </a:lnSpc>
              <a:buNone/>
            </a:pPr>
            <a:r>
              <a:rPr lang="en-US" sz="1600" dirty="0" smtClean="0"/>
              <a:t/>
            </a:r>
            <a:br>
              <a:rPr lang="en-US" sz="1600" dirty="0" smtClean="0"/>
            </a:br>
            <a:endParaRPr lang="en-US" sz="1600" dirty="0" smtClean="0"/>
          </a:p>
        </p:txBody>
      </p:sp>
      <p:sp>
        <p:nvSpPr>
          <p:cNvPr id="3" name="Title 2"/>
          <p:cNvSpPr>
            <a:spLocks noGrp="1"/>
          </p:cNvSpPr>
          <p:nvPr>
            <p:ph type="title"/>
          </p:nvPr>
        </p:nvSpPr>
        <p:spPr>
          <a:xfrm>
            <a:off x="762000" y="1219200"/>
            <a:ext cx="7772400" cy="609600"/>
          </a:xfrm>
        </p:spPr>
        <p:txBody>
          <a:bodyPr>
            <a:noAutofit/>
          </a:bodyPr>
          <a:lstStyle/>
          <a:p>
            <a:r>
              <a:rPr lang="en-US" sz="2800" dirty="0" smtClean="0"/>
              <a:t>Good Sensing Requires “Abductive” </a:t>
            </a:r>
            <a:r>
              <a:rPr lang="en-US" sz="2800" dirty="0"/>
              <a:t>Reasoning</a:t>
            </a:r>
            <a:br>
              <a:rPr lang="en-US" sz="2800" dirty="0"/>
            </a:br>
            <a:r>
              <a:rPr lang="en-US" sz="2800" dirty="0"/>
              <a:t/>
            </a:r>
            <a:br>
              <a:rPr lang="en-US" sz="2800" dirty="0"/>
            </a:br>
            <a:endParaRPr lang="en-US" sz="2800" dirty="0"/>
          </a:p>
        </p:txBody>
      </p:sp>
      <p:sp>
        <p:nvSpPr>
          <p:cNvPr id="4" name="Footer Placeholder 3"/>
          <p:cNvSpPr>
            <a:spLocks noGrp="1"/>
          </p:cNvSpPr>
          <p:nvPr>
            <p:ph type="ftr" sz="quarter" idx="11"/>
          </p:nvPr>
        </p:nvSpPr>
        <p:spPr/>
        <p:txBody>
          <a:bodyPr/>
          <a:lstStyle/>
          <a:p>
            <a:r>
              <a:rPr lang="en-US" smtClean="0"/>
              <a:t>Copyright Teece 2015</a:t>
            </a:r>
            <a:endParaRPr lang="en-US"/>
          </a:p>
        </p:txBody>
      </p:sp>
      <p:sp>
        <p:nvSpPr>
          <p:cNvPr id="5" name="Slide Number Placeholder 4"/>
          <p:cNvSpPr>
            <a:spLocks noGrp="1"/>
          </p:cNvSpPr>
          <p:nvPr>
            <p:ph type="sldNum" sz="quarter" idx="12"/>
          </p:nvPr>
        </p:nvSpPr>
        <p:spPr/>
        <p:txBody>
          <a:bodyPr/>
          <a:lstStyle/>
          <a:p>
            <a:fld id="{DD124695-114D-48E9-A75F-16448903BDFF}" type="slidenum">
              <a:rPr lang="en-US" smtClean="0"/>
              <a:t>23</a:t>
            </a:fld>
            <a:endParaRPr lang="en-US"/>
          </a:p>
        </p:txBody>
      </p:sp>
    </p:spTree>
    <p:extLst>
      <p:ext uri="{BB962C8B-B14F-4D97-AF65-F5344CB8AC3E}">
        <p14:creationId xmlns:p14="http://schemas.microsoft.com/office/powerpoint/2010/main" val="191542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down)">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wipe(down)">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wipe(down)">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wipe(down)">
                                      <p:cBhvr>
                                        <p:cTn id="2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Teece 2015</a:t>
            </a:r>
            <a:endParaRPr lang="en-US"/>
          </a:p>
        </p:txBody>
      </p:sp>
      <p:sp>
        <p:nvSpPr>
          <p:cNvPr id="3" name="Slide Number Placeholder 2"/>
          <p:cNvSpPr>
            <a:spLocks noGrp="1"/>
          </p:cNvSpPr>
          <p:nvPr>
            <p:ph type="sldNum" sz="quarter" idx="12"/>
          </p:nvPr>
        </p:nvSpPr>
        <p:spPr/>
        <p:txBody>
          <a:bodyPr/>
          <a:lstStyle/>
          <a:p>
            <a:fld id="{DD124695-114D-48E9-A75F-16448903BDFF}" type="slidenum">
              <a:rPr lang="en-US" smtClean="0"/>
              <a:t>24</a:t>
            </a:fld>
            <a:endParaRPr lang="en-US"/>
          </a:p>
        </p:txBody>
      </p:sp>
      <p:sp>
        <p:nvSpPr>
          <p:cNvPr id="4" name="Title 3"/>
          <p:cNvSpPr>
            <a:spLocks noGrp="1"/>
          </p:cNvSpPr>
          <p:nvPr>
            <p:ph type="title"/>
          </p:nvPr>
        </p:nvSpPr>
        <p:spPr>
          <a:xfrm>
            <a:off x="457200" y="274638"/>
            <a:ext cx="8534400" cy="1143000"/>
          </a:xfrm>
        </p:spPr>
        <p:txBody>
          <a:bodyPr>
            <a:noAutofit/>
          </a:bodyPr>
          <a:lstStyle/>
          <a:p>
            <a:r>
              <a:rPr lang="en-US" sz="2800" dirty="0" smtClean="0"/>
              <a:t>Logical Implications of Abductive Reasoning</a:t>
            </a:r>
            <a:endParaRPr lang="en-US" sz="2800" dirty="0"/>
          </a:p>
        </p:txBody>
      </p:sp>
      <p:sp>
        <p:nvSpPr>
          <p:cNvPr id="5" name="Content Placeholder 1"/>
          <p:cNvSpPr txBox="1">
            <a:spLocks/>
          </p:cNvSpPr>
          <p:nvPr/>
        </p:nvSpPr>
        <p:spPr>
          <a:xfrm>
            <a:off x="457200" y="1481328"/>
            <a:ext cx="8229600" cy="4525963"/>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50000"/>
              </a:lnSpc>
            </a:pPr>
            <a:r>
              <a:rPr lang="en-US" sz="2000" dirty="0" smtClean="0"/>
              <a:t>If an investment option has a </a:t>
            </a:r>
            <a:r>
              <a:rPr lang="en-US" sz="2000" u="sng" dirty="0" smtClean="0">
                <a:solidFill>
                  <a:srgbClr val="C00000"/>
                </a:solidFill>
              </a:rPr>
              <a:t>deductive logic</a:t>
            </a:r>
            <a:r>
              <a:rPr lang="en-US" sz="2000" dirty="0" smtClean="0"/>
              <a:t>, then the options can only ever reflect thinking that started with a proven template</a:t>
            </a:r>
          </a:p>
          <a:p>
            <a:pPr>
              <a:lnSpc>
                <a:spcPct val="150000"/>
              </a:lnSpc>
            </a:pPr>
            <a:r>
              <a:rPr lang="en-US" sz="2000" dirty="0" smtClean="0"/>
              <a:t>If an option has an </a:t>
            </a:r>
            <a:r>
              <a:rPr lang="en-US" sz="2000" u="sng" dirty="0" smtClean="0">
                <a:solidFill>
                  <a:srgbClr val="C00000"/>
                </a:solidFill>
              </a:rPr>
              <a:t>inductive logic</a:t>
            </a:r>
            <a:r>
              <a:rPr lang="en-US" sz="2000" dirty="0" smtClean="0"/>
              <a:t>, then “new” options simply follow an established template</a:t>
            </a:r>
          </a:p>
          <a:p>
            <a:pPr>
              <a:lnSpc>
                <a:spcPct val="150000"/>
              </a:lnSpc>
            </a:pPr>
            <a:r>
              <a:rPr lang="en-US" sz="2000" u="sng" dirty="0" smtClean="0"/>
              <a:t>Neither inductive or deductive logic</a:t>
            </a:r>
            <a:r>
              <a:rPr lang="en-US" sz="2000" dirty="0" smtClean="0"/>
              <a:t> allow one to find fundamentally new knowledge.  Abduction digs deeper and helps create new knowledge</a:t>
            </a:r>
          </a:p>
          <a:p>
            <a:pPr>
              <a:lnSpc>
                <a:spcPct val="150000"/>
              </a:lnSpc>
            </a:pPr>
            <a:r>
              <a:rPr lang="en-US" sz="2000" dirty="0" smtClean="0"/>
              <a:t>Management must suppress a tendency to apply known rules; abductive reasoning is the handmaiden of sensing </a:t>
            </a:r>
          </a:p>
          <a:p>
            <a:pPr>
              <a:lnSpc>
                <a:spcPct val="150000"/>
              </a:lnSpc>
            </a:pPr>
            <a:endParaRPr lang="en-US" sz="2000" u="sng" dirty="0"/>
          </a:p>
        </p:txBody>
      </p:sp>
    </p:spTree>
    <p:extLst>
      <p:ext uri="{BB962C8B-B14F-4D97-AF65-F5344CB8AC3E}">
        <p14:creationId xmlns:p14="http://schemas.microsoft.com/office/powerpoint/2010/main" val="123957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154097"/>
          </a:xfrm>
        </p:spPr>
        <p:txBody>
          <a:bodyPr>
            <a:normAutofit/>
          </a:bodyPr>
          <a:lstStyle/>
          <a:p>
            <a:r>
              <a:rPr lang="en-US" sz="2800" b="1" dirty="0" smtClean="0">
                <a:cs typeface="Calibri"/>
              </a:rPr>
              <a:t>Asset Orchestration is Central to Dynamic Capabilities</a:t>
            </a:r>
            <a:endParaRPr lang="en-US" sz="2800" b="1" dirty="0">
              <a:cs typeface="Calibri"/>
            </a:endParaRPr>
          </a:p>
        </p:txBody>
      </p:sp>
      <p:sp>
        <p:nvSpPr>
          <p:cNvPr id="3" name="Content Placeholder 2"/>
          <p:cNvSpPr>
            <a:spLocks noGrp="1"/>
          </p:cNvSpPr>
          <p:nvPr>
            <p:ph idx="1"/>
          </p:nvPr>
        </p:nvSpPr>
        <p:spPr>
          <a:xfrm>
            <a:off x="3733800" y="1676400"/>
            <a:ext cx="5029200" cy="4038600"/>
          </a:xfrm>
        </p:spPr>
        <p:txBody>
          <a:bodyPr>
            <a:normAutofit lnSpcReduction="10000"/>
          </a:bodyPr>
          <a:lstStyle/>
          <a:p>
            <a:pPr lvl="0" indent="0" eaLnBrk="1" hangingPunct="1">
              <a:buNone/>
            </a:pPr>
            <a:r>
              <a:rPr lang="en-US" dirty="0"/>
              <a:t> </a:t>
            </a:r>
            <a:r>
              <a:rPr lang="en-US" dirty="0" smtClean="0"/>
              <a:t>“Apple </a:t>
            </a:r>
            <a:r>
              <a:rPr lang="en-US" dirty="0"/>
              <a:t>still has strong growth opportunities because of its ability to work simultaneously on hardware, software and services… Apple has the ability to innovate in all three of these spheres and create magic… </a:t>
            </a:r>
            <a:r>
              <a:rPr lang="en-US" b="1" dirty="0"/>
              <a:t>This isn’t something you can just write a check for. This is something you build over decades.</a:t>
            </a:r>
            <a:r>
              <a:rPr lang="en-US" b="1" dirty="0" smtClean="0"/>
              <a:t>”</a:t>
            </a:r>
            <a:endParaRPr lang="en-US" sz="2400" dirty="0">
              <a:ea typeface="Calibri" pitchFamily="34" charset="0"/>
              <a:cs typeface="Calibri" pitchFamily="34" charset="0"/>
            </a:endParaRPr>
          </a:p>
          <a:p>
            <a:pPr lvl="0" algn="r" eaLnBrk="1" hangingPunct="1">
              <a:buNone/>
            </a:pPr>
            <a:r>
              <a:rPr lang="en-US" sz="2000" i="1" dirty="0">
                <a:ea typeface="Calibri" pitchFamily="34" charset="0"/>
                <a:cs typeface="Calibri" pitchFamily="34" charset="0"/>
              </a:rPr>
              <a:t>-</a:t>
            </a:r>
            <a:r>
              <a:rPr lang="en-US" sz="1300" i="1" dirty="0">
                <a:ea typeface="Calibri" pitchFamily="34" charset="0"/>
                <a:cs typeface="Calibri" pitchFamily="34" charset="0"/>
              </a:rPr>
              <a:t>Tim Cook, Apple </a:t>
            </a:r>
            <a:r>
              <a:rPr lang="en-US" sz="1300" i="1" dirty="0" smtClean="0">
                <a:ea typeface="Calibri" pitchFamily="34" charset="0"/>
                <a:cs typeface="Calibri" pitchFamily="34" charset="0"/>
              </a:rPr>
              <a:t>CEO </a:t>
            </a:r>
            <a:r>
              <a:rPr lang="en-US" sz="1300" dirty="0" smtClean="0"/>
              <a:t>(Taipei </a:t>
            </a:r>
            <a:r>
              <a:rPr lang="en-US" sz="1300" dirty="0"/>
              <a:t>Times, </a:t>
            </a:r>
            <a:r>
              <a:rPr lang="en-US" sz="1300" dirty="0" smtClean="0"/>
              <a:t>February 2013)</a:t>
            </a:r>
            <a:endParaRPr lang="en-US" sz="1300" dirty="0"/>
          </a:p>
        </p:txBody>
      </p:sp>
      <p:pic>
        <p:nvPicPr>
          <p:cNvPr id="9218" name="Picture 2" descr="http://legalnewsline.com/wp-content/uploads/2014/02/apple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658" y="1524000"/>
            <a:ext cx="3041342" cy="355743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Copyright Teece 2015</a:t>
            </a:r>
            <a:endParaRPr lang="en-US"/>
          </a:p>
        </p:txBody>
      </p:sp>
      <p:sp>
        <p:nvSpPr>
          <p:cNvPr id="6" name="Slide Number Placeholder 5"/>
          <p:cNvSpPr>
            <a:spLocks noGrp="1"/>
          </p:cNvSpPr>
          <p:nvPr>
            <p:ph type="sldNum" sz="quarter" idx="12"/>
          </p:nvPr>
        </p:nvSpPr>
        <p:spPr>
          <a:xfrm>
            <a:off x="7620000" y="6248400"/>
            <a:ext cx="762000" cy="365125"/>
          </a:xfrm>
        </p:spPr>
        <p:txBody>
          <a:bodyPr/>
          <a:lstStyle/>
          <a:p>
            <a:fld id="{DD124695-114D-48E9-A75F-16448903BDFF}" type="slidenum">
              <a:rPr lang="en-US" smtClean="0"/>
              <a:t>25</a:t>
            </a:fld>
            <a:endParaRPr lang="en-US" dirty="0"/>
          </a:p>
        </p:txBody>
      </p:sp>
    </p:spTree>
    <p:extLst>
      <p:ext uri="{BB962C8B-B14F-4D97-AF65-F5344CB8AC3E}">
        <p14:creationId xmlns:p14="http://schemas.microsoft.com/office/powerpoint/2010/main" val="25453870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Teece 2015</a:t>
            </a:r>
            <a:endParaRPr lang="en-US"/>
          </a:p>
        </p:txBody>
      </p:sp>
      <p:sp>
        <p:nvSpPr>
          <p:cNvPr id="3" name="Slide Number Placeholder 2"/>
          <p:cNvSpPr>
            <a:spLocks noGrp="1"/>
          </p:cNvSpPr>
          <p:nvPr>
            <p:ph type="sldNum" sz="quarter" idx="12"/>
          </p:nvPr>
        </p:nvSpPr>
        <p:spPr>
          <a:xfrm>
            <a:off x="8001000" y="6248400"/>
            <a:ext cx="762000" cy="365125"/>
          </a:xfrm>
        </p:spPr>
        <p:txBody>
          <a:bodyPr/>
          <a:lstStyle/>
          <a:p>
            <a:fld id="{3AF07D70-D3E4-4BAC-9BE5-3B18CA6AAE60}" type="slidenum">
              <a:rPr lang="en-US" smtClean="0"/>
              <a:t>26</a:t>
            </a:fld>
            <a:endParaRPr lang="en-US"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19654690"/>
              </p:ext>
            </p:extLst>
          </p:nvPr>
        </p:nvGraphicFramePr>
        <p:xfrm>
          <a:off x="893427" y="462793"/>
          <a:ext cx="7357145" cy="5517859"/>
        </p:xfrm>
        <a:graphic>
          <a:graphicData uri="http://schemas.openxmlformats.org/presentationml/2006/ole">
            <mc:AlternateContent xmlns:mc="http://schemas.openxmlformats.org/markup-compatibility/2006">
              <mc:Choice xmlns:v="urn:schemas-microsoft-com:vml" Requires="v">
                <p:oleObj spid="_x0000_s2077" name="Slide" r:id="rId4" imgW="4570544" imgH="3427375" progId="PowerPoint.Slide.12">
                  <p:embed/>
                </p:oleObj>
              </mc:Choice>
              <mc:Fallback>
                <p:oleObj name="Slide" r:id="rId4" imgW="4570544" imgH="3427375" progId="PowerPoint.Slide.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427" y="462793"/>
                        <a:ext cx="7357145" cy="5517859"/>
                      </a:xfrm>
                      <a:prstGeom prst="rect">
                        <a:avLst/>
                      </a:prstGeom>
                      <a:noFill/>
                    </p:spPr>
                  </p:pic>
                </p:oleObj>
              </mc:Fallback>
            </mc:AlternateContent>
          </a:graphicData>
        </a:graphic>
      </p:graphicFrame>
      <p:sp>
        <p:nvSpPr>
          <p:cNvPr id="6" name="Rectangle 5"/>
          <p:cNvSpPr/>
          <p:nvPr/>
        </p:nvSpPr>
        <p:spPr>
          <a:xfrm>
            <a:off x="1524000" y="609600"/>
            <a:ext cx="8382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828800" y="667141"/>
            <a:ext cx="5753100" cy="369332"/>
          </a:xfrm>
          <a:prstGeom prst="rect">
            <a:avLst/>
          </a:prstGeom>
          <a:solidFill>
            <a:schemeClr val="bg1"/>
          </a:solidFill>
        </p:spPr>
        <p:txBody>
          <a:bodyPr wrap="square" rtlCol="0">
            <a:spAutoFit/>
          </a:bodyPr>
          <a:lstStyle/>
          <a:p>
            <a:pPr algn="ctr"/>
            <a:r>
              <a:rPr lang="en-US" dirty="0" smtClean="0">
                <a:latin typeface="+mj-lt"/>
              </a:rPr>
              <a:t>Entrepreneurial Leadership Matters</a:t>
            </a:r>
            <a:endParaRPr lang="en-US" dirty="0">
              <a:latin typeface="+mj-lt"/>
            </a:endParaRPr>
          </a:p>
        </p:txBody>
      </p:sp>
    </p:spTree>
    <p:extLst>
      <p:ext uri="{BB962C8B-B14F-4D97-AF65-F5344CB8AC3E}">
        <p14:creationId xmlns:p14="http://schemas.microsoft.com/office/powerpoint/2010/main" val="29675824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6612" name="Rectangle 4"/>
          <p:cNvSpPr>
            <a:spLocks noChangeArrowheads="1"/>
          </p:cNvSpPr>
          <p:nvPr/>
        </p:nvSpPr>
        <p:spPr bwMode="auto">
          <a:xfrm>
            <a:off x="5331456" y="2325028"/>
            <a:ext cx="3581400" cy="2438400"/>
          </a:xfrm>
          <a:prstGeom prst="rect">
            <a:avLst/>
          </a:prstGeom>
          <a:noFill/>
          <a:ln w="9525">
            <a:noFill/>
            <a:miter lim="800000"/>
            <a:headEnd/>
            <a:tailEnd/>
          </a:ln>
        </p:spPr>
        <p:txBody>
          <a:bodyPr lIns="132994" tIns="67245" rIns="132994" bIns="67245"/>
          <a:lstStyle/>
          <a:p>
            <a:pPr marL="344488" lvl="1" indent="-334963" defTabSz="1974850">
              <a:buClr>
                <a:schemeClr val="accent6">
                  <a:lumMod val="75000"/>
                </a:schemeClr>
              </a:buClr>
              <a:buFont typeface="Arial" pitchFamily="34" charset="0"/>
              <a:buChar char="•"/>
            </a:pPr>
            <a:r>
              <a:rPr lang="en-US" sz="1600" dirty="0">
                <a:solidFill>
                  <a:srgbClr val="C00000"/>
                </a:solidFill>
              </a:rPr>
              <a:t>Strategic “fit</a:t>
            </a:r>
            <a:r>
              <a:rPr lang="en-US" sz="1600" dirty="0" smtClean="0">
                <a:solidFill>
                  <a:srgbClr val="C00000"/>
                </a:solidFill>
              </a:rPr>
              <a:t>” over the long run (evolutionary fitness)</a:t>
            </a:r>
          </a:p>
          <a:p>
            <a:pPr marL="9525" lvl="1" defTabSz="1974850">
              <a:buClr>
                <a:schemeClr val="accent6">
                  <a:lumMod val="75000"/>
                </a:schemeClr>
              </a:buClr>
            </a:pPr>
            <a:endParaRPr lang="en-US" sz="1600" dirty="0" smtClean="0">
              <a:solidFill>
                <a:srgbClr val="C00000"/>
              </a:solidFill>
            </a:endParaRPr>
          </a:p>
          <a:p>
            <a:pPr marL="344488" lvl="1" indent="-334963" defTabSz="1974850">
              <a:buClr>
                <a:schemeClr val="accent6">
                  <a:lumMod val="75000"/>
                </a:schemeClr>
              </a:buClr>
              <a:buFont typeface="Arial" pitchFamily="34" charset="0"/>
              <a:buChar char="•"/>
            </a:pPr>
            <a:endParaRPr lang="en-US" sz="1600" dirty="0">
              <a:solidFill>
                <a:srgbClr val="C00000"/>
              </a:solidFill>
            </a:endParaRPr>
          </a:p>
          <a:p>
            <a:pPr marL="344488" lvl="1" indent="-334963" defTabSz="1974850">
              <a:buClr>
                <a:schemeClr val="accent6">
                  <a:lumMod val="75000"/>
                </a:schemeClr>
              </a:buClr>
              <a:buFont typeface="Arial" pitchFamily="34" charset="0"/>
              <a:buChar char="•"/>
            </a:pPr>
            <a:r>
              <a:rPr lang="en-US" sz="1600" dirty="0">
                <a:solidFill>
                  <a:srgbClr val="C00000"/>
                </a:solidFill>
              </a:rPr>
              <a:t>Sensing, seizing, shaping and transforming </a:t>
            </a:r>
            <a:endParaRPr lang="en-US" sz="1600" dirty="0" smtClean="0">
              <a:solidFill>
                <a:srgbClr val="C00000"/>
              </a:solidFill>
            </a:endParaRPr>
          </a:p>
          <a:p>
            <a:pPr marL="9525" lvl="1" defTabSz="1974850">
              <a:buClr>
                <a:schemeClr val="accent6">
                  <a:lumMod val="75000"/>
                </a:schemeClr>
              </a:buClr>
            </a:pPr>
            <a:endParaRPr lang="en-US" sz="1600" dirty="0">
              <a:solidFill>
                <a:srgbClr val="C00000"/>
              </a:solidFill>
            </a:endParaRPr>
          </a:p>
          <a:p>
            <a:pPr marL="344488" lvl="1" indent="-334963" defTabSz="1974850">
              <a:buClr>
                <a:schemeClr val="accent6">
                  <a:lumMod val="75000"/>
                </a:schemeClr>
              </a:buClr>
            </a:pPr>
            <a:endParaRPr lang="en-US" sz="1600" dirty="0">
              <a:solidFill>
                <a:srgbClr val="C00000"/>
              </a:solidFill>
            </a:endParaRPr>
          </a:p>
          <a:p>
            <a:pPr marL="344488" lvl="1" indent="-334963" defTabSz="1974850">
              <a:buClr>
                <a:schemeClr val="accent6">
                  <a:lumMod val="75000"/>
                </a:schemeClr>
              </a:buClr>
              <a:buFont typeface="Arial" pitchFamily="34" charset="0"/>
              <a:buChar char="•"/>
            </a:pPr>
            <a:r>
              <a:rPr lang="en-US" sz="1600" dirty="0">
                <a:solidFill>
                  <a:srgbClr val="C00000"/>
                </a:solidFill>
              </a:rPr>
              <a:t>Difficult ; inimitable</a:t>
            </a:r>
          </a:p>
          <a:p>
            <a:pPr marL="344488" lvl="1" indent="-334963" defTabSz="1974850">
              <a:buFont typeface="Arial" pitchFamily="34" charset="0"/>
              <a:buChar char="•"/>
            </a:pPr>
            <a:endParaRPr lang="en-US" sz="1600" dirty="0">
              <a:solidFill>
                <a:srgbClr val="C00000"/>
              </a:solidFill>
            </a:endParaRPr>
          </a:p>
        </p:txBody>
      </p:sp>
      <p:sp>
        <p:nvSpPr>
          <p:cNvPr id="16387" name="Rectangle 5"/>
          <p:cNvSpPr>
            <a:spLocks noChangeArrowheads="1"/>
          </p:cNvSpPr>
          <p:nvPr/>
        </p:nvSpPr>
        <p:spPr bwMode="auto">
          <a:xfrm>
            <a:off x="1896862" y="2306534"/>
            <a:ext cx="3200400" cy="2549731"/>
          </a:xfrm>
          <a:prstGeom prst="rect">
            <a:avLst/>
          </a:prstGeom>
          <a:noFill/>
          <a:ln w="9525">
            <a:noFill/>
            <a:miter lim="800000"/>
            <a:headEnd/>
            <a:tailEnd/>
          </a:ln>
        </p:spPr>
        <p:txBody>
          <a:bodyPr wrap="square" lIns="86670" tIns="43336" rIns="86670" bIns="43336">
            <a:spAutoFit/>
          </a:bodyPr>
          <a:lstStyle/>
          <a:p>
            <a:pPr marL="215900" indent="-215900" defTabSz="860425">
              <a:buClr>
                <a:schemeClr val="accent6">
                  <a:lumMod val="75000"/>
                </a:schemeClr>
              </a:buClr>
              <a:buFontTx/>
              <a:buChar char="•"/>
            </a:pPr>
            <a:r>
              <a:rPr lang="en-US" sz="1600" dirty="0">
                <a:solidFill>
                  <a:srgbClr val="C00000"/>
                </a:solidFill>
              </a:rPr>
              <a:t>Technical efficiency in basic business </a:t>
            </a:r>
            <a:r>
              <a:rPr lang="en-US" sz="1600" dirty="0" smtClean="0">
                <a:solidFill>
                  <a:srgbClr val="C00000"/>
                </a:solidFill>
              </a:rPr>
              <a:t>functions</a:t>
            </a:r>
          </a:p>
          <a:p>
            <a:pPr marL="215900" indent="-215900" defTabSz="860425">
              <a:buClr>
                <a:schemeClr val="accent6">
                  <a:lumMod val="75000"/>
                </a:schemeClr>
              </a:buClr>
              <a:buFontTx/>
              <a:buChar char="•"/>
            </a:pPr>
            <a:endParaRPr lang="en-US" sz="1600" dirty="0">
              <a:solidFill>
                <a:srgbClr val="C00000"/>
              </a:solidFill>
            </a:endParaRPr>
          </a:p>
          <a:p>
            <a:pPr marL="215900" indent="-215900" defTabSz="860425">
              <a:buClr>
                <a:schemeClr val="accent6">
                  <a:lumMod val="75000"/>
                </a:schemeClr>
              </a:buClr>
              <a:buFontTx/>
              <a:buChar char="•"/>
            </a:pPr>
            <a:endParaRPr lang="en-US" sz="1600" dirty="0">
              <a:solidFill>
                <a:srgbClr val="C00000"/>
              </a:solidFill>
            </a:endParaRPr>
          </a:p>
          <a:p>
            <a:pPr marL="215900" indent="-215900" defTabSz="860425">
              <a:buClr>
                <a:schemeClr val="accent6">
                  <a:lumMod val="75000"/>
                </a:schemeClr>
              </a:buClr>
              <a:buFontTx/>
              <a:buChar char="•"/>
            </a:pPr>
            <a:r>
              <a:rPr lang="en-US" sz="1600" dirty="0">
                <a:solidFill>
                  <a:srgbClr val="C00000"/>
                </a:solidFill>
              </a:rPr>
              <a:t>Operational, administrative, and </a:t>
            </a:r>
            <a:r>
              <a:rPr lang="en-US" sz="1600" dirty="0" smtClean="0">
                <a:solidFill>
                  <a:srgbClr val="C00000"/>
                </a:solidFill>
              </a:rPr>
              <a:t>governance</a:t>
            </a:r>
          </a:p>
          <a:p>
            <a:pPr marL="215900" indent="-215900" defTabSz="860425">
              <a:buClr>
                <a:schemeClr val="accent6">
                  <a:lumMod val="75000"/>
                </a:schemeClr>
              </a:buClr>
              <a:buFontTx/>
              <a:buChar char="•"/>
            </a:pPr>
            <a:endParaRPr lang="en-US" sz="1600" dirty="0">
              <a:solidFill>
                <a:srgbClr val="C00000"/>
              </a:solidFill>
            </a:endParaRPr>
          </a:p>
          <a:p>
            <a:pPr defTabSz="860425">
              <a:buClr>
                <a:schemeClr val="accent6">
                  <a:lumMod val="75000"/>
                </a:schemeClr>
              </a:buClr>
            </a:pPr>
            <a:endParaRPr lang="en-US" sz="1600" dirty="0">
              <a:solidFill>
                <a:srgbClr val="C00000"/>
              </a:solidFill>
            </a:endParaRPr>
          </a:p>
          <a:p>
            <a:pPr marL="215900" indent="-215900" defTabSz="860425">
              <a:buClr>
                <a:schemeClr val="accent6">
                  <a:lumMod val="75000"/>
                </a:schemeClr>
              </a:buClr>
              <a:buFontTx/>
              <a:buChar char="•"/>
            </a:pPr>
            <a:endParaRPr lang="en-US" sz="1600" dirty="0">
              <a:solidFill>
                <a:srgbClr val="C00000"/>
              </a:solidFill>
            </a:endParaRPr>
          </a:p>
          <a:p>
            <a:pPr marL="215900" indent="-215900" defTabSz="860425">
              <a:buClr>
                <a:schemeClr val="accent6">
                  <a:lumMod val="75000"/>
                </a:schemeClr>
              </a:buClr>
              <a:buFontTx/>
              <a:buChar char="•"/>
            </a:pPr>
            <a:r>
              <a:rPr lang="en-US" sz="1600" dirty="0">
                <a:solidFill>
                  <a:srgbClr val="C00000"/>
                </a:solidFill>
              </a:rPr>
              <a:t>Relatively easy; imitable </a:t>
            </a:r>
          </a:p>
        </p:txBody>
      </p:sp>
      <p:sp>
        <p:nvSpPr>
          <p:cNvPr id="2756614" name="Oval 6"/>
          <p:cNvSpPr>
            <a:spLocks noChangeArrowheads="1"/>
          </p:cNvSpPr>
          <p:nvPr/>
        </p:nvSpPr>
        <p:spPr bwMode="auto">
          <a:xfrm>
            <a:off x="2253641" y="1066800"/>
            <a:ext cx="2209800" cy="10668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lIns="88164" tIns="44829" rIns="88164" bIns="44829" anchor="ctr"/>
          <a:lstStyle/>
          <a:p>
            <a:pPr algn="ctr" defTabSz="877888" fontAlgn="auto">
              <a:spcBef>
                <a:spcPts val="0"/>
              </a:spcBef>
              <a:spcAft>
                <a:spcPts val="0"/>
              </a:spcAft>
              <a:defRPr/>
            </a:pPr>
            <a:r>
              <a:rPr lang="en-US" b="1" dirty="0">
                <a:solidFill>
                  <a:schemeClr val="bg1"/>
                </a:solidFill>
                <a:cs typeface="Calibri" pitchFamily="34" charset="0"/>
              </a:rPr>
              <a:t>Ordinary</a:t>
            </a:r>
          </a:p>
          <a:p>
            <a:pPr algn="ctr" defTabSz="877888" fontAlgn="auto">
              <a:spcBef>
                <a:spcPts val="0"/>
              </a:spcBef>
              <a:spcAft>
                <a:spcPts val="0"/>
              </a:spcAft>
              <a:defRPr/>
            </a:pPr>
            <a:r>
              <a:rPr lang="en-US" b="1" dirty="0">
                <a:solidFill>
                  <a:schemeClr val="bg1"/>
                </a:solidFill>
                <a:cs typeface="Calibri" pitchFamily="34" charset="0"/>
              </a:rPr>
              <a:t>Capabilities</a:t>
            </a:r>
          </a:p>
        </p:txBody>
      </p:sp>
      <p:sp>
        <p:nvSpPr>
          <p:cNvPr id="2756615" name="Oval 7"/>
          <p:cNvSpPr>
            <a:spLocks noChangeArrowheads="1"/>
          </p:cNvSpPr>
          <p:nvPr/>
        </p:nvSpPr>
        <p:spPr bwMode="auto">
          <a:xfrm>
            <a:off x="6019798" y="1066800"/>
            <a:ext cx="2105025" cy="11430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lIns="88164" tIns="44829" rIns="88164" bIns="44829" anchor="ctr"/>
          <a:lstStyle/>
          <a:p>
            <a:pPr algn="ctr" defTabSz="877888" fontAlgn="auto">
              <a:spcBef>
                <a:spcPts val="0"/>
              </a:spcBef>
              <a:spcAft>
                <a:spcPts val="0"/>
              </a:spcAft>
              <a:defRPr/>
            </a:pPr>
            <a:r>
              <a:rPr lang="en-US" b="1" dirty="0">
                <a:solidFill>
                  <a:schemeClr val="bg1"/>
                </a:solidFill>
                <a:cs typeface="Calibri" pitchFamily="34" charset="0"/>
              </a:rPr>
              <a:t>Dynamic</a:t>
            </a:r>
          </a:p>
          <a:p>
            <a:pPr algn="ctr" defTabSz="877888" fontAlgn="auto">
              <a:spcBef>
                <a:spcPts val="0"/>
              </a:spcBef>
              <a:spcAft>
                <a:spcPts val="0"/>
              </a:spcAft>
              <a:defRPr/>
            </a:pPr>
            <a:r>
              <a:rPr lang="en-US" b="1" dirty="0">
                <a:solidFill>
                  <a:schemeClr val="bg1"/>
                </a:solidFill>
                <a:cs typeface="Calibri" pitchFamily="34" charset="0"/>
              </a:rPr>
              <a:t>Capabilities</a:t>
            </a:r>
          </a:p>
        </p:txBody>
      </p:sp>
      <p:grpSp>
        <p:nvGrpSpPr>
          <p:cNvPr id="2" name="Group 9"/>
          <p:cNvGrpSpPr>
            <a:grpSpLocks/>
          </p:cNvGrpSpPr>
          <p:nvPr/>
        </p:nvGrpSpPr>
        <p:grpSpPr bwMode="auto">
          <a:xfrm>
            <a:off x="1447800" y="4981541"/>
            <a:ext cx="3332163" cy="821292"/>
            <a:chOff x="305" y="2935"/>
            <a:chExt cx="2220" cy="553"/>
          </a:xfrm>
        </p:grpSpPr>
        <p:sp>
          <p:nvSpPr>
            <p:cNvPr id="16403" name="Rectangle 10"/>
            <p:cNvSpPr>
              <a:spLocks noChangeArrowheads="1"/>
            </p:cNvSpPr>
            <p:nvPr/>
          </p:nvSpPr>
          <p:spPr bwMode="auto">
            <a:xfrm>
              <a:off x="305" y="3243"/>
              <a:ext cx="2220" cy="245"/>
            </a:xfrm>
            <a:prstGeom prst="rect">
              <a:avLst/>
            </a:prstGeom>
            <a:noFill/>
            <a:ln w="9525">
              <a:noFill/>
              <a:miter lim="800000"/>
              <a:headEnd/>
              <a:tailEnd/>
            </a:ln>
          </p:spPr>
          <p:txBody>
            <a:bodyPr lIns="86670" tIns="43336" rIns="86670" bIns="43336">
              <a:spAutoFit/>
            </a:bodyPr>
            <a:lstStyle/>
            <a:p>
              <a:pPr marL="215900" indent="-215900" algn="ctr" defTabSz="860425">
                <a:spcBef>
                  <a:spcPct val="40000"/>
                </a:spcBef>
              </a:pPr>
              <a:r>
                <a:rPr lang="en-US" b="1" dirty="0">
                  <a:solidFill>
                    <a:srgbClr val="0070C0"/>
                  </a:solidFill>
                  <a:cs typeface="Calibri"/>
                </a:rPr>
                <a:t>Doing things “right”</a:t>
              </a:r>
            </a:p>
          </p:txBody>
        </p:sp>
        <p:sp>
          <p:nvSpPr>
            <p:cNvPr id="16404" name="AutoShape 11"/>
            <p:cNvSpPr>
              <a:spLocks noChangeArrowheads="1"/>
            </p:cNvSpPr>
            <p:nvPr/>
          </p:nvSpPr>
          <p:spPr bwMode="auto">
            <a:xfrm>
              <a:off x="1219" y="2935"/>
              <a:ext cx="359" cy="326"/>
            </a:xfrm>
            <a:prstGeom prst="downArrow">
              <a:avLst>
                <a:gd name="adj1" fmla="val 50000"/>
                <a:gd name="adj2" fmla="val 50005"/>
              </a:avLst>
            </a:prstGeom>
            <a:solidFill>
              <a:schemeClr val="accent1"/>
            </a:solidFill>
            <a:ln w="9525">
              <a:solidFill>
                <a:schemeClr val="tx1"/>
              </a:solidFill>
              <a:miter lim="800000"/>
              <a:headEnd/>
              <a:tailEnd/>
            </a:ln>
          </p:spPr>
          <p:txBody>
            <a:bodyPr wrap="square" lIns="86670" tIns="43336" rIns="86670" bIns="43336">
              <a:spAutoFit/>
            </a:bodyPr>
            <a:lstStyle/>
            <a:p>
              <a:endParaRPr lang="en-US">
                <a:cs typeface="Times New Roman" pitchFamily="18" charset="0"/>
              </a:endParaRPr>
            </a:p>
          </p:txBody>
        </p:sp>
      </p:grpSp>
      <p:grpSp>
        <p:nvGrpSpPr>
          <p:cNvPr id="3" name="Group 12"/>
          <p:cNvGrpSpPr>
            <a:grpSpLocks/>
          </p:cNvGrpSpPr>
          <p:nvPr/>
        </p:nvGrpSpPr>
        <p:grpSpPr bwMode="auto">
          <a:xfrm>
            <a:off x="4920492" y="4927682"/>
            <a:ext cx="3724275" cy="821038"/>
            <a:chOff x="3358" y="2935"/>
            <a:chExt cx="2482" cy="552"/>
          </a:xfrm>
        </p:grpSpPr>
        <p:sp>
          <p:nvSpPr>
            <p:cNvPr id="16401" name="AutoShape 13"/>
            <p:cNvSpPr>
              <a:spLocks noChangeArrowheads="1"/>
            </p:cNvSpPr>
            <p:nvPr/>
          </p:nvSpPr>
          <p:spPr bwMode="auto">
            <a:xfrm>
              <a:off x="4465" y="2935"/>
              <a:ext cx="380" cy="326"/>
            </a:xfrm>
            <a:prstGeom prst="downArrow">
              <a:avLst>
                <a:gd name="adj1" fmla="val 50000"/>
                <a:gd name="adj2" fmla="val 50005"/>
              </a:avLst>
            </a:prstGeom>
            <a:solidFill>
              <a:schemeClr val="accent1"/>
            </a:solidFill>
            <a:ln w="9525">
              <a:solidFill>
                <a:schemeClr val="tx1"/>
              </a:solidFill>
              <a:miter lim="800000"/>
              <a:headEnd/>
              <a:tailEnd/>
            </a:ln>
          </p:spPr>
          <p:txBody>
            <a:bodyPr wrap="square" lIns="86670" tIns="43336" rIns="86670" bIns="43336">
              <a:spAutoFit/>
            </a:bodyPr>
            <a:lstStyle/>
            <a:p>
              <a:endParaRPr lang="en-US">
                <a:cs typeface="Times New Roman" pitchFamily="18" charset="0"/>
              </a:endParaRPr>
            </a:p>
          </p:txBody>
        </p:sp>
        <p:sp>
          <p:nvSpPr>
            <p:cNvPr id="16402" name="Rectangle 14"/>
            <p:cNvSpPr>
              <a:spLocks noChangeArrowheads="1"/>
            </p:cNvSpPr>
            <p:nvPr/>
          </p:nvSpPr>
          <p:spPr bwMode="auto">
            <a:xfrm>
              <a:off x="3358" y="3242"/>
              <a:ext cx="2482" cy="245"/>
            </a:xfrm>
            <a:prstGeom prst="rect">
              <a:avLst/>
            </a:prstGeom>
            <a:noFill/>
            <a:ln w="9525">
              <a:noFill/>
              <a:miter lim="800000"/>
              <a:headEnd/>
              <a:tailEnd/>
            </a:ln>
          </p:spPr>
          <p:txBody>
            <a:bodyPr lIns="86670" tIns="43336" rIns="86670" bIns="43336">
              <a:spAutoFit/>
            </a:bodyPr>
            <a:lstStyle/>
            <a:p>
              <a:pPr marL="215900" indent="-215900" algn="ctr" defTabSz="860425">
                <a:spcBef>
                  <a:spcPct val="40000"/>
                </a:spcBef>
              </a:pPr>
              <a:r>
                <a:rPr lang="en-US" dirty="0">
                  <a:solidFill>
                    <a:srgbClr val="0070C0"/>
                  </a:solidFill>
                  <a:cs typeface="Times New Roman" pitchFamily="18" charset="0"/>
                </a:rPr>
                <a:t> </a:t>
              </a:r>
              <a:r>
                <a:rPr lang="en-US" b="1" dirty="0" smtClean="0">
                  <a:solidFill>
                    <a:srgbClr val="0070C0"/>
                  </a:solidFill>
                  <a:cs typeface="Calibri"/>
                </a:rPr>
                <a:t>Doing</a:t>
              </a:r>
              <a:r>
                <a:rPr lang="en-US" b="1" dirty="0" smtClean="0">
                  <a:solidFill>
                    <a:srgbClr val="0070C0"/>
                  </a:solidFill>
                  <a:cs typeface="Times New Roman" pitchFamily="18" charset="0"/>
                </a:rPr>
                <a:t> </a:t>
              </a:r>
              <a:r>
                <a:rPr lang="en-US" b="1" dirty="0">
                  <a:solidFill>
                    <a:srgbClr val="0070C0"/>
                  </a:solidFill>
                  <a:cs typeface="Calibri"/>
                </a:rPr>
                <a:t>the “right” things</a:t>
              </a:r>
            </a:p>
          </p:txBody>
        </p:sp>
      </p:grpSp>
      <p:sp>
        <p:nvSpPr>
          <p:cNvPr id="27659" name="Rectangle 15"/>
          <p:cNvSpPr>
            <a:spLocks noGrp="1" noChangeArrowheads="1"/>
          </p:cNvSpPr>
          <p:nvPr>
            <p:ph type="title"/>
          </p:nvPr>
        </p:nvSpPr>
        <p:spPr>
          <a:xfrm>
            <a:off x="200023" y="76200"/>
            <a:ext cx="7924800" cy="822325"/>
          </a:xfrm>
          <a:noFill/>
          <a:extLst/>
        </p:spPr>
        <p:style>
          <a:lnRef idx="0">
            <a:scrgbClr r="0" g="0" b="0"/>
          </a:lnRef>
          <a:fillRef idx="1001">
            <a:schemeClr val="lt1"/>
          </a:fillRef>
          <a:effectRef idx="0">
            <a:scrgbClr r="0" g="0" b="0"/>
          </a:effectRef>
          <a:fontRef idx="major"/>
        </p:style>
        <p:txBody>
          <a:bodyPr rtlCol="0">
            <a:normAutofit/>
          </a:bodyPr>
          <a:lstStyle/>
          <a:p>
            <a:pPr defTabSz="1003300" eaLnBrk="1" fontAlgn="auto" hangingPunct="1">
              <a:spcAft>
                <a:spcPts val="0"/>
              </a:spcAft>
              <a:defRPr/>
            </a:pPr>
            <a:r>
              <a:rPr lang="en-US" sz="2400" b="1" dirty="0" smtClean="0">
                <a:cs typeface="Calibri" pitchFamily="34" charset="0"/>
              </a:rPr>
              <a:t>Dynamic Vs. Ordinary US Dynamic Capabilities</a:t>
            </a:r>
            <a:endParaRPr lang="en-US" sz="2400" b="1" u="sng" dirty="0" smtClean="0">
              <a:cs typeface="Calibri" pitchFamily="34" charset="0"/>
            </a:endParaRPr>
          </a:p>
        </p:txBody>
      </p:sp>
      <p:sp>
        <p:nvSpPr>
          <p:cNvPr id="15373" name="Slide Number Placeholder 20"/>
          <p:cNvSpPr>
            <a:spLocks noGrp="1"/>
          </p:cNvSpPr>
          <p:nvPr>
            <p:ph type="sldNum" sz="quarter" idx="12"/>
          </p:nvPr>
        </p:nvSpPr>
        <p:spPr bwMode="auto">
          <a:xfrm>
            <a:off x="8529637" y="6675437"/>
            <a:ext cx="762000" cy="365125"/>
          </a:xfrm>
          <a:ln>
            <a:miter lim="800000"/>
            <a:headEnd/>
            <a:tailEnd/>
          </a:ln>
        </p:spPr>
        <p:txBody>
          <a:bodyPr wrap="square" tIns="45720" bIns="45720" numCol="1" anchorCtr="0" compatLnSpc="1">
            <a:prstTxWarp prst="textNoShape">
              <a:avLst/>
            </a:prstTxWarp>
          </a:bodyPr>
          <a:lstStyle/>
          <a:p>
            <a:pPr fontAlgn="base">
              <a:spcBef>
                <a:spcPct val="0"/>
              </a:spcBef>
              <a:spcAft>
                <a:spcPct val="0"/>
              </a:spcAft>
              <a:defRPr/>
            </a:pPr>
            <a:fld id="{CF097A15-8A34-4851-9C1D-A3BC023F2F79}" type="slidenum">
              <a:rPr lang="en-US" smtClean="0">
                <a:solidFill>
                  <a:schemeClr val="tx1"/>
                </a:solidFill>
              </a:rPr>
              <a:pPr fontAlgn="base">
                <a:spcBef>
                  <a:spcPct val="0"/>
                </a:spcBef>
                <a:spcAft>
                  <a:spcPct val="0"/>
                </a:spcAft>
                <a:defRPr/>
              </a:pPr>
              <a:t>27</a:t>
            </a:fld>
            <a:endParaRPr lang="en-US" dirty="0" smtClean="0">
              <a:solidFill>
                <a:schemeClr val="tx1"/>
              </a:solidFill>
            </a:endParaRPr>
          </a:p>
        </p:txBody>
      </p:sp>
      <p:sp>
        <p:nvSpPr>
          <p:cNvPr id="18" name="Rectangle 17"/>
          <p:cNvSpPr/>
          <p:nvPr/>
        </p:nvSpPr>
        <p:spPr>
          <a:xfrm>
            <a:off x="304800" y="2286000"/>
            <a:ext cx="1600200" cy="6096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b="1" dirty="0">
                <a:solidFill>
                  <a:schemeClr val="bg1"/>
                </a:solidFill>
                <a:cs typeface="Calibri" pitchFamily="34" charset="0"/>
              </a:rPr>
              <a:t>Purpose</a:t>
            </a:r>
          </a:p>
        </p:txBody>
      </p:sp>
      <p:sp>
        <p:nvSpPr>
          <p:cNvPr id="19" name="Rectangle 18"/>
          <p:cNvSpPr/>
          <p:nvPr/>
        </p:nvSpPr>
        <p:spPr>
          <a:xfrm>
            <a:off x="259672" y="3124200"/>
            <a:ext cx="1600200" cy="9144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b="1" dirty="0">
                <a:solidFill>
                  <a:schemeClr val="bg1"/>
                </a:solidFill>
                <a:cs typeface="Calibri" pitchFamily="34" charset="0"/>
              </a:rPr>
              <a:t>Tripartite schemes</a:t>
            </a:r>
          </a:p>
        </p:txBody>
      </p:sp>
      <p:sp>
        <p:nvSpPr>
          <p:cNvPr id="20" name="Rectangle 19"/>
          <p:cNvSpPr/>
          <p:nvPr/>
        </p:nvSpPr>
        <p:spPr>
          <a:xfrm>
            <a:off x="228600" y="4282838"/>
            <a:ext cx="1600200" cy="776587"/>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b="1" dirty="0" smtClean="0">
                <a:solidFill>
                  <a:schemeClr val="bg1"/>
                </a:solidFill>
                <a:cs typeface="Calibri" pitchFamily="34" charset="0"/>
              </a:rPr>
              <a:t>Imitability</a:t>
            </a:r>
            <a:endParaRPr lang="en-US" b="1" dirty="0">
              <a:solidFill>
                <a:schemeClr val="bg1"/>
              </a:solidFill>
              <a:cs typeface="Calibri" pitchFamily="34" charset="0"/>
            </a:endParaRPr>
          </a:p>
        </p:txBody>
      </p:sp>
      <p:sp>
        <p:nvSpPr>
          <p:cNvPr id="16399" name="AutoShape 13"/>
          <p:cNvSpPr>
            <a:spLocks noChangeArrowheads="1"/>
          </p:cNvSpPr>
          <p:nvPr/>
        </p:nvSpPr>
        <p:spPr bwMode="auto">
          <a:xfrm rot="10800000">
            <a:off x="6581561" y="5802833"/>
            <a:ext cx="579361" cy="484378"/>
          </a:xfrm>
          <a:prstGeom prst="downArrow">
            <a:avLst>
              <a:gd name="adj1" fmla="val 50000"/>
              <a:gd name="adj2" fmla="val 50005"/>
            </a:avLst>
          </a:prstGeom>
          <a:solidFill>
            <a:schemeClr val="accent1"/>
          </a:solidFill>
          <a:ln w="9525">
            <a:solidFill>
              <a:schemeClr val="tx1"/>
            </a:solidFill>
            <a:miter lim="800000"/>
            <a:headEnd/>
            <a:tailEnd/>
          </a:ln>
        </p:spPr>
        <p:txBody>
          <a:bodyPr wrap="square" lIns="86670" tIns="43336" rIns="86670" bIns="43336">
            <a:spAutoFit/>
          </a:bodyPr>
          <a:lstStyle/>
          <a:p>
            <a:endParaRPr lang="en-US">
              <a:cs typeface="Times New Roman" pitchFamily="18" charset="0"/>
            </a:endParaRPr>
          </a:p>
        </p:txBody>
      </p:sp>
      <p:sp>
        <p:nvSpPr>
          <p:cNvPr id="16400" name="AutoShape 13"/>
          <p:cNvSpPr>
            <a:spLocks noChangeArrowheads="1"/>
          </p:cNvSpPr>
          <p:nvPr/>
        </p:nvSpPr>
        <p:spPr bwMode="auto">
          <a:xfrm rot="10800000">
            <a:off x="2819691" y="5850917"/>
            <a:ext cx="538850" cy="484378"/>
          </a:xfrm>
          <a:prstGeom prst="downArrow">
            <a:avLst>
              <a:gd name="adj1" fmla="val 50000"/>
              <a:gd name="adj2" fmla="val 50005"/>
            </a:avLst>
          </a:prstGeom>
          <a:solidFill>
            <a:schemeClr val="accent1"/>
          </a:solidFill>
          <a:ln w="9525">
            <a:solidFill>
              <a:schemeClr val="tx1"/>
            </a:solidFill>
            <a:miter lim="800000"/>
            <a:headEnd/>
            <a:tailEnd/>
          </a:ln>
        </p:spPr>
        <p:txBody>
          <a:bodyPr wrap="square" lIns="86670" tIns="43336" rIns="86670" bIns="43336">
            <a:spAutoFit/>
          </a:bodyPr>
          <a:lstStyle/>
          <a:p>
            <a:endParaRPr lang="en-US">
              <a:cs typeface="Times New Roman" pitchFamily="18" charset="0"/>
            </a:endParaRPr>
          </a:p>
        </p:txBody>
      </p:sp>
      <p:sp>
        <p:nvSpPr>
          <p:cNvPr id="22" name="Footer Placeholder 3"/>
          <p:cNvSpPr>
            <a:spLocks noGrp="1"/>
          </p:cNvSpPr>
          <p:nvPr>
            <p:ph type="ftr" sz="quarter" idx="11"/>
          </p:nvPr>
        </p:nvSpPr>
        <p:spPr>
          <a:xfrm>
            <a:off x="3124200" y="6269582"/>
            <a:ext cx="2895600" cy="365125"/>
          </a:xfrm>
        </p:spPr>
        <p:txBody>
          <a:bodyPr/>
          <a:lstStyle/>
          <a:p>
            <a:pPr algn="ctr"/>
            <a:r>
              <a:rPr lang="en-US" smtClean="0"/>
              <a:t>Copyright Teece 2015</a:t>
            </a:r>
            <a:endParaRPr lang="en-US" dirty="0"/>
          </a:p>
        </p:txBody>
      </p:sp>
      <p:sp>
        <p:nvSpPr>
          <p:cNvPr id="21" name="Rectangle 5"/>
          <p:cNvSpPr>
            <a:spLocks noChangeArrowheads="1"/>
          </p:cNvSpPr>
          <p:nvPr/>
        </p:nvSpPr>
        <p:spPr bwMode="auto">
          <a:xfrm>
            <a:off x="1905000" y="2300435"/>
            <a:ext cx="3200400" cy="2549731"/>
          </a:xfrm>
          <a:prstGeom prst="rect">
            <a:avLst/>
          </a:prstGeom>
          <a:noFill/>
          <a:ln w="9525">
            <a:noFill/>
            <a:miter lim="800000"/>
            <a:headEnd/>
            <a:tailEnd/>
          </a:ln>
        </p:spPr>
        <p:txBody>
          <a:bodyPr wrap="square" lIns="86670" tIns="43336" rIns="86670" bIns="43336">
            <a:spAutoFit/>
          </a:bodyPr>
          <a:lstStyle/>
          <a:p>
            <a:pPr marL="215900" indent="-215900" defTabSz="860425">
              <a:buClr>
                <a:schemeClr val="accent6">
                  <a:lumMod val="75000"/>
                </a:schemeClr>
              </a:buClr>
              <a:buFontTx/>
              <a:buChar char="•"/>
            </a:pPr>
            <a:r>
              <a:rPr lang="en-US" sz="1600" dirty="0">
                <a:solidFill>
                  <a:srgbClr val="C00000"/>
                </a:solidFill>
              </a:rPr>
              <a:t>Technical efficiency in basic business </a:t>
            </a:r>
            <a:r>
              <a:rPr lang="en-US" sz="1600" dirty="0" smtClean="0">
                <a:solidFill>
                  <a:srgbClr val="C00000"/>
                </a:solidFill>
              </a:rPr>
              <a:t>functions</a:t>
            </a:r>
          </a:p>
          <a:p>
            <a:pPr marL="215900" indent="-215900" defTabSz="860425">
              <a:buClr>
                <a:schemeClr val="accent6">
                  <a:lumMod val="75000"/>
                </a:schemeClr>
              </a:buClr>
              <a:buFontTx/>
              <a:buChar char="•"/>
            </a:pPr>
            <a:endParaRPr lang="en-US" sz="1600" dirty="0">
              <a:solidFill>
                <a:srgbClr val="C00000"/>
              </a:solidFill>
            </a:endParaRPr>
          </a:p>
          <a:p>
            <a:pPr marL="215900" indent="-215900" defTabSz="860425">
              <a:buClr>
                <a:schemeClr val="accent6">
                  <a:lumMod val="75000"/>
                </a:schemeClr>
              </a:buClr>
              <a:buFontTx/>
              <a:buChar char="•"/>
            </a:pPr>
            <a:endParaRPr lang="en-US" sz="1600" dirty="0">
              <a:solidFill>
                <a:srgbClr val="C00000"/>
              </a:solidFill>
            </a:endParaRPr>
          </a:p>
          <a:p>
            <a:pPr marL="215900" indent="-215900" defTabSz="860425">
              <a:buClr>
                <a:schemeClr val="accent6">
                  <a:lumMod val="75000"/>
                </a:schemeClr>
              </a:buClr>
              <a:buFontTx/>
              <a:buChar char="•"/>
            </a:pPr>
            <a:r>
              <a:rPr lang="en-US" sz="1600" dirty="0">
                <a:solidFill>
                  <a:srgbClr val="C00000"/>
                </a:solidFill>
              </a:rPr>
              <a:t>Operational, administrative, and </a:t>
            </a:r>
            <a:r>
              <a:rPr lang="en-US" sz="1600" dirty="0" smtClean="0">
                <a:solidFill>
                  <a:srgbClr val="C00000"/>
                </a:solidFill>
              </a:rPr>
              <a:t>governance</a:t>
            </a:r>
          </a:p>
          <a:p>
            <a:pPr marL="215900" indent="-215900" defTabSz="860425">
              <a:buClr>
                <a:schemeClr val="accent6">
                  <a:lumMod val="75000"/>
                </a:schemeClr>
              </a:buClr>
              <a:buFontTx/>
              <a:buChar char="•"/>
            </a:pPr>
            <a:endParaRPr lang="en-US" sz="1600" dirty="0">
              <a:solidFill>
                <a:srgbClr val="C00000"/>
              </a:solidFill>
            </a:endParaRPr>
          </a:p>
          <a:p>
            <a:pPr defTabSz="860425">
              <a:buClr>
                <a:schemeClr val="accent6">
                  <a:lumMod val="75000"/>
                </a:schemeClr>
              </a:buClr>
            </a:pPr>
            <a:endParaRPr lang="en-US" sz="1600" dirty="0">
              <a:solidFill>
                <a:srgbClr val="C00000"/>
              </a:solidFill>
            </a:endParaRPr>
          </a:p>
          <a:p>
            <a:pPr marL="215900" indent="-215900" defTabSz="860425">
              <a:buClr>
                <a:schemeClr val="accent6">
                  <a:lumMod val="75000"/>
                </a:schemeClr>
              </a:buClr>
              <a:buFontTx/>
              <a:buChar char="•"/>
            </a:pPr>
            <a:endParaRPr lang="en-US" sz="1600" dirty="0">
              <a:solidFill>
                <a:srgbClr val="C00000"/>
              </a:solidFill>
            </a:endParaRPr>
          </a:p>
          <a:p>
            <a:pPr marL="215900" indent="-215900" defTabSz="860425">
              <a:buClr>
                <a:schemeClr val="accent6">
                  <a:lumMod val="75000"/>
                </a:schemeClr>
              </a:buClr>
              <a:buFontTx/>
              <a:buChar char="•"/>
            </a:pPr>
            <a:r>
              <a:rPr lang="en-US" sz="1600" dirty="0">
                <a:solidFill>
                  <a:srgbClr val="C00000"/>
                </a:solidFill>
              </a:rPr>
              <a:t>Relatively easy; imitable </a:t>
            </a:r>
          </a:p>
        </p:txBody>
      </p:sp>
      <p:sp>
        <p:nvSpPr>
          <p:cNvPr id="23" name="Rectangle 22"/>
          <p:cNvSpPr/>
          <p:nvPr/>
        </p:nvSpPr>
        <p:spPr>
          <a:xfrm>
            <a:off x="304800" y="2279901"/>
            <a:ext cx="1600200" cy="6096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b="1" dirty="0">
                <a:solidFill>
                  <a:schemeClr val="bg1"/>
                </a:solidFill>
                <a:cs typeface="Calibri" pitchFamily="34" charset="0"/>
              </a:rPr>
              <a:t>Purpose</a:t>
            </a:r>
          </a:p>
        </p:txBody>
      </p:sp>
    </p:spTree>
    <p:extLst>
      <p:ext uri="{BB962C8B-B14F-4D97-AF65-F5344CB8AC3E}">
        <p14:creationId xmlns:p14="http://schemas.microsoft.com/office/powerpoint/2010/main" val="194613406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12500" y="152400"/>
            <a:ext cx="8956040" cy="1066800"/>
          </a:xfrm>
        </p:spPr>
        <p:txBody>
          <a:bodyPr>
            <a:normAutofit/>
          </a:bodyPr>
          <a:lstStyle/>
          <a:p>
            <a:pPr eaLnBrk="1" fontAlgn="auto" hangingPunct="1">
              <a:spcAft>
                <a:spcPts val="0"/>
              </a:spcAft>
              <a:defRPr/>
            </a:pPr>
            <a:r>
              <a:rPr lang="en-US" sz="2400" b="1" dirty="0" smtClean="0">
                <a:cs typeface="Calibri" pitchFamily="34" charset="0"/>
              </a:rPr>
              <a:t>Sensing, Seizing &amp; Transforming Are The Practical Pillars Of Dynamic Capabilities </a:t>
            </a:r>
          </a:p>
        </p:txBody>
      </p:sp>
      <p:sp>
        <p:nvSpPr>
          <p:cNvPr id="3" name="12-Point Star 2"/>
          <p:cNvSpPr/>
          <p:nvPr/>
        </p:nvSpPr>
        <p:spPr>
          <a:xfrm>
            <a:off x="3201880" y="1025371"/>
            <a:ext cx="3581400" cy="914400"/>
          </a:xfrm>
          <a:prstGeom prst="star12">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b="1" dirty="0" smtClean="0">
                <a:latin typeface="Arial"/>
                <a:cs typeface="Arial"/>
              </a:rPr>
              <a:t>Firm Performance</a:t>
            </a:r>
            <a:endParaRPr lang="en-US" sz="1600" b="1" dirty="0">
              <a:latin typeface="Arial"/>
              <a:cs typeface="Arial"/>
            </a:endParaRPr>
          </a:p>
        </p:txBody>
      </p:sp>
      <p:grpSp>
        <p:nvGrpSpPr>
          <p:cNvPr id="5" name="Group 4"/>
          <p:cNvGrpSpPr/>
          <p:nvPr/>
        </p:nvGrpSpPr>
        <p:grpSpPr>
          <a:xfrm>
            <a:off x="77680" y="1699334"/>
            <a:ext cx="8763000" cy="4419600"/>
            <a:chOff x="76200" y="1981200"/>
            <a:chExt cx="8763000" cy="4419600"/>
          </a:xfrm>
        </p:grpSpPr>
        <p:sp>
          <p:nvSpPr>
            <p:cNvPr id="2" name="TextBox 1"/>
            <p:cNvSpPr txBox="1"/>
            <p:nvPr/>
          </p:nvSpPr>
          <p:spPr>
            <a:xfrm>
              <a:off x="1676400" y="4038600"/>
              <a:ext cx="1828800" cy="685800"/>
            </a:xfrm>
            <a:prstGeom prst="rect">
              <a:avLst/>
            </a:prstGeom>
            <a:pattFill prst="ltUpDiag">
              <a:fgClr>
                <a:schemeClr val="accent1"/>
              </a:fgClr>
              <a:bgClr>
                <a:schemeClr val="bg1"/>
              </a:bgClr>
            </a:pattFill>
            <a:ln w="19050">
              <a:solidFill>
                <a:schemeClr val="tx1"/>
              </a:solidFill>
            </a:ln>
          </p:spPr>
          <p:txBody>
            <a:bodyPr wrap="square" rtlCol="0" anchor="ctr" anchorCtr="0">
              <a:noAutofit/>
            </a:bodyPr>
            <a:lstStyle/>
            <a:p>
              <a:pPr algn="ctr"/>
              <a:r>
                <a:rPr lang="en-US" sz="1600" dirty="0" smtClean="0"/>
                <a:t>Sensing</a:t>
              </a:r>
              <a:endParaRPr lang="en-US" sz="1600" dirty="0"/>
            </a:p>
          </p:txBody>
        </p:sp>
        <p:sp>
          <p:nvSpPr>
            <p:cNvPr id="7" name="TextBox 6"/>
            <p:cNvSpPr txBox="1"/>
            <p:nvPr/>
          </p:nvSpPr>
          <p:spPr>
            <a:xfrm>
              <a:off x="4191000" y="4038600"/>
              <a:ext cx="1828800" cy="685800"/>
            </a:xfrm>
            <a:prstGeom prst="rect">
              <a:avLst/>
            </a:prstGeom>
            <a:pattFill prst="ltUpDiag">
              <a:fgClr>
                <a:schemeClr val="accent1"/>
              </a:fgClr>
              <a:bgClr>
                <a:schemeClr val="bg1"/>
              </a:bgClr>
            </a:pattFill>
            <a:ln w="19050">
              <a:solidFill>
                <a:schemeClr val="tx1"/>
              </a:solidFill>
            </a:ln>
          </p:spPr>
          <p:txBody>
            <a:bodyPr wrap="square" rtlCol="0" anchor="ctr" anchorCtr="0">
              <a:noAutofit/>
            </a:bodyPr>
            <a:lstStyle/>
            <a:p>
              <a:pPr algn="ctr"/>
              <a:r>
                <a:rPr lang="en-US" sz="1600" dirty="0" smtClean="0"/>
                <a:t>Co-creating and Seizing</a:t>
              </a:r>
              <a:endParaRPr lang="en-US" sz="1600" dirty="0"/>
            </a:p>
          </p:txBody>
        </p:sp>
        <p:sp>
          <p:nvSpPr>
            <p:cNvPr id="8" name="TextBox 7"/>
            <p:cNvSpPr txBox="1"/>
            <p:nvPr/>
          </p:nvSpPr>
          <p:spPr>
            <a:xfrm>
              <a:off x="6781800" y="3962400"/>
              <a:ext cx="1981200" cy="685800"/>
            </a:xfrm>
            <a:prstGeom prst="rect">
              <a:avLst/>
            </a:prstGeom>
            <a:pattFill prst="ltUpDiag">
              <a:fgClr>
                <a:schemeClr val="accent1"/>
              </a:fgClr>
              <a:bgClr>
                <a:schemeClr val="bg1"/>
              </a:bgClr>
            </a:pattFill>
            <a:ln w="19050">
              <a:solidFill>
                <a:schemeClr val="tx1"/>
              </a:solidFill>
            </a:ln>
          </p:spPr>
          <p:txBody>
            <a:bodyPr wrap="square" rtlCol="0" anchor="ctr" anchorCtr="0">
              <a:noAutofit/>
            </a:bodyPr>
            <a:lstStyle/>
            <a:p>
              <a:pPr algn="ctr"/>
              <a:r>
                <a:rPr lang="en-US" sz="1600" dirty="0" smtClean="0"/>
                <a:t>Transforming</a:t>
              </a:r>
              <a:endParaRPr lang="en-US" sz="1600" dirty="0"/>
            </a:p>
          </p:txBody>
        </p:sp>
        <p:sp>
          <p:nvSpPr>
            <p:cNvPr id="9" name="TextBox 8"/>
            <p:cNvSpPr txBox="1"/>
            <p:nvPr/>
          </p:nvSpPr>
          <p:spPr>
            <a:xfrm>
              <a:off x="1676400" y="5181600"/>
              <a:ext cx="1828800" cy="1143000"/>
            </a:xfrm>
            <a:prstGeom prst="rect">
              <a:avLst/>
            </a:prstGeom>
            <a:noFill/>
            <a:ln w="19050">
              <a:solidFill>
                <a:schemeClr val="tx1"/>
              </a:solidFill>
            </a:ln>
          </p:spPr>
          <p:txBody>
            <a:bodyPr wrap="square" rtlCol="0" anchor="ctr" anchorCtr="0">
              <a:noAutofit/>
            </a:bodyPr>
            <a:lstStyle/>
            <a:p>
              <a:pPr algn="ctr"/>
              <a:r>
                <a:rPr lang="en-US" sz="1600" dirty="0" smtClean="0"/>
                <a:t>Perception and Attention</a:t>
              </a:r>
              <a:endParaRPr lang="en-US" sz="1600" dirty="0"/>
            </a:p>
          </p:txBody>
        </p:sp>
        <p:sp>
          <p:nvSpPr>
            <p:cNvPr id="10" name="TextBox 9"/>
            <p:cNvSpPr txBox="1"/>
            <p:nvPr/>
          </p:nvSpPr>
          <p:spPr>
            <a:xfrm>
              <a:off x="4191000" y="5181600"/>
              <a:ext cx="1905000" cy="1219200"/>
            </a:xfrm>
            <a:prstGeom prst="rect">
              <a:avLst/>
            </a:prstGeom>
            <a:noFill/>
            <a:ln w="19050">
              <a:solidFill>
                <a:schemeClr val="tx1"/>
              </a:solidFill>
            </a:ln>
          </p:spPr>
          <p:txBody>
            <a:bodyPr wrap="square" rtlCol="0" anchor="ctr" anchorCtr="0">
              <a:noAutofit/>
            </a:bodyPr>
            <a:lstStyle/>
            <a:p>
              <a:pPr algn="ctr"/>
              <a:r>
                <a:rPr lang="en-US" sz="1600" dirty="0" smtClean="0"/>
                <a:t>Problem Solving and Reasoning</a:t>
              </a:r>
              <a:endParaRPr lang="en-US" sz="1600" dirty="0"/>
            </a:p>
          </p:txBody>
        </p:sp>
        <p:sp>
          <p:nvSpPr>
            <p:cNvPr id="12" name="TextBox 11"/>
            <p:cNvSpPr txBox="1"/>
            <p:nvPr/>
          </p:nvSpPr>
          <p:spPr>
            <a:xfrm>
              <a:off x="6781800" y="5181600"/>
              <a:ext cx="2057400" cy="1143000"/>
            </a:xfrm>
            <a:prstGeom prst="rect">
              <a:avLst/>
            </a:prstGeom>
            <a:noFill/>
            <a:ln w="19050">
              <a:solidFill>
                <a:schemeClr val="tx1"/>
              </a:solidFill>
            </a:ln>
          </p:spPr>
          <p:txBody>
            <a:bodyPr wrap="square" rtlCol="0" anchor="ctr" anchorCtr="0">
              <a:noAutofit/>
            </a:bodyPr>
            <a:lstStyle/>
            <a:p>
              <a:pPr algn="ctr"/>
              <a:r>
                <a:rPr lang="en-US" sz="1600" dirty="0" smtClean="0"/>
                <a:t>Communication and Social Cognition</a:t>
              </a:r>
              <a:endParaRPr lang="en-US" sz="1600" dirty="0"/>
            </a:p>
          </p:txBody>
        </p:sp>
        <p:sp>
          <p:nvSpPr>
            <p:cNvPr id="13" name="TextBox 12"/>
            <p:cNvSpPr txBox="1"/>
            <p:nvPr/>
          </p:nvSpPr>
          <p:spPr>
            <a:xfrm>
              <a:off x="1676400" y="2438400"/>
              <a:ext cx="1828800" cy="1219200"/>
            </a:xfrm>
            <a:prstGeom prst="rect">
              <a:avLst/>
            </a:prstGeom>
            <a:noFill/>
            <a:ln w="19050">
              <a:solidFill>
                <a:schemeClr val="tx1"/>
              </a:solidFill>
            </a:ln>
          </p:spPr>
          <p:txBody>
            <a:bodyPr wrap="square" rtlCol="0" anchor="ctr" anchorCtr="0">
              <a:noAutofit/>
            </a:bodyPr>
            <a:lstStyle/>
            <a:p>
              <a:pPr algn="ctr"/>
              <a:r>
                <a:rPr lang="en-US" sz="1600" dirty="0" smtClean="0"/>
                <a:t>Opportunity Recognition &amp; Creation</a:t>
              </a:r>
              <a:endParaRPr lang="en-US" sz="1600" dirty="0"/>
            </a:p>
          </p:txBody>
        </p:sp>
        <p:sp>
          <p:nvSpPr>
            <p:cNvPr id="14" name="TextBox 13"/>
            <p:cNvSpPr txBox="1"/>
            <p:nvPr/>
          </p:nvSpPr>
          <p:spPr>
            <a:xfrm>
              <a:off x="4114800" y="2438400"/>
              <a:ext cx="1905000" cy="1295400"/>
            </a:xfrm>
            <a:prstGeom prst="rect">
              <a:avLst/>
            </a:prstGeom>
            <a:noFill/>
            <a:ln w="19050">
              <a:solidFill>
                <a:schemeClr val="tx1"/>
              </a:solidFill>
            </a:ln>
          </p:spPr>
          <p:txBody>
            <a:bodyPr wrap="square" rtlCol="0" anchor="ctr" anchorCtr="0">
              <a:noAutofit/>
            </a:bodyPr>
            <a:lstStyle/>
            <a:p>
              <a:pPr algn="ctr"/>
              <a:r>
                <a:rPr lang="en-US" sz="1600" dirty="0" smtClean="0"/>
                <a:t>Strategic Investment &amp; Business Model Design</a:t>
              </a:r>
              <a:endParaRPr lang="en-US" sz="1600" dirty="0"/>
            </a:p>
          </p:txBody>
        </p:sp>
        <p:sp>
          <p:nvSpPr>
            <p:cNvPr id="15" name="TextBox 14"/>
            <p:cNvSpPr txBox="1"/>
            <p:nvPr/>
          </p:nvSpPr>
          <p:spPr>
            <a:xfrm>
              <a:off x="6705600" y="2362200"/>
              <a:ext cx="2057400" cy="1295400"/>
            </a:xfrm>
            <a:prstGeom prst="rect">
              <a:avLst/>
            </a:prstGeom>
            <a:noFill/>
            <a:ln w="19050">
              <a:solidFill>
                <a:schemeClr val="tx1"/>
              </a:solidFill>
            </a:ln>
          </p:spPr>
          <p:txBody>
            <a:bodyPr wrap="square" rtlCol="0" anchor="ctr" anchorCtr="0">
              <a:noAutofit/>
            </a:bodyPr>
            <a:lstStyle/>
            <a:p>
              <a:pPr algn="ctr"/>
              <a:r>
                <a:rPr lang="en-US" sz="1600" dirty="0" smtClean="0"/>
                <a:t>Asset Alignment &amp; Overcoming Change Resistance</a:t>
              </a:r>
              <a:endParaRPr lang="en-US" sz="1600" dirty="0"/>
            </a:p>
          </p:txBody>
        </p:sp>
        <p:sp>
          <p:nvSpPr>
            <p:cNvPr id="4" name="TextBox 3"/>
            <p:cNvSpPr txBox="1"/>
            <p:nvPr/>
          </p:nvSpPr>
          <p:spPr>
            <a:xfrm>
              <a:off x="76200" y="5124271"/>
              <a:ext cx="1447800" cy="1077218"/>
            </a:xfrm>
            <a:prstGeom prst="rect">
              <a:avLst/>
            </a:prstGeom>
            <a:noFill/>
          </p:spPr>
          <p:txBody>
            <a:bodyPr wrap="square" rtlCol="0">
              <a:spAutoFit/>
            </a:bodyPr>
            <a:lstStyle/>
            <a:p>
              <a:r>
                <a:rPr lang="en-US" sz="1600" dirty="0" smtClean="0">
                  <a:solidFill>
                    <a:schemeClr val="accent1">
                      <a:lumMod val="75000"/>
                    </a:schemeClr>
                  </a:solidFill>
                </a:rPr>
                <a:t>Sample Managerial Cognitive Capabilities</a:t>
              </a:r>
            </a:p>
          </p:txBody>
        </p:sp>
        <p:sp>
          <p:nvSpPr>
            <p:cNvPr id="17" name="TextBox 16"/>
            <p:cNvSpPr txBox="1"/>
            <p:nvPr/>
          </p:nvSpPr>
          <p:spPr>
            <a:xfrm>
              <a:off x="111760" y="3886200"/>
              <a:ext cx="1488440" cy="830997"/>
            </a:xfrm>
            <a:prstGeom prst="rect">
              <a:avLst/>
            </a:prstGeom>
            <a:noFill/>
          </p:spPr>
          <p:txBody>
            <a:bodyPr wrap="square" rtlCol="0">
              <a:spAutoFit/>
            </a:bodyPr>
            <a:lstStyle/>
            <a:p>
              <a:r>
                <a:rPr lang="en-US" sz="1600" dirty="0" smtClean="0">
                  <a:solidFill>
                    <a:schemeClr val="accent1">
                      <a:lumMod val="75000"/>
                    </a:schemeClr>
                  </a:solidFill>
                </a:rPr>
                <a:t>Dynamic Managerial Capabilities</a:t>
              </a:r>
            </a:p>
          </p:txBody>
        </p:sp>
        <p:sp>
          <p:nvSpPr>
            <p:cNvPr id="18" name="TextBox 17"/>
            <p:cNvSpPr txBox="1"/>
            <p:nvPr/>
          </p:nvSpPr>
          <p:spPr>
            <a:xfrm>
              <a:off x="152400" y="2505670"/>
              <a:ext cx="1219200" cy="830997"/>
            </a:xfrm>
            <a:prstGeom prst="rect">
              <a:avLst/>
            </a:prstGeom>
            <a:noFill/>
          </p:spPr>
          <p:txBody>
            <a:bodyPr wrap="square" rtlCol="0">
              <a:spAutoFit/>
            </a:bodyPr>
            <a:lstStyle/>
            <a:p>
              <a:r>
                <a:rPr lang="en-US" sz="1600" dirty="0" smtClean="0">
                  <a:solidFill>
                    <a:schemeClr val="accent1">
                      <a:lumMod val="75000"/>
                    </a:schemeClr>
                  </a:solidFill>
                </a:rPr>
                <a:t>Potential  Strategic Impacts</a:t>
              </a:r>
            </a:p>
          </p:txBody>
        </p:sp>
        <p:cxnSp>
          <p:nvCxnSpPr>
            <p:cNvPr id="16" name="Straight Arrow Connector 15"/>
            <p:cNvCxnSpPr/>
            <p:nvPr/>
          </p:nvCxnSpPr>
          <p:spPr>
            <a:xfrm flipV="1">
              <a:off x="2286000" y="1981200"/>
              <a:ext cx="1143000" cy="457200"/>
            </a:xfrm>
            <a:prstGeom prst="straightConnector1">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flipV="1">
              <a:off x="6553200" y="1981200"/>
              <a:ext cx="914400" cy="381000"/>
            </a:xfrm>
            <a:prstGeom prst="straightConnector1">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2438400" y="3733800"/>
              <a:ext cx="0" cy="457200"/>
            </a:xfrm>
            <a:prstGeom prst="straightConnector1">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5029200" y="3733800"/>
              <a:ext cx="0" cy="457200"/>
            </a:xfrm>
            <a:prstGeom prst="straightConnector1">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7772400" y="3657600"/>
              <a:ext cx="0" cy="457200"/>
            </a:xfrm>
            <a:prstGeom prst="straightConnector1">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2438400" y="4800600"/>
              <a:ext cx="0" cy="457200"/>
            </a:xfrm>
            <a:prstGeom prst="straightConnector1">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5105400" y="4800600"/>
              <a:ext cx="0" cy="457200"/>
            </a:xfrm>
            <a:prstGeom prst="straightConnector1">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7772400" y="4724400"/>
              <a:ext cx="0" cy="457200"/>
            </a:xfrm>
            <a:prstGeom prst="straightConnector1">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5029200" y="2209800"/>
              <a:ext cx="0" cy="304800"/>
            </a:xfrm>
            <a:prstGeom prst="straightConnector1">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6" name="Footer Placeholder 5"/>
          <p:cNvSpPr>
            <a:spLocks noGrp="1"/>
          </p:cNvSpPr>
          <p:nvPr>
            <p:ph type="ftr" sz="quarter" idx="11"/>
          </p:nvPr>
        </p:nvSpPr>
        <p:spPr>
          <a:xfrm>
            <a:off x="4128117" y="6483997"/>
            <a:ext cx="2350681" cy="365125"/>
          </a:xfrm>
        </p:spPr>
        <p:txBody>
          <a:bodyPr/>
          <a:lstStyle/>
          <a:p>
            <a:pPr algn="ctr"/>
            <a:r>
              <a:rPr lang="en-US" dirty="0" smtClean="0"/>
              <a:t>Copyright Teece 2015</a:t>
            </a:r>
            <a:endParaRPr lang="en-US" dirty="0"/>
          </a:p>
        </p:txBody>
      </p:sp>
      <p:sp>
        <p:nvSpPr>
          <p:cNvPr id="11" name="Slide Number Placeholder 10"/>
          <p:cNvSpPr>
            <a:spLocks noGrp="1"/>
          </p:cNvSpPr>
          <p:nvPr>
            <p:ph type="sldNum" sz="quarter" idx="12"/>
          </p:nvPr>
        </p:nvSpPr>
        <p:spPr>
          <a:xfrm>
            <a:off x="8096856" y="6478893"/>
            <a:ext cx="762000" cy="365125"/>
          </a:xfrm>
        </p:spPr>
        <p:txBody>
          <a:bodyPr/>
          <a:lstStyle/>
          <a:p>
            <a:fld id="{DD124695-114D-48E9-A75F-16448903BDFF}" type="slidenum">
              <a:rPr lang="en-US" smtClean="0"/>
              <a:t>28</a:t>
            </a:fld>
            <a:endParaRPr lang="en-US" dirty="0"/>
          </a:p>
        </p:txBody>
      </p:sp>
      <p:sp>
        <p:nvSpPr>
          <p:cNvPr id="19" name="TextBox 18"/>
          <p:cNvSpPr txBox="1"/>
          <p:nvPr/>
        </p:nvSpPr>
        <p:spPr>
          <a:xfrm>
            <a:off x="6403020" y="6124545"/>
            <a:ext cx="2665520" cy="400110"/>
          </a:xfrm>
          <a:prstGeom prst="rect">
            <a:avLst/>
          </a:prstGeom>
          <a:noFill/>
        </p:spPr>
        <p:txBody>
          <a:bodyPr wrap="square" rtlCol="0">
            <a:spAutoFit/>
          </a:bodyPr>
          <a:lstStyle/>
          <a:p>
            <a:r>
              <a:rPr lang="en-US" sz="1000" dirty="0" smtClean="0"/>
              <a:t>Source: </a:t>
            </a:r>
            <a:r>
              <a:rPr lang="en-US" sz="1000" dirty="0" err="1" smtClean="0"/>
              <a:t>Helfat</a:t>
            </a:r>
            <a:r>
              <a:rPr lang="en-US" sz="1000" dirty="0" smtClean="0"/>
              <a:t> </a:t>
            </a:r>
            <a:r>
              <a:rPr lang="en-US" sz="1000" dirty="0"/>
              <a:t>&amp; </a:t>
            </a:r>
            <a:r>
              <a:rPr lang="en-US" sz="1000" dirty="0" err="1"/>
              <a:t>Peteraf</a:t>
            </a:r>
            <a:r>
              <a:rPr lang="en-US" sz="1000" dirty="0"/>
              <a:t> (2015, p.837) </a:t>
            </a:r>
          </a:p>
          <a:p>
            <a:endParaRPr lang="en-US" sz="1000" dirty="0"/>
          </a:p>
        </p:txBody>
      </p:sp>
    </p:spTree>
    <p:extLst>
      <p:ext uri="{BB962C8B-B14F-4D97-AF65-F5344CB8AC3E}">
        <p14:creationId xmlns:p14="http://schemas.microsoft.com/office/powerpoint/2010/main" val="20225280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81000" y="274638"/>
            <a:ext cx="8763000" cy="944562"/>
          </a:xfrm>
        </p:spPr>
        <p:txBody>
          <a:bodyPr rtlCol="0">
            <a:noAutofit/>
          </a:bodyPr>
          <a:lstStyle/>
          <a:p>
            <a:pPr eaLnBrk="1" fontAlgn="auto" hangingPunct="1">
              <a:spcAft>
                <a:spcPts val="0"/>
              </a:spcAft>
              <a:defRPr/>
            </a:pPr>
            <a:r>
              <a:rPr lang="en-US" sz="2800" b="1" dirty="0" smtClean="0">
                <a:ea typeface="ＭＳ Ｐゴシック" pitchFamily="34" charset="-128"/>
                <a:cs typeface="Calibri" pitchFamily="34" charset="0"/>
              </a:rPr>
              <a:t>Strategy Must Also Married to Capabilities</a:t>
            </a:r>
          </a:p>
        </p:txBody>
      </p:sp>
      <p:sp>
        <p:nvSpPr>
          <p:cNvPr id="8" name="Title 1"/>
          <p:cNvSpPr txBox="1">
            <a:spLocks/>
          </p:cNvSpPr>
          <p:nvPr/>
        </p:nvSpPr>
        <p:spPr bwMode="auto">
          <a:xfrm>
            <a:off x="304800" y="1524000"/>
            <a:ext cx="8686800" cy="2667000"/>
          </a:xfrm>
          <a:prstGeom prst="rect">
            <a:avLst/>
          </a:prstGeom>
          <a:noFill/>
          <a:ln w="9525">
            <a:noFill/>
            <a:miter lim="800000"/>
            <a:headEnd/>
            <a:tailEnd/>
          </a:ln>
        </p:spPr>
        <p:txBody>
          <a:bodyPr anchor="ctr"/>
          <a:lstStyle/>
          <a:p>
            <a:endParaRPr lang="en-US" sz="2000" dirty="0">
              <a:cs typeface="Times New Roman" pitchFamily="18" charset="0"/>
            </a:endParaRPr>
          </a:p>
          <a:p>
            <a:endParaRPr lang="en-US" sz="2000" dirty="0">
              <a:cs typeface="Times New Roman" pitchFamily="18" charset="0"/>
            </a:endParaRPr>
          </a:p>
          <a:p>
            <a:r>
              <a:rPr lang="en-US" sz="2000" dirty="0"/>
              <a:t>“A good strategy is a ‘specific’ and ‘coherent’ response to—and approach for overcoming—the obstacles to progress.”</a:t>
            </a:r>
          </a:p>
          <a:p>
            <a:endParaRPr lang="en-US" sz="2000" dirty="0"/>
          </a:p>
          <a:p>
            <a:r>
              <a:rPr lang="en-US" sz="2000" dirty="0"/>
              <a:t>“A bad strategy is a list of blue sky goals or a fluff-and-buzzword infected ‘vision’ everybody is supposed to share.”</a:t>
            </a:r>
          </a:p>
          <a:p>
            <a:r>
              <a:rPr lang="en-US" sz="2000" i="1" dirty="0"/>
              <a:t>	- Strategy Kernel </a:t>
            </a:r>
            <a:r>
              <a:rPr lang="en-US" sz="2000" dirty="0"/>
              <a:t>(Rumelt, 2009)</a:t>
            </a:r>
            <a:r>
              <a:rPr lang="en-US" sz="2000" b="1" u="sng" dirty="0"/>
              <a:t/>
            </a:r>
            <a:br>
              <a:rPr lang="en-US" sz="2000" b="1" u="sng" dirty="0"/>
            </a:br>
            <a:r>
              <a:rPr lang="en-US" sz="2000" b="1" u="sng" dirty="0"/>
              <a:t/>
            </a:r>
            <a:br>
              <a:rPr lang="en-US" sz="2000" b="1" u="sng" dirty="0"/>
            </a:br>
            <a:endParaRPr lang="en-US" sz="2000" dirty="0"/>
          </a:p>
        </p:txBody>
      </p:sp>
      <p:grpSp>
        <p:nvGrpSpPr>
          <p:cNvPr id="6" name="Group 5"/>
          <p:cNvGrpSpPr/>
          <p:nvPr/>
        </p:nvGrpSpPr>
        <p:grpSpPr>
          <a:xfrm>
            <a:off x="457940" y="4241588"/>
            <a:ext cx="8343900" cy="1524000"/>
            <a:chOff x="457200" y="4724400"/>
            <a:chExt cx="8343900" cy="1524000"/>
          </a:xfrm>
        </p:grpSpPr>
        <p:sp>
          <p:nvSpPr>
            <p:cNvPr id="4" name="Rectangle 8"/>
            <p:cNvSpPr>
              <a:spLocks noChangeArrowheads="1"/>
            </p:cNvSpPr>
            <p:nvPr/>
          </p:nvSpPr>
          <p:spPr bwMode="auto">
            <a:xfrm flipV="1">
              <a:off x="6096000" y="4724400"/>
              <a:ext cx="2590800" cy="15240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rot="10800000" wrap="none" lIns="182880" anchor="ctr"/>
            <a:lstStyle/>
            <a:p>
              <a:pPr algn="ctr">
                <a:tabLst>
                  <a:tab pos="228600" algn="l"/>
                </a:tabLst>
              </a:pPr>
              <a:endParaRPr lang="en-US" sz="2800">
                <a:solidFill>
                  <a:srgbClr val="A6A6A6"/>
                </a:solidFill>
                <a:latin typeface="+mj-lt"/>
                <a:cs typeface="Times New Roman" pitchFamily="18" charset="0"/>
              </a:endParaRPr>
            </a:p>
          </p:txBody>
        </p:sp>
        <p:sp>
          <p:nvSpPr>
            <p:cNvPr id="5" name="Rectangle 5"/>
            <p:cNvSpPr>
              <a:spLocks noChangeArrowheads="1"/>
            </p:cNvSpPr>
            <p:nvPr/>
          </p:nvSpPr>
          <p:spPr bwMode="auto">
            <a:xfrm flipV="1">
              <a:off x="457200" y="4724400"/>
              <a:ext cx="2590800" cy="15240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rot="10800000" wrap="none" lIns="182880" anchor="ctr"/>
            <a:lstStyle/>
            <a:p>
              <a:pPr algn="ctr">
                <a:tabLst>
                  <a:tab pos="228600" algn="l"/>
                </a:tabLst>
              </a:pPr>
              <a:endParaRPr lang="en-US" sz="2800">
                <a:solidFill>
                  <a:srgbClr val="A6A6A6"/>
                </a:solidFill>
                <a:latin typeface="+mj-lt"/>
                <a:cs typeface="Times New Roman" pitchFamily="18" charset="0"/>
              </a:endParaRPr>
            </a:p>
          </p:txBody>
        </p:sp>
        <p:sp>
          <p:nvSpPr>
            <p:cNvPr id="7" name="Rectangle 5"/>
            <p:cNvSpPr>
              <a:spLocks noChangeArrowheads="1"/>
            </p:cNvSpPr>
            <p:nvPr/>
          </p:nvSpPr>
          <p:spPr bwMode="auto">
            <a:xfrm flipV="1">
              <a:off x="3276600" y="4724400"/>
              <a:ext cx="2590800" cy="15240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rot="10800000" wrap="none" lIns="182880" anchor="ctr"/>
            <a:lstStyle/>
            <a:p>
              <a:pPr algn="ctr">
                <a:tabLst>
                  <a:tab pos="228600" algn="l"/>
                </a:tabLst>
              </a:pPr>
              <a:endParaRPr lang="en-US" sz="2800">
                <a:solidFill>
                  <a:srgbClr val="A6A6A6"/>
                </a:solidFill>
                <a:latin typeface="+mj-lt"/>
                <a:cs typeface="Times New Roman" pitchFamily="18" charset="0"/>
              </a:endParaRPr>
            </a:p>
          </p:txBody>
        </p:sp>
        <p:sp>
          <p:nvSpPr>
            <p:cNvPr id="9" name="TextBox 8"/>
            <p:cNvSpPr txBox="1">
              <a:spLocks noChangeArrowheads="1"/>
            </p:cNvSpPr>
            <p:nvPr/>
          </p:nvSpPr>
          <p:spPr bwMode="auto">
            <a:xfrm>
              <a:off x="457200" y="4953000"/>
              <a:ext cx="2590800" cy="523875"/>
            </a:xfrm>
            <a:prstGeom prst="rect">
              <a:avLst/>
            </a:prstGeom>
            <a:noFill/>
            <a:ln w="9525">
              <a:noFill/>
              <a:miter lim="800000"/>
              <a:headEnd/>
              <a:tailEnd/>
            </a:ln>
          </p:spPr>
          <p:txBody>
            <a:bodyPr>
              <a:spAutoFit/>
            </a:bodyPr>
            <a:lstStyle/>
            <a:p>
              <a:pPr algn="ctr"/>
              <a:r>
                <a:rPr lang="en-US" sz="2800" dirty="0">
                  <a:latin typeface="+mj-lt"/>
                </a:rPr>
                <a:t>Diagnosis</a:t>
              </a:r>
            </a:p>
          </p:txBody>
        </p:sp>
        <p:sp>
          <p:nvSpPr>
            <p:cNvPr id="10" name="TextBox 9"/>
            <p:cNvSpPr txBox="1">
              <a:spLocks noChangeArrowheads="1"/>
            </p:cNvSpPr>
            <p:nvPr/>
          </p:nvSpPr>
          <p:spPr bwMode="auto">
            <a:xfrm>
              <a:off x="3352800" y="4953000"/>
              <a:ext cx="2590800" cy="523875"/>
            </a:xfrm>
            <a:prstGeom prst="rect">
              <a:avLst/>
            </a:prstGeom>
            <a:noFill/>
            <a:ln w="9525">
              <a:noFill/>
              <a:miter lim="800000"/>
              <a:headEnd/>
              <a:tailEnd/>
            </a:ln>
          </p:spPr>
          <p:txBody>
            <a:bodyPr>
              <a:spAutoFit/>
            </a:bodyPr>
            <a:lstStyle/>
            <a:p>
              <a:pPr algn="ctr"/>
              <a:r>
                <a:rPr lang="en-US" sz="2800" dirty="0">
                  <a:latin typeface="+mj-lt"/>
                </a:rPr>
                <a:t>Guiding policy</a:t>
              </a:r>
            </a:p>
          </p:txBody>
        </p:sp>
        <p:sp>
          <p:nvSpPr>
            <p:cNvPr id="11" name="TextBox 10"/>
            <p:cNvSpPr txBox="1">
              <a:spLocks noChangeArrowheads="1"/>
            </p:cNvSpPr>
            <p:nvPr/>
          </p:nvSpPr>
          <p:spPr bwMode="auto">
            <a:xfrm>
              <a:off x="5981700" y="4963180"/>
              <a:ext cx="2819400" cy="523220"/>
            </a:xfrm>
            <a:prstGeom prst="rect">
              <a:avLst/>
            </a:prstGeom>
            <a:noFill/>
            <a:ln w="9525">
              <a:noFill/>
              <a:miter lim="800000"/>
              <a:headEnd/>
              <a:tailEnd/>
            </a:ln>
          </p:spPr>
          <p:txBody>
            <a:bodyPr wrap="square">
              <a:spAutoFit/>
            </a:bodyPr>
            <a:lstStyle/>
            <a:p>
              <a:pPr algn="ctr"/>
              <a:r>
                <a:rPr lang="en-US" sz="2800" dirty="0">
                  <a:latin typeface="+mj-lt"/>
                </a:rPr>
                <a:t>Coherent action</a:t>
              </a:r>
            </a:p>
          </p:txBody>
        </p:sp>
      </p:grpSp>
      <p:sp>
        <p:nvSpPr>
          <p:cNvPr id="2" name="Footer Placeholder 1"/>
          <p:cNvSpPr>
            <a:spLocks noGrp="1"/>
          </p:cNvSpPr>
          <p:nvPr>
            <p:ph type="ftr" sz="quarter" idx="11"/>
          </p:nvPr>
        </p:nvSpPr>
        <p:spPr/>
        <p:txBody>
          <a:bodyPr/>
          <a:lstStyle/>
          <a:p>
            <a:r>
              <a:rPr lang="en-US" smtClean="0"/>
              <a:t>Copyright Teece 2015</a:t>
            </a:r>
            <a:endParaRPr lang="en-US"/>
          </a:p>
        </p:txBody>
      </p:sp>
      <p:sp>
        <p:nvSpPr>
          <p:cNvPr id="3" name="Slide Number Placeholder 2"/>
          <p:cNvSpPr>
            <a:spLocks noGrp="1"/>
          </p:cNvSpPr>
          <p:nvPr>
            <p:ph type="sldNum" sz="quarter" idx="12"/>
          </p:nvPr>
        </p:nvSpPr>
        <p:spPr>
          <a:xfrm>
            <a:off x="8153400" y="6248400"/>
            <a:ext cx="762000" cy="365125"/>
          </a:xfrm>
        </p:spPr>
        <p:txBody>
          <a:bodyPr/>
          <a:lstStyle/>
          <a:p>
            <a:fld id="{DD124695-114D-48E9-A75F-16448903BDFF}" type="slidenum">
              <a:rPr lang="en-US" smtClean="0"/>
              <a:t>29</a:t>
            </a:fld>
            <a:endParaRPr lang="en-US"/>
          </a:p>
        </p:txBody>
      </p:sp>
    </p:spTree>
    <p:extLst>
      <p:ext uri="{BB962C8B-B14F-4D97-AF65-F5344CB8AC3E}">
        <p14:creationId xmlns:p14="http://schemas.microsoft.com/office/powerpoint/2010/main" val="6855295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wipe(down)">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wipe(down)">
                                      <p:cBhvr>
                                        <p:cTn id="12" dur="500"/>
                                        <p:tgtEl>
                                          <p:spTgt spid="8">
                                            <p:txEl>
                                              <p:pRg st="4" end="4"/>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animEffect transition="in" filter="wipe(down)">
                                      <p:cBhvr>
                                        <p:cTn id="15" dur="500"/>
                                        <p:tgtEl>
                                          <p:spTgt spid="8">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Teece 2015</a:t>
            </a:r>
            <a:endParaRPr lang="en-US"/>
          </a:p>
        </p:txBody>
      </p:sp>
      <p:sp>
        <p:nvSpPr>
          <p:cNvPr id="3" name="Slide Number Placeholder 2"/>
          <p:cNvSpPr>
            <a:spLocks noGrp="1"/>
          </p:cNvSpPr>
          <p:nvPr>
            <p:ph type="sldNum" sz="quarter" idx="12"/>
          </p:nvPr>
        </p:nvSpPr>
        <p:spPr>
          <a:xfrm>
            <a:off x="7629088" y="6248400"/>
            <a:ext cx="762000" cy="365125"/>
          </a:xfrm>
        </p:spPr>
        <p:txBody>
          <a:bodyPr/>
          <a:lstStyle/>
          <a:p>
            <a:fld id="{3AF07D70-D3E4-4BAC-9BE5-3B18CA6AAE60}" type="slidenum">
              <a:rPr lang="en-US" smtClean="0"/>
              <a:t>3</a:t>
            </a:fld>
            <a:endParaRPr lang="en-US"/>
          </a:p>
        </p:txBody>
      </p:sp>
      <p:graphicFrame>
        <p:nvGraphicFramePr>
          <p:cNvPr id="5" name="Chart 4"/>
          <p:cNvGraphicFramePr/>
          <p:nvPr>
            <p:extLst>
              <p:ext uri="{D42A27DB-BD31-4B8C-83A1-F6EECF244321}">
                <p14:modId xmlns:p14="http://schemas.microsoft.com/office/powerpoint/2010/main" val="1931252148"/>
              </p:ext>
            </p:extLst>
          </p:nvPr>
        </p:nvGraphicFramePr>
        <p:xfrm>
          <a:off x="1028700" y="9906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066800" y="457200"/>
            <a:ext cx="6019800" cy="381000"/>
          </a:xfrm>
          <a:prstGeom prst="rect">
            <a:avLst/>
          </a:prstGeom>
          <a:noFill/>
        </p:spPr>
        <p:txBody>
          <a:bodyPr wrap="square" rtlCol="0">
            <a:spAutoFit/>
          </a:bodyPr>
          <a:lstStyle/>
          <a:p>
            <a:r>
              <a:rPr lang="en-US" dirty="0" smtClean="0">
                <a:latin typeface="+mj-lt"/>
              </a:rPr>
              <a:t>Top and Bottom Profit Margin Percentiles</a:t>
            </a:r>
            <a:endParaRPr lang="en-US" dirty="0">
              <a:latin typeface="+mj-lt"/>
            </a:endParaRPr>
          </a:p>
        </p:txBody>
      </p:sp>
      <p:sp>
        <p:nvSpPr>
          <p:cNvPr id="7" name="TextBox 6"/>
          <p:cNvSpPr txBox="1"/>
          <p:nvPr/>
        </p:nvSpPr>
        <p:spPr>
          <a:xfrm>
            <a:off x="5486400" y="4038600"/>
            <a:ext cx="2971800" cy="2169825"/>
          </a:xfrm>
          <a:prstGeom prst="rect">
            <a:avLst/>
          </a:prstGeom>
          <a:noFill/>
        </p:spPr>
        <p:txBody>
          <a:bodyPr wrap="square" rtlCol="0">
            <a:spAutoFit/>
          </a:bodyPr>
          <a:lstStyle/>
          <a:p>
            <a:r>
              <a:rPr lang="en-US" sz="900" dirty="0" smtClean="0"/>
              <a:t>Source: </a:t>
            </a:r>
            <a:r>
              <a:rPr lang="en-US" sz="900" dirty="0" err="1" smtClean="0"/>
              <a:t>Compustat</a:t>
            </a:r>
            <a:endParaRPr lang="en-US" sz="900" dirty="0" smtClean="0"/>
          </a:p>
          <a:p>
            <a:r>
              <a:rPr lang="en-US" sz="900" dirty="0" smtClean="0"/>
              <a:t>Notes: </a:t>
            </a:r>
          </a:p>
          <a:p>
            <a:pPr marL="342900" indent="-342900">
              <a:buFont typeface="Arial" panose="020B0604020202020204" pitchFamily="34" charset="0"/>
              <a:buChar char="•"/>
            </a:pPr>
            <a:r>
              <a:rPr lang="en-US" sz="900" dirty="0" smtClean="0"/>
              <a:t>Profit margin is defined as EBIT divided by revenue</a:t>
            </a:r>
          </a:p>
          <a:p>
            <a:pPr marL="342900" indent="-342900">
              <a:buFont typeface="Arial" panose="020B0604020202020204" pitchFamily="34" charset="0"/>
              <a:buChar char="•"/>
            </a:pPr>
            <a:r>
              <a:rPr lang="en-US" sz="900" dirty="0" smtClean="0"/>
              <a:t>The sample was restricted to firms with $100 million in revenues in at least one of the years between 1965 and 2014</a:t>
            </a:r>
          </a:p>
          <a:p>
            <a:pPr marL="342900" indent="-342900">
              <a:buFont typeface="Arial" panose="020B0604020202020204" pitchFamily="34" charset="0"/>
              <a:buChar char="•"/>
            </a:pPr>
            <a:r>
              <a:rPr lang="en-US" sz="900" dirty="0" smtClean="0"/>
              <a:t>Revenue field was considered missing whenever it was zero or negative</a:t>
            </a:r>
          </a:p>
          <a:p>
            <a:pPr marL="342900" indent="-342900">
              <a:buFont typeface="Arial" panose="020B0604020202020204" pitchFamily="34" charset="0"/>
              <a:buChar char="•"/>
            </a:pPr>
            <a:r>
              <a:rPr lang="en-US" sz="900" dirty="0" smtClean="0"/>
              <a:t>Industries were defined using manual grouping by the 2-digit SIC code.  Quartiles were calculated across all industries</a:t>
            </a:r>
          </a:p>
          <a:p>
            <a:pPr marL="342900" indent="-342900">
              <a:buFont typeface="Arial" panose="020B0604020202020204" pitchFamily="34" charset="0"/>
              <a:buChar char="•"/>
            </a:pPr>
            <a:r>
              <a:rPr lang="en-US" sz="900" dirty="0" smtClean="0"/>
              <a:t>Only years with the minimum number of 20 companies were considered</a:t>
            </a:r>
          </a:p>
          <a:p>
            <a:pPr marL="342900" indent="-342900">
              <a:buFont typeface="Arial" panose="020B0604020202020204" pitchFamily="34" charset="0"/>
              <a:buChar char="•"/>
            </a:pPr>
            <a:r>
              <a:rPr lang="en-US" sz="900" dirty="0" smtClean="0"/>
              <a:t>Industries included: Multiple</a:t>
            </a:r>
          </a:p>
          <a:p>
            <a:endParaRPr lang="en-US" sz="900" dirty="0"/>
          </a:p>
        </p:txBody>
      </p:sp>
    </p:spTree>
    <p:extLst>
      <p:ext uri="{BB962C8B-B14F-4D97-AF65-F5344CB8AC3E}">
        <p14:creationId xmlns:p14="http://schemas.microsoft.com/office/powerpoint/2010/main" val="13417941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8600" y="0"/>
            <a:ext cx="8915400" cy="990600"/>
          </a:xfrm>
        </p:spPr>
        <p:txBody>
          <a:bodyPr>
            <a:normAutofit/>
          </a:bodyPr>
          <a:lstStyle/>
          <a:p>
            <a:pPr eaLnBrk="1" fontAlgn="auto" hangingPunct="1">
              <a:spcAft>
                <a:spcPts val="0"/>
              </a:spcAft>
              <a:defRPr/>
            </a:pPr>
            <a:r>
              <a:rPr lang="en-US" sz="2800" dirty="0" smtClean="0">
                <a:ea typeface="ＭＳ Ｐゴシック" pitchFamily="-65" charset="-128"/>
                <a:cs typeface="Calibri" pitchFamily="34" charset="0"/>
              </a:rPr>
              <a:t>The Battle </a:t>
            </a:r>
            <a:r>
              <a:rPr lang="en-US" sz="2800" dirty="0">
                <a:ea typeface="ＭＳ Ｐゴシック" pitchFamily="-65" charset="-128"/>
                <a:cs typeface="Calibri" pitchFamily="34" charset="0"/>
              </a:rPr>
              <a:t>o</a:t>
            </a:r>
            <a:r>
              <a:rPr lang="en-US" sz="2800" dirty="0" smtClean="0">
                <a:ea typeface="ＭＳ Ｐゴシック" pitchFamily="-65" charset="-128"/>
                <a:cs typeface="Calibri" pitchFamily="34" charset="0"/>
              </a:rPr>
              <a:t>f Jutland</a:t>
            </a:r>
          </a:p>
        </p:txBody>
      </p:sp>
      <p:sp>
        <p:nvSpPr>
          <p:cNvPr id="15363" name="Rectangle 5"/>
          <p:cNvSpPr>
            <a:spLocks noChangeArrowheads="1"/>
          </p:cNvSpPr>
          <p:nvPr/>
        </p:nvSpPr>
        <p:spPr bwMode="auto">
          <a:xfrm>
            <a:off x="0" y="1194960"/>
            <a:ext cx="4038600" cy="1524000"/>
          </a:xfrm>
          <a:prstGeom prst="rect">
            <a:avLst/>
          </a:prstGeom>
          <a:solidFill>
            <a:srgbClr val="FFFFFF">
              <a:alpha val="10196"/>
            </a:srgbClr>
          </a:solidFill>
          <a:ln w="9525">
            <a:noFill/>
            <a:miter lim="800000"/>
            <a:headEnd/>
            <a:tailEnd/>
          </a:ln>
        </p:spPr>
        <p:txBody>
          <a:bodyPr wrap="none" anchor="ctr" anchorCtr="1"/>
          <a:lstStyle/>
          <a:p>
            <a:pPr>
              <a:lnSpc>
                <a:spcPct val="110000"/>
              </a:lnSpc>
            </a:pPr>
            <a:r>
              <a:rPr lang="en-US" dirty="0"/>
              <a:t>The British Navy at the </a:t>
            </a:r>
          </a:p>
          <a:p>
            <a:pPr>
              <a:lnSpc>
                <a:spcPct val="110000"/>
              </a:lnSpc>
            </a:pPr>
            <a:r>
              <a:rPr lang="en-US" dirty="0"/>
              <a:t>Battle of Jutland, 1916</a:t>
            </a:r>
          </a:p>
        </p:txBody>
      </p:sp>
      <p:pic>
        <p:nvPicPr>
          <p:cNvPr id="15364" name="Picture 4" descr="battle-jutland-commanders"/>
          <p:cNvPicPr>
            <a:picLocks noChangeAspect="1" noChangeArrowheads="1"/>
          </p:cNvPicPr>
          <p:nvPr/>
        </p:nvPicPr>
        <p:blipFill>
          <a:blip r:embed="rId3" cstate="print"/>
          <a:srcRect l="967" t="23239" r="322" b="16399"/>
          <a:stretch>
            <a:fillRect/>
          </a:stretch>
        </p:blipFill>
        <p:spPr bwMode="auto">
          <a:xfrm>
            <a:off x="4267200" y="1199965"/>
            <a:ext cx="4495800" cy="1303338"/>
          </a:xfrm>
          <a:prstGeom prst="rect">
            <a:avLst/>
          </a:prstGeom>
          <a:noFill/>
          <a:ln w="9525">
            <a:noFill/>
            <a:miter lim="800000"/>
            <a:headEnd/>
            <a:tailEnd/>
          </a:ln>
        </p:spPr>
      </p:pic>
      <p:sp>
        <p:nvSpPr>
          <p:cNvPr id="143366" name="AutoShape 6"/>
          <p:cNvSpPr>
            <a:spLocks noChangeArrowheads="1"/>
          </p:cNvSpPr>
          <p:nvPr/>
        </p:nvSpPr>
        <p:spPr bwMode="auto">
          <a:xfrm>
            <a:off x="609600" y="2819400"/>
            <a:ext cx="3124200" cy="2362200"/>
          </a:xfrm>
          <a:prstGeom prst="wedgeRoundRectCallout">
            <a:avLst>
              <a:gd name="adj1" fmla="val -35977"/>
              <a:gd name="adj2" fmla="val 72648"/>
              <a:gd name="adj3" fmla="val 16667"/>
            </a:avLst>
          </a:prstGeom>
          <a:solidFill>
            <a:srgbClr val="004B70"/>
          </a:solidFill>
          <a:ln w="9525">
            <a:noFill/>
            <a:miter lim="800000"/>
            <a:headEnd/>
            <a:tailEnd/>
          </a:ln>
        </p:spPr>
        <p:txBody>
          <a:bodyPr anchor="ctr" anchorCtr="1"/>
          <a:lstStyle/>
          <a:p>
            <a:r>
              <a:rPr lang="en-US" dirty="0">
                <a:solidFill>
                  <a:schemeClr val="bg1"/>
                </a:solidFill>
              </a:rPr>
              <a:t>“There seems to be something wrong with our bloody ships today.”</a:t>
            </a:r>
          </a:p>
        </p:txBody>
      </p:sp>
      <p:sp>
        <p:nvSpPr>
          <p:cNvPr id="143368" name="Text Box 8"/>
          <p:cNvSpPr txBox="1">
            <a:spLocks noChangeArrowheads="1"/>
          </p:cNvSpPr>
          <p:nvPr/>
        </p:nvSpPr>
        <p:spPr bwMode="auto">
          <a:xfrm>
            <a:off x="1643630" y="5410200"/>
            <a:ext cx="1869423" cy="307777"/>
          </a:xfrm>
          <a:prstGeom prst="rect">
            <a:avLst/>
          </a:prstGeom>
          <a:noFill/>
          <a:ln w="9525">
            <a:noFill/>
            <a:miter lim="800000"/>
            <a:headEnd/>
            <a:tailEnd/>
          </a:ln>
        </p:spPr>
        <p:txBody>
          <a:bodyPr wrap="none">
            <a:spAutoFit/>
          </a:bodyPr>
          <a:lstStyle/>
          <a:p>
            <a:r>
              <a:rPr lang="en-US" sz="1400" b="1" dirty="0">
                <a:solidFill>
                  <a:srgbClr val="FF6600"/>
                </a:solidFill>
              </a:rPr>
              <a:t>Admiral John Jellicoe</a:t>
            </a:r>
          </a:p>
        </p:txBody>
      </p:sp>
      <p:sp>
        <p:nvSpPr>
          <p:cNvPr id="143369" name="AutoShape 9"/>
          <p:cNvSpPr>
            <a:spLocks noChangeArrowheads="1"/>
          </p:cNvSpPr>
          <p:nvPr/>
        </p:nvSpPr>
        <p:spPr bwMode="auto">
          <a:xfrm>
            <a:off x="4279037" y="2819400"/>
            <a:ext cx="4343400" cy="2362200"/>
          </a:xfrm>
          <a:prstGeom prst="wedgeRoundRectCallout">
            <a:avLst>
              <a:gd name="adj1" fmla="val -40097"/>
              <a:gd name="adj2" fmla="val 72986"/>
              <a:gd name="adj3" fmla="val 16667"/>
            </a:avLst>
          </a:prstGeom>
          <a:solidFill>
            <a:srgbClr val="004B70"/>
          </a:solidFill>
          <a:ln w="9525">
            <a:noFill/>
            <a:miter lim="800000"/>
            <a:headEnd/>
            <a:tailEnd/>
          </a:ln>
        </p:spPr>
        <p:txBody>
          <a:bodyPr anchor="ctr" anchorCtr="1"/>
          <a:lstStyle/>
          <a:p>
            <a:r>
              <a:rPr lang="en-US" dirty="0">
                <a:solidFill>
                  <a:schemeClr val="bg1"/>
                </a:solidFill>
              </a:rPr>
              <a:t>“The real deficiency, however, was the loss of [Vice Admiral Horatio Lord] Nelson’s touch.  It was not the bloody ships that were principally at fault. It was the inadequate doctrine of command and control.”</a:t>
            </a:r>
          </a:p>
        </p:txBody>
      </p:sp>
      <p:sp>
        <p:nvSpPr>
          <p:cNvPr id="143370" name="Text Box 10"/>
          <p:cNvSpPr txBox="1">
            <a:spLocks noChangeArrowheads="1"/>
          </p:cNvSpPr>
          <p:nvPr/>
        </p:nvSpPr>
        <p:spPr bwMode="auto">
          <a:xfrm>
            <a:off x="4419600" y="5717977"/>
            <a:ext cx="4495800" cy="492125"/>
          </a:xfrm>
          <a:prstGeom prst="rect">
            <a:avLst/>
          </a:prstGeom>
          <a:noFill/>
          <a:ln w="9525">
            <a:noFill/>
            <a:miter lim="800000"/>
            <a:headEnd/>
            <a:tailEnd/>
          </a:ln>
        </p:spPr>
        <p:txBody>
          <a:bodyPr>
            <a:spAutoFit/>
          </a:bodyPr>
          <a:lstStyle/>
          <a:p>
            <a:r>
              <a:rPr lang="en-US" sz="1400" b="1" dirty="0">
                <a:solidFill>
                  <a:srgbClr val="FF6600"/>
                </a:solidFill>
              </a:rPr>
              <a:t>Frank Hoffman</a:t>
            </a:r>
            <a:r>
              <a:rPr lang="en-US" sz="1200" dirty="0"/>
              <a:t>, “What we can learn from Jackie Fisher,” </a:t>
            </a:r>
            <a:r>
              <a:rPr lang="en-US" sz="1200" i="1" dirty="0"/>
              <a:t>Proceedings of the Naval Institute, April 2004, p. 70.</a:t>
            </a:r>
          </a:p>
        </p:txBody>
      </p:sp>
      <p:sp>
        <p:nvSpPr>
          <p:cNvPr id="2" name="Footer Placeholder 1"/>
          <p:cNvSpPr>
            <a:spLocks noGrp="1"/>
          </p:cNvSpPr>
          <p:nvPr>
            <p:ph type="ftr" sz="quarter" idx="11"/>
          </p:nvPr>
        </p:nvSpPr>
        <p:spPr/>
        <p:txBody>
          <a:bodyPr/>
          <a:lstStyle/>
          <a:p>
            <a:r>
              <a:rPr lang="en-US" smtClean="0"/>
              <a:t>Copyright Teece 2015</a:t>
            </a:r>
            <a:endParaRPr lang="en-US"/>
          </a:p>
        </p:txBody>
      </p:sp>
      <p:sp>
        <p:nvSpPr>
          <p:cNvPr id="3" name="Slide Number Placeholder 2"/>
          <p:cNvSpPr>
            <a:spLocks noGrp="1"/>
          </p:cNvSpPr>
          <p:nvPr>
            <p:ph type="sldNum" sz="quarter" idx="12"/>
          </p:nvPr>
        </p:nvSpPr>
        <p:spPr>
          <a:xfrm>
            <a:off x="7984222" y="6324600"/>
            <a:ext cx="762000" cy="365125"/>
          </a:xfrm>
        </p:spPr>
        <p:txBody>
          <a:bodyPr/>
          <a:lstStyle/>
          <a:p>
            <a:fld id="{DD124695-114D-48E9-A75F-16448903BDFF}" type="slidenum">
              <a:rPr lang="en-US" smtClean="0">
                <a:latin typeface="+mn-lt"/>
              </a:rPr>
              <a:t>30</a:t>
            </a:fld>
            <a:endParaRPr lang="en-US" dirty="0">
              <a:latin typeface="+mn-lt"/>
            </a:endParaRPr>
          </a:p>
        </p:txBody>
      </p:sp>
    </p:spTree>
    <p:extLst>
      <p:ext uri="{BB962C8B-B14F-4D97-AF65-F5344CB8AC3E}">
        <p14:creationId xmlns:p14="http://schemas.microsoft.com/office/powerpoint/2010/main" val="21448229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66"/>
                                        </p:tgtEl>
                                        <p:attrNameLst>
                                          <p:attrName>style.visibility</p:attrName>
                                        </p:attrNameLst>
                                      </p:cBhvr>
                                      <p:to>
                                        <p:strVal val="visible"/>
                                      </p:to>
                                    </p:set>
                                    <p:animEffect transition="in" filter="fade">
                                      <p:cBhvr>
                                        <p:cTn id="7" dur="500"/>
                                        <p:tgtEl>
                                          <p:spTgt spid="1433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3368"/>
                                        </p:tgtEl>
                                        <p:attrNameLst>
                                          <p:attrName>style.visibility</p:attrName>
                                        </p:attrNameLst>
                                      </p:cBhvr>
                                      <p:to>
                                        <p:strVal val="visible"/>
                                      </p:to>
                                    </p:set>
                                    <p:animEffect transition="in" filter="fade">
                                      <p:cBhvr>
                                        <p:cTn id="10" dur="500"/>
                                        <p:tgtEl>
                                          <p:spTgt spid="14336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3369"/>
                                        </p:tgtEl>
                                        <p:attrNameLst>
                                          <p:attrName>style.visibility</p:attrName>
                                        </p:attrNameLst>
                                      </p:cBhvr>
                                      <p:to>
                                        <p:strVal val="visible"/>
                                      </p:to>
                                    </p:set>
                                    <p:animEffect transition="in" filter="fade">
                                      <p:cBhvr>
                                        <p:cTn id="15" dur="500"/>
                                        <p:tgtEl>
                                          <p:spTgt spid="14336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3370"/>
                                        </p:tgtEl>
                                        <p:attrNameLst>
                                          <p:attrName>style.visibility</p:attrName>
                                        </p:attrNameLst>
                                      </p:cBhvr>
                                      <p:to>
                                        <p:strVal val="visible"/>
                                      </p:to>
                                    </p:set>
                                    <p:animEffect transition="in" filter="fade">
                                      <p:cBhvr>
                                        <p:cTn id="18" dur="500"/>
                                        <p:tgtEl>
                                          <p:spTgt spid="143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6" grpId="0" animBg="1"/>
      <p:bldP spid="143368" grpId="0"/>
      <p:bldP spid="143369" grpId="0" animBg="1"/>
      <p:bldP spid="14337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Teece 2015</a:t>
            </a:r>
            <a:endParaRPr lang="en-US"/>
          </a:p>
        </p:txBody>
      </p:sp>
      <p:sp>
        <p:nvSpPr>
          <p:cNvPr id="3" name="Slide Number Placeholder 2"/>
          <p:cNvSpPr>
            <a:spLocks noGrp="1"/>
          </p:cNvSpPr>
          <p:nvPr>
            <p:ph type="sldNum" sz="quarter" idx="12"/>
          </p:nvPr>
        </p:nvSpPr>
        <p:spPr/>
        <p:txBody>
          <a:bodyPr/>
          <a:lstStyle/>
          <a:p>
            <a:fld id="{3AF07D70-D3E4-4BAC-9BE5-3B18CA6AAE60}" type="slidenum">
              <a:rPr lang="en-US" smtClean="0"/>
              <a:t>31</a:t>
            </a:fld>
            <a:endParaRPr lang="en-US"/>
          </a:p>
        </p:txBody>
      </p:sp>
      <p:sp>
        <p:nvSpPr>
          <p:cNvPr id="4" name="Rectangle 3"/>
          <p:cNvSpPr/>
          <p:nvPr/>
        </p:nvSpPr>
        <p:spPr>
          <a:xfrm>
            <a:off x="2286000" y="1967062"/>
            <a:ext cx="5715000" cy="2308324"/>
          </a:xfrm>
          <a:prstGeom prst="rect">
            <a:avLst/>
          </a:prstGeom>
        </p:spPr>
        <p:txBody>
          <a:bodyPr wrap="square">
            <a:spAutoFit/>
          </a:bodyPr>
          <a:lstStyle/>
          <a:p>
            <a:r>
              <a:rPr lang="en-US" sz="2400" dirty="0">
                <a:ea typeface="Calibri" pitchFamily="34" charset="0"/>
                <a:cs typeface="Calibri" pitchFamily="34" charset="0"/>
              </a:rPr>
              <a:t>“You have to be fast on your feet and adaptive or else a strategy is useless</a:t>
            </a:r>
            <a:r>
              <a:rPr lang="en-US" sz="2400" dirty="0" smtClean="0">
                <a:ea typeface="Calibri" pitchFamily="34" charset="0"/>
                <a:cs typeface="Calibri" pitchFamily="34" charset="0"/>
              </a:rPr>
              <a:t>.”</a:t>
            </a:r>
          </a:p>
          <a:p>
            <a:endParaRPr lang="en-US" sz="2400" dirty="0">
              <a:ea typeface="Calibri" pitchFamily="34" charset="0"/>
              <a:cs typeface="Calibri" pitchFamily="34" charset="0"/>
            </a:endParaRPr>
          </a:p>
          <a:p>
            <a:r>
              <a:rPr lang="en-US" sz="2400" dirty="0" smtClean="0">
                <a:ea typeface="Calibri" pitchFamily="34" charset="0"/>
                <a:cs typeface="Calibri" pitchFamily="34" charset="0"/>
              </a:rPr>
              <a:t> </a:t>
            </a:r>
            <a:r>
              <a:rPr lang="en-US" sz="2000" i="1" dirty="0">
                <a:ea typeface="Calibri" pitchFamily="34" charset="0"/>
                <a:cs typeface="Calibri" pitchFamily="34" charset="0"/>
              </a:rPr>
              <a:t>Charles de Gaulle, French general and statesman </a:t>
            </a:r>
          </a:p>
          <a:p>
            <a:endParaRPr lang="en-US" sz="2400" dirty="0">
              <a:cs typeface="Times New Roman" pitchFamily="18" charset="0"/>
            </a:endParaRPr>
          </a:p>
          <a:p>
            <a:endParaRPr lang="en-US" sz="2400" dirty="0">
              <a:cs typeface="Times New Roman" pitchFamily="18" charset="0"/>
            </a:endParaRPr>
          </a:p>
        </p:txBody>
      </p:sp>
      <p:pic>
        <p:nvPicPr>
          <p:cNvPr id="5" name="Picture 5"/>
          <p:cNvPicPr>
            <a:picLocks noChangeAspect="1" noChangeArrowheads="1"/>
          </p:cNvPicPr>
          <p:nvPr/>
        </p:nvPicPr>
        <p:blipFill>
          <a:blip r:embed="rId2" cstate="print"/>
          <a:srcRect/>
          <a:stretch>
            <a:fillRect/>
          </a:stretch>
        </p:blipFill>
        <p:spPr bwMode="auto">
          <a:xfrm>
            <a:off x="609600" y="2090256"/>
            <a:ext cx="1526447" cy="1110143"/>
          </a:xfrm>
          <a:prstGeom prst="rect">
            <a:avLst/>
          </a:prstGeom>
          <a:noFill/>
          <a:ln w="9525">
            <a:noFill/>
            <a:miter lim="800000"/>
            <a:headEnd/>
            <a:tailEnd/>
          </a:ln>
        </p:spPr>
      </p:pic>
    </p:spTree>
    <p:extLst>
      <p:ext uri="{BB962C8B-B14F-4D97-AF65-F5344CB8AC3E}">
        <p14:creationId xmlns:p14="http://schemas.microsoft.com/office/powerpoint/2010/main" val="2369942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62000" y="228600"/>
            <a:ext cx="7772400" cy="792162"/>
          </a:xfrm>
        </p:spPr>
        <p:txBody>
          <a:bodyPr rtlCol="0">
            <a:normAutofit/>
          </a:bodyPr>
          <a:lstStyle/>
          <a:p>
            <a:pPr eaLnBrk="1" fontAlgn="auto" hangingPunct="1">
              <a:spcAft>
                <a:spcPts val="0"/>
              </a:spcAft>
              <a:defRPr/>
            </a:pPr>
            <a:r>
              <a:rPr lang="en-US" sz="2800" dirty="0" smtClean="0">
                <a:cs typeface="Calibri" pitchFamily="34" charset="0"/>
              </a:rPr>
              <a:t>Strategy–Dynamic Capabilities Nexus</a:t>
            </a:r>
          </a:p>
        </p:txBody>
      </p:sp>
      <p:sp>
        <p:nvSpPr>
          <p:cNvPr id="17411" name="Slide Number Placeholder 4"/>
          <p:cNvSpPr>
            <a:spLocks noGrp="1"/>
          </p:cNvSpPr>
          <p:nvPr>
            <p:ph type="sldNum" sz="quarter" idx="12"/>
          </p:nvPr>
        </p:nvSpPr>
        <p:spPr bwMode="auto">
          <a:ln>
            <a:miter lim="800000"/>
            <a:headEnd/>
            <a:tailEnd/>
          </a:ln>
        </p:spPr>
        <p:txBody>
          <a:bodyPr wrap="square" tIns="45720" bIns="45720" numCol="1" anchorCtr="0" compatLnSpc="1">
            <a:prstTxWarp prst="textNoShape">
              <a:avLst/>
            </a:prstTxWarp>
          </a:bodyPr>
          <a:lstStyle/>
          <a:p>
            <a:pPr fontAlgn="base">
              <a:spcBef>
                <a:spcPct val="0"/>
              </a:spcBef>
              <a:spcAft>
                <a:spcPct val="0"/>
              </a:spcAft>
              <a:defRPr/>
            </a:pPr>
            <a:fld id="{D5B3179C-4C0C-4D1E-8D58-8EC02790E85E}" type="slidenum">
              <a:rPr lang="en-US" smtClean="0">
                <a:solidFill>
                  <a:schemeClr val="tx1"/>
                </a:solidFill>
              </a:rPr>
              <a:pPr fontAlgn="base">
                <a:spcBef>
                  <a:spcPct val="0"/>
                </a:spcBef>
                <a:spcAft>
                  <a:spcPct val="0"/>
                </a:spcAft>
                <a:defRPr/>
              </a:pPr>
              <a:t>32</a:t>
            </a:fld>
            <a:endParaRPr lang="en-US" smtClean="0">
              <a:solidFill>
                <a:schemeClr val="tx1"/>
              </a:solidFill>
            </a:endParaRPr>
          </a:p>
        </p:txBody>
      </p:sp>
      <p:sp>
        <p:nvSpPr>
          <p:cNvPr id="7" name="Rectangle 6"/>
          <p:cNvSpPr/>
          <p:nvPr/>
        </p:nvSpPr>
        <p:spPr>
          <a:xfrm>
            <a:off x="703277" y="1905000"/>
            <a:ext cx="2057400" cy="533400"/>
          </a:xfrm>
          <a:prstGeom prst="rect">
            <a:avLst/>
          </a:prstGeom>
          <a:ln>
            <a:solidFill>
              <a:schemeClr val="tx1"/>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latin typeface="Calibri" pitchFamily="34" charset="0"/>
                <a:cs typeface="Calibri" pitchFamily="34" charset="0"/>
              </a:rPr>
              <a:t>Strategy </a:t>
            </a:r>
            <a:r>
              <a:rPr lang="en-US" dirty="0" err="1">
                <a:latin typeface="Calibri" pitchFamily="34" charset="0"/>
                <a:cs typeface="Calibri" pitchFamily="34" charset="0"/>
              </a:rPr>
              <a:t>Kernal</a:t>
            </a:r>
            <a:endParaRPr lang="en-US" dirty="0">
              <a:latin typeface="Calibri" pitchFamily="34" charset="0"/>
              <a:cs typeface="Calibri" pitchFamily="34" charset="0"/>
            </a:endParaRPr>
          </a:p>
        </p:txBody>
      </p:sp>
      <p:sp>
        <p:nvSpPr>
          <p:cNvPr id="8" name="Rectangle 7"/>
          <p:cNvSpPr/>
          <p:nvPr/>
        </p:nvSpPr>
        <p:spPr>
          <a:xfrm>
            <a:off x="685800" y="2743200"/>
            <a:ext cx="2057400" cy="685800"/>
          </a:xfrm>
          <a:prstGeom prst="rect">
            <a:avLst/>
          </a:prstGeom>
          <a:ln>
            <a:solidFill>
              <a:schemeClr val="tx1"/>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latin typeface="Calibri" pitchFamily="34" charset="0"/>
                <a:cs typeface="Calibri" pitchFamily="34" charset="0"/>
              </a:rPr>
              <a:t>Related Dynamic Capabilities Clusters</a:t>
            </a:r>
          </a:p>
        </p:txBody>
      </p:sp>
      <p:sp>
        <p:nvSpPr>
          <p:cNvPr id="9" name="Rectangle 8"/>
          <p:cNvSpPr/>
          <p:nvPr/>
        </p:nvSpPr>
        <p:spPr>
          <a:xfrm>
            <a:off x="706772" y="3657600"/>
            <a:ext cx="2057400" cy="838200"/>
          </a:xfrm>
          <a:prstGeom prst="rect">
            <a:avLst/>
          </a:prstGeom>
          <a:ln>
            <a:solidFill>
              <a:schemeClr val="tx1"/>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latin typeface="Calibri" pitchFamily="34" charset="0"/>
                <a:cs typeface="Calibri" pitchFamily="34" charset="0"/>
              </a:rPr>
              <a:t>Primary Managerial Style Required</a:t>
            </a:r>
          </a:p>
        </p:txBody>
      </p:sp>
      <p:graphicFrame>
        <p:nvGraphicFramePr>
          <p:cNvPr id="10" name="Table 9"/>
          <p:cNvGraphicFramePr>
            <a:graphicFrameLocks noGrp="1"/>
          </p:cNvGraphicFramePr>
          <p:nvPr>
            <p:extLst>
              <p:ext uri="{D42A27DB-BD31-4B8C-83A1-F6EECF244321}">
                <p14:modId xmlns:p14="http://schemas.microsoft.com/office/powerpoint/2010/main" val="406489495"/>
              </p:ext>
            </p:extLst>
          </p:nvPr>
        </p:nvGraphicFramePr>
        <p:xfrm>
          <a:off x="3386356" y="1914437"/>
          <a:ext cx="5562601" cy="2724326"/>
        </p:xfrm>
        <a:graphic>
          <a:graphicData uri="http://schemas.openxmlformats.org/drawingml/2006/table">
            <a:tbl>
              <a:tblPr firstRow="1" bandRow="1">
                <a:tableStyleId>{5C22544A-7EE6-4342-B048-85BDC9FD1C3A}</a:tableStyleId>
              </a:tblPr>
              <a:tblGrid>
                <a:gridCol w="1390650"/>
                <a:gridCol w="2195764"/>
                <a:gridCol w="1976187"/>
              </a:tblGrid>
              <a:tr h="838200">
                <a:tc>
                  <a:txBody>
                    <a:bodyPr/>
                    <a:lstStyle/>
                    <a:p>
                      <a:r>
                        <a:rPr lang="en-US" dirty="0" smtClean="0">
                          <a:solidFill>
                            <a:schemeClr val="tx1"/>
                          </a:solidFill>
                          <a:latin typeface="Calibri" pitchFamily="34" charset="0"/>
                          <a:cs typeface="Calibri" pitchFamily="34" charset="0"/>
                        </a:rPr>
                        <a:t>Diagnosis</a:t>
                      </a:r>
                      <a:endParaRPr lang="en-US" dirty="0">
                        <a:solidFill>
                          <a:schemeClr val="tx1"/>
                        </a:solidFill>
                        <a:latin typeface="Calibri" pitchFamily="34" charset="0"/>
                        <a:cs typeface="Calibri" pitchFamily="34" charset="0"/>
                      </a:endParaRPr>
                    </a:p>
                  </a:txBody>
                  <a:tcPr>
                    <a:gradFill>
                      <a:gsLst>
                        <a:gs pos="0">
                          <a:schemeClr val="bg2">
                            <a:lumMod val="60000"/>
                            <a:lumOff val="4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US" dirty="0" smtClean="0">
                          <a:solidFill>
                            <a:schemeClr val="tx1"/>
                          </a:solidFill>
                          <a:latin typeface="Calibri" pitchFamily="34" charset="0"/>
                          <a:cs typeface="Calibri" pitchFamily="34" charset="0"/>
                        </a:rPr>
                        <a:t>Guiding Policy</a:t>
                      </a:r>
                      <a:endParaRPr lang="en-US" dirty="0">
                        <a:solidFill>
                          <a:schemeClr val="tx1"/>
                        </a:solidFill>
                        <a:latin typeface="Calibri" pitchFamily="34" charset="0"/>
                        <a:cs typeface="Calibri" pitchFamily="34" charset="0"/>
                      </a:endParaRPr>
                    </a:p>
                  </a:txBody>
                  <a:tcPr>
                    <a:gradFill>
                      <a:gsLst>
                        <a:gs pos="0">
                          <a:schemeClr val="bg2">
                            <a:lumMod val="60000"/>
                            <a:lumOff val="4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US" dirty="0" smtClean="0">
                          <a:solidFill>
                            <a:schemeClr val="tx1"/>
                          </a:solidFill>
                          <a:latin typeface="Calibri" pitchFamily="34" charset="0"/>
                          <a:cs typeface="Calibri" pitchFamily="34" charset="0"/>
                        </a:rPr>
                        <a:t>Coherent Action</a:t>
                      </a:r>
                      <a:endParaRPr lang="en-US" dirty="0">
                        <a:solidFill>
                          <a:schemeClr val="tx1"/>
                        </a:solidFill>
                        <a:latin typeface="Calibri" pitchFamily="34" charset="0"/>
                        <a:cs typeface="Calibri" pitchFamily="34" charset="0"/>
                      </a:endParaRPr>
                    </a:p>
                  </a:txBody>
                  <a:tcPr>
                    <a:gradFill>
                      <a:gsLst>
                        <a:gs pos="0">
                          <a:schemeClr val="bg2">
                            <a:lumMod val="60000"/>
                            <a:lumOff val="40000"/>
                          </a:schemeClr>
                        </a:gs>
                        <a:gs pos="50000">
                          <a:schemeClr val="accent1">
                            <a:tint val="44500"/>
                            <a:satMod val="160000"/>
                          </a:schemeClr>
                        </a:gs>
                        <a:gs pos="100000">
                          <a:schemeClr val="accent1">
                            <a:tint val="23500"/>
                            <a:satMod val="160000"/>
                          </a:schemeClr>
                        </a:gs>
                      </a:gsLst>
                      <a:lin ang="5400000" scaled="0"/>
                    </a:gradFill>
                  </a:tcPr>
                </a:tc>
              </a:tr>
              <a:tr h="877612">
                <a:tc>
                  <a:txBody>
                    <a:bodyPr/>
                    <a:lstStyle/>
                    <a:p>
                      <a:r>
                        <a:rPr lang="en-US" sz="1400" dirty="0" smtClean="0">
                          <a:solidFill>
                            <a:schemeClr val="tx1"/>
                          </a:solidFill>
                          <a:latin typeface="Calibri" pitchFamily="34" charset="0"/>
                          <a:cs typeface="Calibri" pitchFamily="34" charset="0"/>
                        </a:rPr>
                        <a:t>Sensing</a:t>
                      </a:r>
                      <a:endParaRPr lang="en-US" sz="1400" dirty="0">
                        <a:solidFill>
                          <a:schemeClr val="tx1"/>
                        </a:solidFill>
                        <a:latin typeface="Calibri" pitchFamily="34" charset="0"/>
                        <a:cs typeface="Calibri" pitchFamily="34" charset="0"/>
                      </a:endParaRPr>
                    </a:p>
                  </a:txBody>
                  <a:tcPr>
                    <a:gradFill>
                      <a:gsLst>
                        <a:gs pos="0">
                          <a:schemeClr val="bg2">
                            <a:lumMod val="60000"/>
                            <a:lumOff val="4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US" sz="1400" dirty="0" smtClean="0">
                          <a:solidFill>
                            <a:schemeClr val="tx1"/>
                          </a:solidFill>
                          <a:latin typeface="Calibri" pitchFamily="34" charset="0"/>
                          <a:cs typeface="Calibri" pitchFamily="34" charset="0"/>
                        </a:rPr>
                        <a:t>Seizing/Transformation</a:t>
                      </a:r>
                      <a:endParaRPr lang="en-US" sz="1400" dirty="0">
                        <a:solidFill>
                          <a:schemeClr val="tx1"/>
                        </a:solidFill>
                        <a:latin typeface="Calibri" pitchFamily="34" charset="0"/>
                        <a:cs typeface="Calibri" pitchFamily="34" charset="0"/>
                      </a:endParaRPr>
                    </a:p>
                  </a:txBody>
                  <a:tcPr>
                    <a:gradFill>
                      <a:gsLst>
                        <a:gs pos="0">
                          <a:schemeClr val="bg2">
                            <a:lumMod val="60000"/>
                            <a:lumOff val="4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Calibri" pitchFamily="34" charset="0"/>
                          <a:cs typeface="Calibri" pitchFamily="34" charset="0"/>
                        </a:rPr>
                        <a:t>Seizing/Transformation</a:t>
                      </a:r>
                    </a:p>
                    <a:p>
                      <a:endParaRPr lang="en-US" sz="1400" dirty="0">
                        <a:solidFill>
                          <a:schemeClr val="tx1"/>
                        </a:solidFill>
                        <a:latin typeface="Calibri" pitchFamily="34" charset="0"/>
                        <a:cs typeface="Calibri" pitchFamily="34" charset="0"/>
                      </a:endParaRPr>
                    </a:p>
                  </a:txBody>
                  <a:tcPr>
                    <a:gradFill>
                      <a:gsLst>
                        <a:gs pos="0">
                          <a:schemeClr val="bg2">
                            <a:lumMod val="60000"/>
                            <a:lumOff val="40000"/>
                          </a:schemeClr>
                        </a:gs>
                        <a:gs pos="50000">
                          <a:schemeClr val="accent1">
                            <a:tint val="44500"/>
                            <a:satMod val="160000"/>
                          </a:schemeClr>
                        </a:gs>
                        <a:gs pos="100000">
                          <a:schemeClr val="accent1">
                            <a:tint val="23500"/>
                            <a:satMod val="160000"/>
                          </a:schemeClr>
                        </a:gs>
                      </a:gsLst>
                      <a:lin ang="5400000" scaled="0"/>
                    </a:gradFill>
                  </a:tcPr>
                </a:tc>
              </a:tr>
              <a:tr h="1008514">
                <a:tc>
                  <a:txBody>
                    <a:bodyPr/>
                    <a:lstStyle/>
                    <a:p>
                      <a:r>
                        <a:rPr lang="en-US" sz="1400" dirty="0" smtClean="0">
                          <a:solidFill>
                            <a:schemeClr val="tx1"/>
                          </a:solidFill>
                          <a:latin typeface="Calibri" pitchFamily="34" charset="0"/>
                          <a:cs typeface="Calibri" pitchFamily="34" charset="0"/>
                        </a:rPr>
                        <a:t>Entrepreneurial; Managerial</a:t>
                      </a:r>
                      <a:endParaRPr lang="en-US" sz="1400" dirty="0">
                        <a:solidFill>
                          <a:schemeClr val="tx1"/>
                        </a:solidFill>
                        <a:latin typeface="Calibri" pitchFamily="34" charset="0"/>
                        <a:cs typeface="Calibri" pitchFamily="34" charset="0"/>
                      </a:endParaRPr>
                    </a:p>
                  </a:txBody>
                  <a:tcPr>
                    <a:gradFill>
                      <a:gsLst>
                        <a:gs pos="0">
                          <a:schemeClr val="bg2">
                            <a:lumMod val="60000"/>
                            <a:lumOff val="4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US" sz="1400" dirty="0" smtClean="0">
                          <a:solidFill>
                            <a:schemeClr val="tx1"/>
                          </a:solidFill>
                          <a:latin typeface="Calibri" pitchFamily="34" charset="0"/>
                          <a:cs typeface="Calibri" pitchFamily="34" charset="0"/>
                        </a:rPr>
                        <a:t>Administrative/Managerial</a:t>
                      </a:r>
                      <a:endParaRPr lang="en-US" sz="1400" dirty="0">
                        <a:solidFill>
                          <a:schemeClr val="tx1"/>
                        </a:solidFill>
                        <a:latin typeface="Calibri" pitchFamily="34" charset="0"/>
                        <a:cs typeface="Calibri" pitchFamily="34" charset="0"/>
                      </a:endParaRPr>
                    </a:p>
                  </a:txBody>
                  <a:tcPr>
                    <a:gradFill>
                      <a:gsLst>
                        <a:gs pos="0">
                          <a:schemeClr val="bg2">
                            <a:lumMod val="60000"/>
                            <a:lumOff val="4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US" sz="1400" dirty="0" smtClean="0">
                          <a:solidFill>
                            <a:schemeClr val="tx1"/>
                          </a:solidFill>
                          <a:latin typeface="Calibri" pitchFamily="34" charset="0"/>
                          <a:cs typeface="Calibri" pitchFamily="34" charset="0"/>
                        </a:rPr>
                        <a:t>Leadership; Managerial</a:t>
                      </a:r>
                      <a:endParaRPr lang="en-US" sz="1400" dirty="0">
                        <a:solidFill>
                          <a:schemeClr val="tx1"/>
                        </a:solidFill>
                        <a:latin typeface="Calibri" pitchFamily="34" charset="0"/>
                        <a:cs typeface="Calibri" pitchFamily="34" charset="0"/>
                      </a:endParaRPr>
                    </a:p>
                  </a:txBody>
                  <a:tcPr>
                    <a:gradFill>
                      <a:gsLst>
                        <a:gs pos="0">
                          <a:schemeClr val="bg2">
                            <a:lumMod val="60000"/>
                            <a:lumOff val="4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cxnSp>
        <p:nvCxnSpPr>
          <p:cNvPr id="13" name="Straight Arrow Connector 12"/>
          <p:cNvCxnSpPr/>
          <p:nvPr/>
        </p:nvCxnSpPr>
        <p:spPr>
          <a:xfrm>
            <a:off x="2743200" y="2175196"/>
            <a:ext cx="60960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743200" y="3200400"/>
            <a:ext cx="60960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764172" y="4122140"/>
            <a:ext cx="60960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Footer Placeholder 6"/>
          <p:cNvSpPr>
            <a:spLocks noGrp="1"/>
          </p:cNvSpPr>
          <p:nvPr>
            <p:ph type="ftr" sz="quarter" idx="11"/>
          </p:nvPr>
        </p:nvSpPr>
        <p:spPr/>
        <p:txBody>
          <a:bodyPr/>
          <a:lstStyle/>
          <a:p>
            <a:pPr>
              <a:defRPr/>
            </a:pPr>
            <a:r>
              <a:rPr lang="en-US" dirty="0">
                <a:latin typeface="Calibri" pitchFamily="34" charset="0"/>
                <a:cs typeface="Calibri" pitchFamily="34" charset="0"/>
              </a:rPr>
              <a:t>Copyright Teece </a:t>
            </a:r>
            <a:r>
              <a:rPr lang="en-US" dirty="0" smtClean="0">
                <a:latin typeface="Calibri" pitchFamily="34" charset="0"/>
                <a:cs typeface="Calibri" pitchFamily="34" charset="0"/>
              </a:rPr>
              <a:t>2013</a:t>
            </a:r>
            <a:endParaRPr lang="en-US" dirty="0">
              <a:latin typeface="Calibri" pitchFamily="34" charset="0"/>
              <a:cs typeface="Calibri" pitchFamily="34" charset="0"/>
            </a:endParaRPr>
          </a:p>
        </p:txBody>
      </p:sp>
    </p:spTree>
    <p:extLst>
      <p:ext uri="{BB962C8B-B14F-4D97-AF65-F5344CB8AC3E}">
        <p14:creationId xmlns:p14="http://schemas.microsoft.com/office/powerpoint/2010/main" val="42781009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152400"/>
            <a:ext cx="7315200" cy="1154097"/>
          </a:xfrm>
        </p:spPr>
        <p:txBody>
          <a:bodyPr rtlCol="0">
            <a:normAutofit/>
          </a:bodyPr>
          <a:lstStyle/>
          <a:p>
            <a:pPr eaLnBrk="1" fontAlgn="auto" hangingPunct="1">
              <a:spcAft>
                <a:spcPts val="0"/>
              </a:spcAft>
              <a:defRPr/>
            </a:pPr>
            <a:r>
              <a:rPr lang="en-US" sz="3200" b="1" dirty="0" smtClean="0">
                <a:cs typeface="Calibri" pitchFamily="34" charset="0"/>
              </a:rPr>
              <a:t>Concluding Proposition:</a:t>
            </a:r>
          </a:p>
        </p:txBody>
      </p:sp>
      <p:sp>
        <p:nvSpPr>
          <p:cNvPr id="21506" name="Content Placeholder 2"/>
          <p:cNvSpPr>
            <a:spLocks noGrp="1"/>
          </p:cNvSpPr>
          <p:nvPr>
            <p:ph idx="1"/>
          </p:nvPr>
        </p:nvSpPr>
        <p:spPr>
          <a:xfrm>
            <a:off x="304800" y="1828801"/>
            <a:ext cx="8229600" cy="2819400"/>
          </a:xfrm>
        </p:spPr>
        <p:txBody>
          <a:bodyPr>
            <a:normAutofit/>
          </a:bodyPr>
          <a:lstStyle/>
          <a:p>
            <a:pPr eaLnBrk="1" hangingPunct="1">
              <a:buFont typeface="Wingdings 2" pitchFamily="18" charset="2"/>
              <a:buNone/>
            </a:pPr>
            <a:r>
              <a:rPr lang="en-US" sz="2400" i="1" dirty="0" smtClean="0">
                <a:ea typeface="Calibri" pitchFamily="34" charset="0"/>
                <a:cs typeface="Calibri" pitchFamily="34" charset="0"/>
              </a:rPr>
              <a:t>	Ordinary capabilities are not usually enough to yield sustained competitive advantage. </a:t>
            </a:r>
            <a:r>
              <a:rPr lang="en-US" sz="2400" b="1" i="1" dirty="0" smtClean="0">
                <a:ea typeface="Calibri" pitchFamily="34" charset="0"/>
                <a:cs typeface="Calibri" pitchFamily="34" charset="0"/>
              </a:rPr>
              <a:t>Dynamic capabilities coupled with a validated strategy enable an organization to change in a manner that supports evolutionary fitness and sustainable advantage.</a:t>
            </a:r>
          </a:p>
          <a:p>
            <a:pPr eaLnBrk="1" hangingPunct="1"/>
            <a:endParaRPr lang="en-US" sz="2400" dirty="0" smtClean="0"/>
          </a:p>
        </p:txBody>
      </p:sp>
      <p:sp>
        <p:nvSpPr>
          <p:cNvPr id="2" name="Footer Placeholder 1"/>
          <p:cNvSpPr>
            <a:spLocks noGrp="1"/>
          </p:cNvSpPr>
          <p:nvPr>
            <p:ph type="ftr" sz="quarter" idx="11"/>
          </p:nvPr>
        </p:nvSpPr>
        <p:spPr/>
        <p:txBody>
          <a:bodyPr/>
          <a:lstStyle/>
          <a:p>
            <a:r>
              <a:rPr lang="en-US" smtClean="0"/>
              <a:t>Copyright Teece 2015</a:t>
            </a:r>
            <a:endParaRPr lang="en-US"/>
          </a:p>
        </p:txBody>
      </p:sp>
      <p:sp>
        <p:nvSpPr>
          <p:cNvPr id="3" name="Slide Number Placeholder 2"/>
          <p:cNvSpPr>
            <a:spLocks noGrp="1"/>
          </p:cNvSpPr>
          <p:nvPr>
            <p:ph type="sldNum" sz="quarter" idx="12"/>
          </p:nvPr>
        </p:nvSpPr>
        <p:spPr/>
        <p:txBody>
          <a:bodyPr/>
          <a:lstStyle/>
          <a:p>
            <a:fld id="{DD124695-114D-48E9-A75F-16448903BDFF}" type="slidenum">
              <a:rPr lang="en-US" smtClean="0"/>
              <a:t>33</a:t>
            </a:fld>
            <a:endParaRPr lang="en-US"/>
          </a:p>
        </p:txBody>
      </p:sp>
    </p:spTree>
    <p:extLst>
      <p:ext uri="{BB962C8B-B14F-4D97-AF65-F5344CB8AC3E}">
        <p14:creationId xmlns:p14="http://schemas.microsoft.com/office/powerpoint/2010/main" val="112536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circle(in)">
                                      <p:cBhvr>
                                        <p:cTn id="7" dur="2000"/>
                                        <p:tgtEl>
                                          <p:spTgt spid="2150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685800"/>
            <a:ext cx="7543800" cy="1524000"/>
          </a:xfrm>
        </p:spPr>
        <p:txBody>
          <a:bodyPr>
            <a:normAutofit/>
          </a:bodyPr>
          <a:lstStyle/>
          <a:p>
            <a:r>
              <a:rPr lang="en-US" sz="3200" dirty="0" smtClean="0">
                <a:solidFill>
                  <a:schemeClr val="bg1"/>
                </a:solidFill>
              </a:rPr>
              <a:t>Part 3: Related Paradigms</a:t>
            </a:r>
            <a:endParaRPr lang="en-US" sz="3200" dirty="0">
              <a:solidFill>
                <a:schemeClr val="bg1"/>
              </a:solidFill>
            </a:endParaRPr>
          </a:p>
        </p:txBody>
      </p:sp>
      <p:sp>
        <p:nvSpPr>
          <p:cNvPr id="4" name="Footer Placeholder 3"/>
          <p:cNvSpPr>
            <a:spLocks noGrp="1"/>
          </p:cNvSpPr>
          <p:nvPr>
            <p:ph type="ftr" sz="quarter" idx="11"/>
          </p:nvPr>
        </p:nvSpPr>
        <p:spPr/>
        <p:txBody>
          <a:bodyPr/>
          <a:lstStyle/>
          <a:p>
            <a:r>
              <a:rPr lang="en-US" smtClean="0"/>
              <a:t>Copyright Teece 2015</a:t>
            </a:r>
            <a:endParaRPr lang="en-US"/>
          </a:p>
        </p:txBody>
      </p:sp>
      <p:sp>
        <p:nvSpPr>
          <p:cNvPr id="5" name="Slide Number Placeholder 4"/>
          <p:cNvSpPr>
            <a:spLocks noGrp="1"/>
          </p:cNvSpPr>
          <p:nvPr>
            <p:ph type="sldNum" sz="quarter" idx="12"/>
          </p:nvPr>
        </p:nvSpPr>
        <p:spPr/>
        <p:txBody>
          <a:bodyPr/>
          <a:lstStyle/>
          <a:p>
            <a:fld id="{DD124695-114D-48E9-A75F-16448903BDFF}" type="slidenum">
              <a:rPr lang="en-US" smtClean="0"/>
              <a:t>34</a:t>
            </a:fld>
            <a:endParaRPr lang="en-US"/>
          </a:p>
        </p:txBody>
      </p:sp>
    </p:spTree>
    <p:extLst>
      <p:ext uri="{BB962C8B-B14F-4D97-AF65-F5344CB8AC3E}">
        <p14:creationId xmlns:p14="http://schemas.microsoft.com/office/powerpoint/2010/main" val="40683588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09600" y="381000"/>
            <a:ext cx="8077200" cy="731838"/>
          </a:xfrm>
        </p:spPr>
        <p:txBody>
          <a:bodyPr>
            <a:normAutofit fontScale="90000"/>
          </a:bodyPr>
          <a:lstStyle/>
          <a:p>
            <a:pPr eaLnBrk="1" fontAlgn="auto" hangingPunct="1">
              <a:spcAft>
                <a:spcPts val="0"/>
              </a:spcAft>
              <a:defRPr/>
            </a:pPr>
            <a:r>
              <a:rPr lang="en-US" sz="3200" b="1" dirty="0" smtClean="0">
                <a:cs typeface="Calibri" pitchFamily="34" charset="0"/>
              </a:rPr>
              <a:t>The Dynamic Capabilities Framework is Integrative</a:t>
            </a:r>
          </a:p>
        </p:txBody>
      </p:sp>
      <p:sp>
        <p:nvSpPr>
          <p:cNvPr id="2" name="TextBox 1"/>
          <p:cNvSpPr txBox="1"/>
          <p:nvPr/>
        </p:nvSpPr>
        <p:spPr>
          <a:xfrm>
            <a:off x="457200" y="1495425"/>
            <a:ext cx="7781925" cy="707886"/>
          </a:xfrm>
          <a:prstGeom prst="rect">
            <a:avLst/>
          </a:prstGeom>
          <a:noFill/>
        </p:spPr>
        <p:txBody>
          <a:bodyPr wrap="square" rtlCol="0">
            <a:spAutoFit/>
          </a:bodyPr>
          <a:lstStyle/>
          <a:p>
            <a:pPr>
              <a:buClr>
                <a:schemeClr val="bg2">
                  <a:lumMod val="50000"/>
                </a:schemeClr>
              </a:buClr>
            </a:pPr>
            <a:r>
              <a:rPr lang="en-US" sz="2000" b="1" dirty="0" smtClean="0">
                <a:solidFill>
                  <a:srgbClr val="C00000"/>
                </a:solidFill>
                <a:cs typeface="Calibri"/>
              </a:rPr>
              <a:t>A multidisciplinary framework that draws on numerous concepts, including:</a:t>
            </a:r>
          </a:p>
        </p:txBody>
      </p:sp>
      <p:graphicFrame>
        <p:nvGraphicFramePr>
          <p:cNvPr id="6" name="Table 5"/>
          <p:cNvGraphicFramePr>
            <a:graphicFrameLocks noGrp="1"/>
          </p:cNvGraphicFramePr>
          <p:nvPr>
            <p:extLst>
              <p:ext uri="{D42A27DB-BD31-4B8C-83A1-F6EECF244321}">
                <p14:modId xmlns:p14="http://schemas.microsoft.com/office/powerpoint/2010/main" val="2922893887"/>
              </p:ext>
            </p:extLst>
          </p:nvPr>
        </p:nvGraphicFramePr>
        <p:xfrm>
          <a:off x="610998" y="2495724"/>
          <a:ext cx="7916412" cy="3505200"/>
        </p:xfrm>
        <a:graphic>
          <a:graphicData uri="http://schemas.openxmlformats.org/drawingml/2006/table">
            <a:tbl>
              <a:tblPr firstRow="1" bandRow="1">
                <a:tableStyleId>{5C22544A-7EE6-4342-B048-85BDC9FD1C3A}</a:tableStyleId>
              </a:tblPr>
              <a:tblGrid>
                <a:gridCol w="3958206"/>
                <a:gridCol w="3958206"/>
              </a:tblGrid>
              <a:tr h="457200">
                <a:tc>
                  <a:txBody>
                    <a:bodyPr/>
                    <a:lstStyle/>
                    <a:p>
                      <a:pPr marL="0" marR="0" lvl="1" indent="0" algn="ctr" fontAlgn="base">
                        <a:spcBef>
                          <a:spcPts val="0"/>
                        </a:spcBef>
                        <a:spcAft>
                          <a:spcPts val="0"/>
                        </a:spcAft>
                        <a:buFont typeface="Arial" panose="020B0604020202020204" pitchFamily="34" charset="0"/>
                        <a:buNone/>
                      </a:pPr>
                      <a:r>
                        <a:rPr lang="en-US" sz="1800" b="1" dirty="0" smtClean="0">
                          <a:solidFill>
                            <a:schemeClr val="tx1"/>
                          </a:solidFill>
                          <a:effectLst/>
                          <a:latin typeface="+mn-lt"/>
                          <a:ea typeface="ＭＳ 明朝"/>
                          <a:cs typeface="Times New Roman"/>
                        </a:rPr>
                        <a:t>Concepts</a:t>
                      </a:r>
                      <a:r>
                        <a:rPr lang="en-US" sz="1800" b="1" baseline="0" dirty="0" smtClean="0">
                          <a:solidFill>
                            <a:schemeClr val="tx1"/>
                          </a:solidFill>
                          <a:effectLst/>
                          <a:latin typeface="+mn-lt"/>
                          <a:ea typeface="ＭＳ 明朝"/>
                          <a:cs typeface="Times New Roman"/>
                        </a:rPr>
                        <a:t> and Tools</a:t>
                      </a:r>
                      <a:endParaRPr lang="en-US" sz="1800" b="1" dirty="0">
                        <a:solidFill>
                          <a:schemeClr val="tx1"/>
                        </a:solidFill>
                        <a:effectLst/>
                        <a:latin typeface="+mn-lt"/>
                        <a:ea typeface="ＭＳ 明朝"/>
                        <a:cs typeface="Times New Roman"/>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1" indent="0" algn="ctr" fontAlgn="base">
                        <a:spcBef>
                          <a:spcPts val="0"/>
                        </a:spcBef>
                        <a:spcAft>
                          <a:spcPts val="0"/>
                        </a:spcAft>
                        <a:buFont typeface="Arial" panose="020B0604020202020204" pitchFamily="34" charset="0"/>
                        <a:buNone/>
                      </a:pPr>
                      <a:r>
                        <a:rPr lang="en-US" sz="1800" b="1" dirty="0" smtClean="0">
                          <a:solidFill>
                            <a:schemeClr val="tx1"/>
                          </a:solidFill>
                          <a:effectLst/>
                          <a:latin typeface="+mn-lt"/>
                          <a:ea typeface="ＭＳ 明朝"/>
                          <a:cs typeface="Times New Roman"/>
                        </a:rPr>
                        <a:t>Fields </a:t>
                      </a:r>
                      <a:endParaRPr lang="en-US" sz="1800" b="1" dirty="0">
                        <a:solidFill>
                          <a:schemeClr val="tx1"/>
                        </a:solidFill>
                        <a:effectLst/>
                        <a:latin typeface="+mn-lt"/>
                        <a:ea typeface="ＭＳ 明朝"/>
                        <a:cs typeface="Times New Roman"/>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533400">
                <a:tc>
                  <a:txBody>
                    <a:bodyPr/>
                    <a:lstStyle/>
                    <a:p>
                      <a:pPr marL="285750" marR="0" lvl="1" indent="-285750" fontAlgn="base">
                        <a:spcBef>
                          <a:spcPts val="0"/>
                        </a:spcBef>
                        <a:spcAft>
                          <a:spcPts val="0"/>
                        </a:spcAft>
                        <a:buFont typeface="Arial" panose="020B0604020202020204" pitchFamily="34" charset="0"/>
                        <a:buChar char="•"/>
                      </a:pPr>
                      <a:r>
                        <a:rPr lang="en-US" sz="1400" b="0" kern="1200" dirty="0" smtClean="0">
                          <a:solidFill>
                            <a:schemeClr val="tx1"/>
                          </a:solidFill>
                          <a:effectLst/>
                          <a:latin typeface="+mn-lt"/>
                          <a:ea typeface="ＭＳ 明朝"/>
                          <a:cs typeface="Calibri"/>
                        </a:rPr>
                        <a:t>Business </a:t>
                      </a:r>
                      <a:r>
                        <a:rPr lang="en-US" sz="1400" b="0" kern="1200" dirty="0">
                          <a:solidFill>
                            <a:schemeClr val="tx1"/>
                          </a:solidFill>
                          <a:effectLst/>
                          <a:latin typeface="+mn-lt"/>
                          <a:ea typeface="ＭＳ 明朝"/>
                          <a:cs typeface="Calibri"/>
                        </a:rPr>
                        <a:t>model design</a:t>
                      </a:r>
                      <a:endParaRPr lang="en-US" sz="1400" b="0" dirty="0">
                        <a:solidFill>
                          <a:schemeClr val="tx1"/>
                        </a:solidFill>
                        <a:effectLst/>
                        <a:latin typeface="+mn-lt"/>
                        <a:ea typeface="ＭＳ 明朝"/>
                        <a:cs typeface="Times New Roman"/>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marR="0" lvl="1" indent="-285750" fontAlgn="base">
                        <a:spcBef>
                          <a:spcPts val="0"/>
                        </a:spcBef>
                        <a:spcAft>
                          <a:spcPts val="0"/>
                        </a:spcAft>
                        <a:buFont typeface="Arial" panose="020B0604020202020204" pitchFamily="34" charset="0"/>
                        <a:buChar char="•"/>
                      </a:pPr>
                      <a:r>
                        <a:rPr lang="en-US" sz="1400" b="0" kern="1200" dirty="0">
                          <a:solidFill>
                            <a:schemeClr val="tx1"/>
                          </a:solidFill>
                          <a:effectLst/>
                          <a:latin typeface="+mn-lt"/>
                          <a:ea typeface="ＭＳ 明朝"/>
                          <a:cs typeface="Calibri"/>
                        </a:rPr>
                        <a:t>Knowledge management</a:t>
                      </a:r>
                      <a:endParaRPr lang="en-US" sz="1400" b="0" dirty="0">
                        <a:solidFill>
                          <a:schemeClr val="tx1"/>
                        </a:solidFill>
                        <a:effectLst/>
                        <a:latin typeface="+mn-lt"/>
                        <a:ea typeface="ＭＳ 明朝"/>
                        <a:cs typeface="Times New Roman"/>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533400">
                <a:tc>
                  <a:txBody>
                    <a:bodyPr/>
                    <a:lstStyle/>
                    <a:p>
                      <a:pPr marL="285750" marR="0" lvl="1" indent="-285750" fontAlgn="base">
                        <a:spcBef>
                          <a:spcPts val="0"/>
                        </a:spcBef>
                        <a:spcAft>
                          <a:spcPts val="0"/>
                        </a:spcAft>
                        <a:buFont typeface="Arial" panose="020B0604020202020204" pitchFamily="34" charset="0"/>
                        <a:buChar char="•"/>
                      </a:pPr>
                      <a:r>
                        <a:rPr lang="en-US" sz="1400" b="0" kern="1200" dirty="0">
                          <a:solidFill>
                            <a:schemeClr val="tx1"/>
                          </a:solidFill>
                          <a:effectLst/>
                          <a:latin typeface="+mn-lt"/>
                          <a:ea typeface="ＭＳ 明朝"/>
                          <a:cs typeface="Calibri"/>
                        </a:rPr>
                        <a:t>Decision analysis</a:t>
                      </a:r>
                      <a:endParaRPr lang="en-US" sz="1400" b="0" dirty="0">
                        <a:solidFill>
                          <a:schemeClr val="tx1"/>
                        </a:solidFill>
                        <a:effectLst/>
                        <a:latin typeface="+mn-lt"/>
                        <a:ea typeface="ＭＳ 明朝"/>
                        <a:cs typeface="Times New Roman"/>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85750" marR="0" lvl="1" indent="-285750" fontAlgn="base">
                        <a:spcBef>
                          <a:spcPts val="0"/>
                        </a:spcBef>
                        <a:spcAft>
                          <a:spcPts val="0"/>
                        </a:spcAft>
                        <a:buFont typeface="Arial" panose="020B0604020202020204" pitchFamily="34" charset="0"/>
                        <a:buChar char="•"/>
                      </a:pPr>
                      <a:r>
                        <a:rPr lang="en-US" sz="1400" b="0" kern="1200" dirty="0" smtClean="0">
                          <a:solidFill>
                            <a:schemeClr val="tx1"/>
                          </a:solidFill>
                          <a:effectLst/>
                          <a:latin typeface="+mn-lt"/>
                          <a:ea typeface="ＭＳ 明朝"/>
                          <a:cs typeface="Calibri"/>
                        </a:rPr>
                        <a:t>Leadership &amp;</a:t>
                      </a:r>
                      <a:r>
                        <a:rPr lang="en-US" sz="1400" b="0" kern="1200" baseline="0" dirty="0" smtClean="0">
                          <a:solidFill>
                            <a:schemeClr val="tx1"/>
                          </a:solidFill>
                          <a:effectLst/>
                          <a:latin typeface="+mn-lt"/>
                          <a:ea typeface="ＭＳ 明朝"/>
                          <a:cs typeface="Calibri"/>
                        </a:rPr>
                        <a:t> change management</a:t>
                      </a:r>
                      <a:endParaRPr lang="en-US" sz="1400" b="0" dirty="0">
                        <a:solidFill>
                          <a:schemeClr val="tx1"/>
                        </a:solidFill>
                        <a:effectLst/>
                        <a:latin typeface="+mn-lt"/>
                        <a:ea typeface="ＭＳ 明朝"/>
                        <a:cs typeface="Times New Roman"/>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533400">
                <a:tc>
                  <a:txBody>
                    <a:bodyPr/>
                    <a:lstStyle/>
                    <a:p>
                      <a:pPr marL="285750" marR="0" lvl="1" indent="-285750" fontAlgn="base">
                        <a:spcBef>
                          <a:spcPts val="0"/>
                        </a:spcBef>
                        <a:spcAft>
                          <a:spcPts val="0"/>
                        </a:spcAft>
                        <a:buFont typeface="Arial" panose="020B0604020202020204" pitchFamily="34" charset="0"/>
                        <a:buChar char="•"/>
                      </a:pPr>
                      <a:r>
                        <a:rPr lang="en-US" sz="1400" b="0" kern="1200" dirty="0">
                          <a:solidFill>
                            <a:schemeClr val="tx1"/>
                          </a:solidFill>
                          <a:effectLst/>
                          <a:latin typeface="+mn-lt"/>
                          <a:ea typeface="ＭＳ 明朝"/>
                          <a:cs typeface="Calibri"/>
                        </a:rPr>
                        <a:t>Economic analysis</a:t>
                      </a:r>
                      <a:endParaRPr lang="en-US" sz="1400" b="0" dirty="0">
                        <a:solidFill>
                          <a:schemeClr val="tx1"/>
                        </a:solidFill>
                        <a:effectLst/>
                        <a:latin typeface="+mn-lt"/>
                        <a:ea typeface="ＭＳ 明朝"/>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marR="0" lvl="1" indent="-285750" fontAlgn="base">
                        <a:spcBef>
                          <a:spcPts val="0"/>
                        </a:spcBef>
                        <a:spcAft>
                          <a:spcPts val="0"/>
                        </a:spcAft>
                        <a:buFont typeface="Arial" panose="020B0604020202020204" pitchFamily="34" charset="0"/>
                        <a:buChar char="•"/>
                      </a:pPr>
                      <a:r>
                        <a:rPr lang="en-US" sz="1400" b="0" kern="1200" dirty="0">
                          <a:solidFill>
                            <a:schemeClr val="tx1"/>
                          </a:solidFill>
                          <a:effectLst/>
                          <a:latin typeface="+mn-lt"/>
                          <a:ea typeface="ＭＳ 明朝"/>
                          <a:cs typeface="Calibri"/>
                        </a:rPr>
                        <a:t>Marketing</a:t>
                      </a:r>
                      <a:endParaRPr lang="en-US" sz="1400" b="0" dirty="0">
                        <a:solidFill>
                          <a:schemeClr val="tx1"/>
                        </a:solidFill>
                        <a:effectLst/>
                        <a:latin typeface="+mn-lt"/>
                        <a:ea typeface="ＭＳ 明朝"/>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33400">
                <a:tc>
                  <a:txBody>
                    <a:bodyPr/>
                    <a:lstStyle/>
                    <a:p>
                      <a:pPr marL="285750" marR="0" lvl="1" indent="-285750" fontAlgn="base">
                        <a:spcBef>
                          <a:spcPts val="0"/>
                        </a:spcBef>
                        <a:spcAft>
                          <a:spcPts val="0"/>
                        </a:spcAft>
                        <a:buFont typeface="Arial" panose="020B0604020202020204" pitchFamily="34" charset="0"/>
                        <a:buChar char="•"/>
                      </a:pPr>
                      <a:r>
                        <a:rPr lang="en-US" sz="1400" b="0" kern="1200" dirty="0">
                          <a:solidFill>
                            <a:schemeClr val="tx1"/>
                          </a:solidFill>
                          <a:effectLst/>
                          <a:latin typeface="+mn-lt"/>
                          <a:ea typeface="ＭＳ 明朝"/>
                          <a:cs typeface="Calibri"/>
                        </a:rPr>
                        <a:t>Entrepreneurship</a:t>
                      </a:r>
                      <a:endParaRPr lang="en-US" sz="1400" b="0" dirty="0">
                        <a:solidFill>
                          <a:schemeClr val="tx1"/>
                        </a:solidFill>
                        <a:effectLst/>
                        <a:latin typeface="+mn-lt"/>
                        <a:ea typeface="ＭＳ 明朝"/>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marR="0" lvl="1" indent="-285750" fontAlgn="base">
                        <a:spcBef>
                          <a:spcPts val="0"/>
                        </a:spcBef>
                        <a:spcAft>
                          <a:spcPts val="0"/>
                        </a:spcAft>
                        <a:buFont typeface="Arial" panose="020B0604020202020204" pitchFamily="34" charset="0"/>
                        <a:buChar char="•"/>
                      </a:pPr>
                      <a:r>
                        <a:rPr lang="en-US" sz="1400" b="0" kern="1200" dirty="0">
                          <a:solidFill>
                            <a:schemeClr val="tx1"/>
                          </a:solidFill>
                          <a:effectLst/>
                          <a:latin typeface="+mn-lt"/>
                          <a:ea typeface="ＭＳ 明朝"/>
                          <a:cs typeface="Calibri"/>
                        </a:rPr>
                        <a:t>Operations management</a:t>
                      </a:r>
                      <a:endParaRPr lang="en-US" sz="1400" b="0" dirty="0">
                        <a:solidFill>
                          <a:schemeClr val="tx1"/>
                        </a:solidFill>
                        <a:effectLst/>
                        <a:latin typeface="+mn-lt"/>
                        <a:ea typeface="ＭＳ 明朝"/>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57200">
                <a:tc>
                  <a:txBody>
                    <a:bodyPr/>
                    <a:lstStyle/>
                    <a:p>
                      <a:pPr marL="285750" marR="0" lvl="1" indent="-285750" fontAlgn="base">
                        <a:spcBef>
                          <a:spcPts val="0"/>
                        </a:spcBef>
                        <a:spcAft>
                          <a:spcPts val="0"/>
                        </a:spcAft>
                        <a:buFont typeface="Arial" panose="020B0604020202020204" pitchFamily="34" charset="0"/>
                        <a:buChar char="•"/>
                      </a:pPr>
                      <a:r>
                        <a:rPr lang="en-US" sz="1400" b="0" kern="1200" dirty="0">
                          <a:solidFill>
                            <a:schemeClr val="tx1"/>
                          </a:solidFill>
                          <a:effectLst/>
                          <a:latin typeface="+mn-lt"/>
                          <a:ea typeface="ＭＳ 明朝"/>
                          <a:cs typeface="Calibri"/>
                        </a:rPr>
                        <a:t>Finance</a:t>
                      </a:r>
                      <a:endParaRPr lang="en-US" sz="1400" b="0" dirty="0">
                        <a:solidFill>
                          <a:schemeClr val="tx1"/>
                        </a:solidFill>
                        <a:effectLst/>
                        <a:latin typeface="+mn-lt"/>
                        <a:ea typeface="ＭＳ 明朝"/>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marR="0" lvl="1" indent="-285750" fontAlgn="base">
                        <a:spcBef>
                          <a:spcPts val="0"/>
                        </a:spcBef>
                        <a:spcAft>
                          <a:spcPts val="0"/>
                        </a:spcAft>
                        <a:buFont typeface="Arial" panose="020B0604020202020204" pitchFamily="34" charset="0"/>
                        <a:buChar char="•"/>
                      </a:pPr>
                      <a:r>
                        <a:rPr lang="en-US" sz="1400" b="0" kern="1200" dirty="0">
                          <a:solidFill>
                            <a:schemeClr val="tx1"/>
                          </a:solidFill>
                          <a:effectLst/>
                          <a:latin typeface="+mn-lt"/>
                          <a:ea typeface="ＭＳ 明朝"/>
                          <a:cs typeface="Calibri"/>
                        </a:rPr>
                        <a:t>Organizational Behavior</a:t>
                      </a:r>
                      <a:endParaRPr lang="en-US" sz="1400" b="0" dirty="0">
                        <a:solidFill>
                          <a:schemeClr val="tx1"/>
                        </a:solidFill>
                        <a:effectLst/>
                        <a:latin typeface="+mn-lt"/>
                        <a:ea typeface="ＭＳ 明朝"/>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57200">
                <a:tc>
                  <a:txBody>
                    <a:bodyPr/>
                    <a:lstStyle/>
                    <a:p>
                      <a:pPr marL="285750" marR="0" lvl="1" indent="-285750" fontAlgn="base">
                        <a:spcBef>
                          <a:spcPts val="0"/>
                        </a:spcBef>
                        <a:spcAft>
                          <a:spcPts val="0"/>
                        </a:spcAft>
                        <a:buFont typeface="Arial" panose="020B0604020202020204" pitchFamily="34" charset="0"/>
                        <a:buChar char="•"/>
                      </a:pPr>
                      <a:endParaRPr lang="en-US" sz="1400" b="0" dirty="0">
                        <a:solidFill>
                          <a:schemeClr val="tx1"/>
                        </a:solidFill>
                        <a:effectLst/>
                        <a:latin typeface="+mn-lt"/>
                        <a:ea typeface="ＭＳ 明朝"/>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marR="0" lvl="1" indent="-285750" fontAlgn="base">
                        <a:spcBef>
                          <a:spcPts val="0"/>
                        </a:spcBef>
                        <a:spcAft>
                          <a:spcPts val="0"/>
                        </a:spcAft>
                        <a:buFont typeface="Arial" panose="020B0604020202020204" pitchFamily="34" charset="0"/>
                        <a:buChar char="•"/>
                      </a:pPr>
                      <a:r>
                        <a:rPr lang="en-US" sz="1400" b="0" dirty="0" smtClean="0">
                          <a:solidFill>
                            <a:schemeClr val="tx1"/>
                          </a:solidFill>
                          <a:effectLst/>
                          <a:latin typeface="+mn-lt"/>
                          <a:ea typeface="ＭＳ 明朝"/>
                          <a:cs typeface="Times New Roman"/>
                        </a:rPr>
                        <a:t>Complexity Theory</a:t>
                      </a:r>
                      <a:endParaRPr lang="en-US" sz="1400" b="0" dirty="0">
                        <a:solidFill>
                          <a:schemeClr val="tx1"/>
                        </a:solidFill>
                        <a:effectLst/>
                        <a:latin typeface="+mn-lt"/>
                        <a:ea typeface="ＭＳ 明朝"/>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3" name="Footer Placeholder 2"/>
          <p:cNvSpPr>
            <a:spLocks noGrp="1"/>
          </p:cNvSpPr>
          <p:nvPr>
            <p:ph type="ftr" sz="quarter" idx="11"/>
          </p:nvPr>
        </p:nvSpPr>
        <p:spPr/>
        <p:txBody>
          <a:bodyPr/>
          <a:lstStyle/>
          <a:p>
            <a:r>
              <a:rPr lang="en-US" smtClean="0"/>
              <a:t>Copyright Teece 2015</a:t>
            </a:r>
            <a:endParaRPr lang="en-US"/>
          </a:p>
        </p:txBody>
      </p:sp>
      <p:sp>
        <p:nvSpPr>
          <p:cNvPr id="4" name="Slide Number Placeholder 3"/>
          <p:cNvSpPr>
            <a:spLocks noGrp="1"/>
          </p:cNvSpPr>
          <p:nvPr>
            <p:ph type="sldNum" sz="quarter" idx="12"/>
          </p:nvPr>
        </p:nvSpPr>
        <p:spPr>
          <a:xfrm>
            <a:off x="7620000" y="6248400"/>
            <a:ext cx="762000" cy="365125"/>
          </a:xfrm>
        </p:spPr>
        <p:txBody>
          <a:bodyPr/>
          <a:lstStyle/>
          <a:p>
            <a:fld id="{DD124695-114D-48E9-A75F-16448903BDFF}" type="slidenum">
              <a:rPr lang="en-US" smtClean="0"/>
              <a:t>35</a:t>
            </a:fld>
            <a:endParaRPr lang="en-US" dirty="0"/>
          </a:p>
        </p:txBody>
      </p:sp>
    </p:spTree>
    <p:extLst>
      <p:ext uri="{BB962C8B-B14F-4D97-AF65-F5344CB8AC3E}">
        <p14:creationId xmlns:p14="http://schemas.microsoft.com/office/powerpoint/2010/main" val="36056411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8001000" cy="609600"/>
          </a:xfrm>
        </p:spPr>
        <p:txBody>
          <a:bodyPr>
            <a:normAutofit fontScale="90000"/>
          </a:bodyPr>
          <a:lstStyle/>
          <a:p>
            <a:r>
              <a:rPr lang="en-US" sz="2800" dirty="0" smtClean="0"/>
              <a:t>There are also numerous paradigms that capture elements of Dynamic Capabilities </a:t>
            </a:r>
            <a:endParaRPr lang="en-US" sz="2800" dirty="0"/>
          </a:p>
        </p:txBody>
      </p:sp>
      <p:sp>
        <p:nvSpPr>
          <p:cNvPr id="3" name="Footer Placeholder 2"/>
          <p:cNvSpPr>
            <a:spLocks noGrp="1"/>
          </p:cNvSpPr>
          <p:nvPr>
            <p:ph type="ftr" sz="quarter" idx="11"/>
          </p:nvPr>
        </p:nvSpPr>
        <p:spPr/>
        <p:txBody>
          <a:bodyPr/>
          <a:lstStyle/>
          <a:p>
            <a:r>
              <a:rPr lang="en-US" smtClean="0"/>
              <a:t>Copyright Teece 2015</a:t>
            </a:r>
            <a:endParaRPr lang="en-US"/>
          </a:p>
        </p:txBody>
      </p:sp>
      <p:sp>
        <p:nvSpPr>
          <p:cNvPr id="4" name="Slide Number Placeholder 3"/>
          <p:cNvSpPr>
            <a:spLocks noGrp="1"/>
          </p:cNvSpPr>
          <p:nvPr>
            <p:ph type="sldNum" sz="quarter" idx="12"/>
          </p:nvPr>
        </p:nvSpPr>
        <p:spPr/>
        <p:txBody>
          <a:bodyPr/>
          <a:lstStyle/>
          <a:p>
            <a:fld id="{3AF07D70-D3E4-4BAC-9BE5-3B18CA6AAE60}" type="slidenum">
              <a:rPr lang="en-US" smtClean="0"/>
              <a:t>36</a:t>
            </a:fld>
            <a:endParaRPr lang="en-US"/>
          </a:p>
        </p:txBody>
      </p:sp>
      <p:grpSp>
        <p:nvGrpSpPr>
          <p:cNvPr id="9" name="Group 8"/>
          <p:cNvGrpSpPr/>
          <p:nvPr/>
        </p:nvGrpSpPr>
        <p:grpSpPr>
          <a:xfrm>
            <a:off x="1600200" y="1688068"/>
            <a:ext cx="6172200" cy="2954655"/>
            <a:chOff x="1219200" y="1688068"/>
            <a:chExt cx="6172200" cy="2954655"/>
          </a:xfrm>
        </p:grpSpPr>
        <p:sp>
          <p:nvSpPr>
            <p:cNvPr id="5" name="TextBox 4"/>
            <p:cNvSpPr txBox="1"/>
            <p:nvPr/>
          </p:nvSpPr>
          <p:spPr>
            <a:xfrm>
              <a:off x="1219200" y="1688068"/>
              <a:ext cx="2883716" cy="369332"/>
            </a:xfrm>
            <a:prstGeom prst="rect">
              <a:avLst/>
            </a:prstGeom>
            <a:ln w="12700"/>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smtClean="0"/>
                <a:t>Paradigms</a:t>
              </a:r>
              <a:endParaRPr lang="en-US" b="1" dirty="0"/>
            </a:p>
          </p:txBody>
        </p:sp>
        <p:sp>
          <p:nvSpPr>
            <p:cNvPr id="6" name="TextBox 5"/>
            <p:cNvSpPr txBox="1"/>
            <p:nvPr/>
          </p:nvSpPr>
          <p:spPr>
            <a:xfrm>
              <a:off x="4102916" y="1688068"/>
              <a:ext cx="3288484" cy="369332"/>
            </a:xfrm>
            <a:prstGeom prst="rect">
              <a:avLst/>
            </a:prstGeom>
            <a:ln w="12700"/>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smtClean="0"/>
                <a:t>Primary Authors</a:t>
              </a:r>
              <a:endParaRPr lang="en-US" b="1" dirty="0"/>
            </a:p>
          </p:txBody>
        </p:sp>
        <p:sp>
          <p:nvSpPr>
            <p:cNvPr id="7" name="TextBox 6"/>
            <p:cNvSpPr txBox="1"/>
            <p:nvPr/>
          </p:nvSpPr>
          <p:spPr>
            <a:xfrm>
              <a:off x="1219200" y="2057400"/>
              <a:ext cx="2895600"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n-US" dirty="0" smtClean="0"/>
                <a:t>Disruption</a:t>
              </a:r>
            </a:p>
            <a:p>
              <a:pPr marL="285750" indent="-285750">
                <a:buFont typeface="Arial" panose="020B0604020202020204" pitchFamily="34" charset="0"/>
                <a:buChar char="•"/>
              </a:pPr>
              <a:r>
                <a:rPr lang="en-US" dirty="0"/>
                <a:t>Lean </a:t>
              </a:r>
              <a:r>
                <a:rPr lang="en-US" dirty="0" smtClean="0"/>
                <a:t>Startup</a:t>
              </a:r>
              <a:endParaRPr lang="en-US" dirty="0"/>
            </a:p>
            <a:p>
              <a:pPr marL="285750" indent="-285750">
                <a:buFont typeface="Arial" panose="020B0604020202020204" pitchFamily="34" charset="0"/>
                <a:buChar char="•"/>
              </a:pPr>
              <a:r>
                <a:rPr lang="en-US" dirty="0"/>
                <a:t>Open </a:t>
              </a:r>
              <a:r>
                <a:rPr lang="en-US" dirty="0" smtClean="0"/>
                <a:t>Innovation</a:t>
              </a:r>
            </a:p>
            <a:p>
              <a:pPr marL="285750" indent="-285750">
                <a:buFont typeface="Arial" panose="020B0604020202020204" pitchFamily="34" charset="0"/>
                <a:buChar char="•"/>
              </a:pPr>
              <a:r>
                <a:rPr lang="en-US" dirty="0" smtClean="0"/>
                <a:t>Remix</a:t>
              </a:r>
            </a:p>
            <a:p>
              <a:pPr marL="285750" indent="-285750">
                <a:buFont typeface="Arial" panose="020B0604020202020204" pitchFamily="34" charset="0"/>
                <a:buChar char="•"/>
              </a:pPr>
              <a:r>
                <a:rPr lang="en-US" dirty="0" smtClean="0"/>
                <a:t>SECI</a:t>
              </a:r>
            </a:p>
            <a:p>
              <a:pPr marL="285750" indent="-285750">
                <a:buFont typeface="Arial" panose="020B0604020202020204" pitchFamily="34" charset="0"/>
                <a:buChar char="•"/>
              </a:pPr>
              <a:r>
                <a:rPr lang="en-US" dirty="0" smtClean="0"/>
                <a:t>Obliquity</a:t>
              </a:r>
            </a:p>
            <a:p>
              <a:pPr marL="285750" indent="-285750">
                <a:buFont typeface="Arial" panose="020B0604020202020204" pitchFamily="34" charset="0"/>
                <a:buChar char="•"/>
              </a:pPr>
              <a:r>
                <a:rPr lang="en-US" dirty="0"/>
                <a:t>OODA Loops</a:t>
              </a:r>
            </a:p>
            <a:p>
              <a:pPr marL="285750" indent="-285750">
                <a:buFont typeface="Arial" panose="020B0604020202020204" pitchFamily="34" charset="0"/>
                <a:buChar char="•"/>
              </a:pPr>
              <a:r>
                <a:rPr lang="en-US" dirty="0"/>
                <a:t>Profiting from Innovation</a:t>
              </a:r>
            </a:p>
            <a:p>
              <a:pPr marL="285750" indent="-285750">
                <a:buFont typeface="Arial" panose="020B0604020202020204" pitchFamily="34" charset="0"/>
                <a:buChar char="•"/>
              </a:pPr>
              <a:endParaRPr lang="en-US" dirty="0"/>
            </a:p>
          </p:txBody>
        </p:sp>
        <p:sp>
          <p:nvSpPr>
            <p:cNvPr id="8" name="TextBox 7"/>
            <p:cNvSpPr txBox="1"/>
            <p:nvPr/>
          </p:nvSpPr>
          <p:spPr>
            <a:xfrm>
              <a:off x="4114800" y="2057400"/>
              <a:ext cx="3276600"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Clay Christensen</a:t>
              </a:r>
            </a:p>
            <a:p>
              <a:r>
                <a:rPr lang="en-US" dirty="0"/>
                <a:t>Eric </a:t>
              </a:r>
              <a:r>
                <a:rPr lang="en-US" dirty="0" err="1" smtClean="0"/>
                <a:t>Ries</a:t>
              </a:r>
              <a:endParaRPr lang="en-US" dirty="0" smtClean="0"/>
            </a:p>
            <a:p>
              <a:r>
                <a:rPr lang="en-US" dirty="0"/>
                <a:t>Henry </a:t>
              </a:r>
              <a:r>
                <a:rPr lang="en-US" dirty="0" err="1" smtClean="0"/>
                <a:t>Chesbrough</a:t>
              </a:r>
              <a:endParaRPr lang="en-US" dirty="0" smtClean="0"/>
            </a:p>
            <a:p>
              <a:r>
                <a:rPr lang="en-US" dirty="0"/>
                <a:t>Gomes-</a:t>
              </a:r>
              <a:r>
                <a:rPr lang="en-US" dirty="0" err="1"/>
                <a:t>Casseres</a:t>
              </a:r>
              <a:endParaRPr lang="en-US" dirty="0"/>
            </a:p>
            <a:p>
              <a:r>
                <a:rPr lang="en-US" dirty="0" smtClean="0"/>
                <a:t>Jiro Nonaka</a:t>
              </a:r>
            </a:p>
            <a:p>
              <a:r>
                <a:rPr lang="en-US" dirty="0" smtClean="0"/>
                <a:t>John Kay</a:t>
              </a:r>
            </a:p>
            <a:p>
              <a:r>
                <a:rPr lang="en-US" dirty="0"/>
                <a:t>Col. John Boyd</a:t>
              </a:r>
            </a:p>
            <a:p>
              <a:r>
                <a:rPr lang="en-US" dirty="0"/>
                <a:t>David Teece</a:t>
              </a:r>
            </a:p>
            <a:p>
              <a:endParaRPr lang="en-US" dirty="0"/>
            </a:p>
          </p:txBody>
        </p:sp>
      </p:grpSp>
    </p:spTree>
    <p:extLst>
      <p:ext uri="{BB962C8B-B14F-4D97-AF65-F5344CB8AC3E}">
        <p14:creationId xmlns:p14="http://schemas.microsoft.com/office/powerpoint/2010/main" val="42671631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6200"/>
            <a:ext cx="4419600" cy="914400"/>
          </a:xfrm>
        </p:spPr>
        <p:txBody>
          <a:bodyPr>
            <a:normAutofit/>
          </a:bodyPr>
          <a:lstStyle/>
          <a:p>
            <a:r>
              <a:rPr lang="en-US" sz="2800" dirty="0" smtClean="0">
                <a:solidFill>
                  <a:schemeClr val="bg1"/>
                </a:solidFill>
              </a:rPr>
              <a:t>Disruption- Clay Christensen</a:t>
            </a:r>
            <a:endParaRPr lang="en-US" sz="2800" dirty="0">
              <a:solidFill>
                <a:schemeClr val="bg1"/>
              </a:solidFill>
            </a:endParaRPr>
          </a:p>
        </p:txBody>
      </p:sp>
      <p:sp>
        <p:nvSpPr>
          <p:cNvPr id="3" name="Subtitle 2"/>
          <p:cNvSpPr>
            <a:spLocks noGrp="1"/>
          </p:cNvSpPr>
          <p:nvPr>
            <p:ph type="subTitle" idx="1"/>
          </p:nvPr>
        </p:nvSpPr>
        <p:spPr>
          <a:xfrm>
            <a:off x="762000" y="3429000"/>
            <a:ext cx="7772400" cy="2286000"/>
          </a:xfrm>
        </p:spPr>
        <p:txBody>
          <a:bodyPr>
            <a:normAutofit fontScale="92500" lnSpcReduction="20000"/>
          </a:bodyPr>
          <a:lstStyle/>
          <a:p>
            <a:pPr marL="342900" indent="-342900" algn="l">
              <a:buFont typeface="Arial" panose="020B0604020202020204" pitchFamily="34" charset="0"/>
              <a:buChar char="•"/>
            </a:pPr>
            <a:r>
              <a:rPr lang="en-US" sz="2000" dirty="0" smtClean="0"/>
              <a:t>A process whereby a smaller company with few resources successfully challenges an incumbent</a:t>
            </a:r>
          </a:p>
          <a:p>
            <a:pPr marL="342900" indent="-342900" algn="l">
              <a:buFont typeface="Arial" panose="020B0604020202020204" pitchFamily="34" charset="0"/>
              <a:buChar char="•"/>
            </a:pPr>
            <a:r>
              <a:rPr lang="en-US" sz="2000" dirty="0" smtClean="0"/>
              <a:t>Incumbents are vulnerable when they focus on improving their products and services for their most demanding customers (causes them to be “blindsided” by new entrants)</a:t>
            </a:r>
          </a:p>
          <a:p>
            <a:pPr marL="342900" indent="-342900" algn="l">
              <a:buFont typeface="Arial" panose="020B0604020202020204" pitchFamily="34" charset="0"/>
              <a:buChar char="•"/>
            </a:pPr>
            <a:r>
              <a:rPr lang="en-US" sz="2000" dirty="0" smtClean="0"/>
              <a:t>New entrants get traction at the lower end, then more upmarket</a:t>
            </a:r>
          </a:p>
          <a:p>
            <a:pPr marL="342900" indent="-342900" algn="l">
              <a:buFont typeface="Arial" panose="020B0604020202020204" pitchFamily="34" charset="0"/>
              <a:buChar char="•"/>
            </a:pPr>
            <a:r>
              <a:rPr lang="en-US" sz="2000" dirty="0" smtClean="0"/>
              <a:t>When mainstream customers start adopting the entrants offerings in volumes, disruption has occurred</a:t>
            </a:r>
          </a:p>
          <a:p>
            <a:pPr marL="342900" indent="-342900" algn="l">
              <a:buFont typeface="Arial" panose="020B0604020202020204" pitchFamily="34" charset="0"/>
              <a:buChar char="•"/>
            </a:pPr>
            <a:endParaRPr lang="en-US" sz="2000" dirty="0" smtClean="0"/>
          </a:p>
          <a:p>
            <a:pPr marL="342900" indent="-342900" algn="l">
              <a:buFont typeface="Arial" panose="020B0604020202020204" pitchFamily="34" charset="0"/>
              <a:buChar char="•"/>
            </a:pPr>
            <a:endParaRPr lang="en-US" sz="2000" dirty="0"/>
          </a:p>
        </p:txBody>
      </p:sp>
      <p:pic>
        <p:nvPicPr>
          <p:cNvPr id="5122" name="Picture 2" descr="http://www.innosight.com/about-us/images/Clayton-M-Christensen_2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28600"/>
            <a:ext cx="2495550" cy="24955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20330" y="6172200"/>
            <a:ext cx="4572000" cy="553998"/>
          </a:xfrm>
          <a:prstGeom prst="rect">
            <a:avLst/>
          </a:prstGeom>
        </p:spPr>
        <p:txBody>
          <a:bodyPr>
            <a:spAutoFit/>
          </a:bodyPr>
          <a:lstStyle/>
          <a:p>
            <a:r>
              <a:rPr lang="en-US" sz="1000" dirty="0" smtClean="0"/>
              <a:t>C. Christensen, “The </a:t>
            </a:r>
            <a:r>
              <a:rPr lang="en-US" sz="1000" dirty="0"/>
              <a:t>Innovator's Dilemma: The Revolutionary Book That Will Change the Way You Do </a:t>
            </a:r>
            <a:r>
              <a:rPr lang="en-US" sz="1000" dirty="0" smtClean="0"/>
              <a:t>Business”,  </a:t>
            </a:r>
            <a:r>
              <a:rPr lang="en-US" sz="1000" dirty="0" err="1"/>
              <a:t>HarperBusiness</a:t>
            </a:r>
            <a:r>
              <a:rPr lang="en-US" sz="1000" dirty="0"/>
              <a:t>; Reprint edition (October 4, 2011)</a:t>
            </a:r>
          </a:p>
        </p:txBody>
      </p:sp>
    </p:spTree>
    <p:extLst>
      <p:ext uri="{BB962C8B-B14F-4D97-AF65-F5344CB8AC3E}">
        <p14:creationId xmlns:p14="http://schemas.microsoft.com/office/powerpoint/2010/main" val="4550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838200" y="1066800"/>
            <a:ext cx="7391400" cy="4414838"/>
          </a:xfrm>
        </p:spPr>
        <p:txBody>
          <a:bodyPr>
            <a:normAutofit fontScale="92500" lnSpcReduction="10000"/>
          </a:bodyPr>
          <a:lstStyle/>
          <a:p>
            <a:pPr marL="342900" indent="-342900" algn="l">
              <a:buFont typeface="Arial" panose="020B0604020202020204" pitchFamily="34" charset="0"/>
              <a:buChar char="•"/>
            </a:pPr>
            <a:r>
              <a:rPr lang="en-US" dirty="0" smtClean="0"/>
              <a:t>Disruptive innovations originate in (a) low end or (b) new market foothold</a:t>
            </a:r>
          </a:p>
          <a:p>
            <a:pPr marL="342900" indent="-342900" algn="l">
              <a:buFont typeface="Arial" panose="020B0604020202020204" pitchFamily="34" charset="0"/>
              <a:buChar char="•"/>
            </a:pPr>
            <a:r>
              <a:rPr lang="en-US" dirty="0" smtClean="0"/>
              <a:t>Unless a new entrants is on a disruptive trajectory, it can be ignored</a:t>
            </a:r>
          </a:p>
          <a:p>
            <a:pPr marL="342900" indent="-342900" algn="l">
              <a:buFont typeface="Arial" panose="020B0604020202020204" pitchFamily="34" charset="0"/>
              <a:buChar char="•"/>
            </a:pPr>
            <a:r>
              <a:rPr lang="en-US" dirty="0" smtClean="0"/>
              <a:t>Under Christensen’s definitions, Netflix is a disruptor; Neither Uber nor Tesla are</a:t>
            </a:r>
          </a:p>
          <a:p>
            <a:pPr algn="l"/>
            <a:r>
              <a:rPr lang="en-US" dirty="0" smtClean="0"/>
              <a:t>Implications</a:t>
            </a:r>
          </a:p>
          <a:p>
            <a:pPr marL="662940" lvl="1" indent="-342900"/>
            <a:r>
              <a:rPr lang="en-US" dirty="0" smtClean="0"/>
              <a:t>Because disruption can take time incumbents frequently overlook competition</a:t>
            </a:r>
          </a:p>
          <a:p>
            <a:pPr marL="662940" lvl="1" indent="-342900"/>
            <a:r>
              <a:rPr lang="en-US" dirty="0" smtClean="0"/>
              <a:t>Disruptions often build different business models which may lower their competitive profile</a:t>
            </a:r>
          </a:p>
          <a:p>
            <a:pPr lvl="1"/>
            <a:r>
              <a:rPr lang="en-US" dirty="0" smtClean="0"/>
              <a:t>Learning ( by the new entrant) and strategic blind spots (framing errors) by the incumbent are implicit in the paradigm</a:t>
            </a:r>
          </a:p>
          <a:p>
            <a:pPr marL="662940" lvl="1" indent="-342900"/>
            <a:endParaRPr lang="en-US" dirty="0"/>
          </a:p>
        </p:txBody>
      </p:sp>
    </p:spTree>
    <p:extLst>
      <p:ext uri="{BB962C8B-B14F-4D97-AF65-F5344CB8AC3E}">
        <p14:creationId xmlns:p14="http://schemas.microsoft.com/office/powerpoint/2010/main" val="58246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6781800" cy="609600"/>
          </a:xfrm>
        </p:spPr>
        <p:txBody>
          <a:bodyPr>
            <a:normAutofit/>
          </a:bodyPr>
          <a:lstStyle/>
          <a:p>
            <a:r>
              <a:rPr lang="en-US" sz="2800" dirty="0" smtClean="0"/>
              <a:t>Helps embellish dynamic capabilities:</a:t>
            </a:r>
            <a:endParaRPr lang="en-US" sz="2800" dirty="0"/>
          </a:p>
        </p:txBody>
      </p:sp>
      <p:sp>
        <p:nvSpPr>
          <p:cNvPr id="4" name="Content Placeholder 3"/>
          <p:cNvSpPr>
            <a:spLocks noGrp="1"/>
          </p:cNvSpPr>
          <p:nvPr>
            <p:ph sz="half" idx="2"/>
          </p:nvPr>
        </p:nvSpPr>
        <p:spPr>
          <a:xfrm>
            <a:off x="838200" y="1447800"/>
            <a:ext cx="7315200" cy="3767328"/>
          </a:xfrm>
        </p:spPr>
        <p:txBody>
          <a:bodyPr anchor="t">
            <a:normAutofit fontScale="92500" lnSpcReduction="20000"/>
          </a:bodyPr>
          <a:lstStyle/>
          <a:p>
            <a:r>
              <a:rPr lang="en-US" dirty="0" smtClean="0"/>
              <a:t>Emphasis incumbents inability to sense</a:t>
            </a:r>
          </a:p>
          <a:p>
            <a:pPr marL="0" indent="0">
              <a:buNone/>
            </a:pPr>
            <a:endParaRPr lang="en-US" dirty="0" smtClean="0"/>
          </a:p>
          <a:p>
            <a:r>
              <a:rPr lang="en-US" dirty="0" smtClean="0"/>
              <a:t>Implicit assumes decision making (framing) errors by incumbents</a:t>
            </a:r>
          </a:p>
          <a:p>
            <a:pPr marL="0" indent="0">
              <a:buNone/>
            </a:pPr>
            <a:endParaRPr lang="en-US" dirty="0" smtClean="0"/>
          </a:p>
          <a:p>
            <a:r>
              <a:rPr lang="en-US" dirty="0" smtClean="0"/>
              <a:t>Highlights the competition aspect of business model innovation</a:t>
            </a:r>
          </a:p>
          <a:p>
            <a:pPr marL="0" indent="0">
              <a:buNone/>
            </a:pPr>
            <a:endParaRPr lang="en-US" dirty="0" smtClean="0"/>
          </a:p>
          <a:p>
            <a:r>
              <a:rPr lang="en-US" dirty="0" smtClean="0"/>
              <a:t>Implicit market segmentation vulnerabilities</a:t>
            </a:r>
            <a:endParaRPr lang="en-US" dirty="0"/>
          </a:p>
        </p:txBody>
      </p:sp>
      <p:sp>
        <p:nvSpPr>
          <p:cNvPr id="5" name="Footer Placeholder 4"/>
          <p:cNvSpPr>
            <a:spLocks noGrp="1"/>
          </p:cNvSpPr>
          <p:nvPr>
            <p:ph type="ftr" sz="quarter" idx="11"/>
          </p:nvPr>
        </p:nvSpPr>
        <p:spPr/>
        <p:txBody>
          <a:bodyPr/>
          <a:lstStyle/>
          <a:p>
            <a:r>
              <a:rPr lang="en-US" smtClean="0"/>
              <a:t>Copyright Teece 2015</a:t>
            </a:r>
            <a:endParaRPr lang="en-US"/>
          </a:p>
        </p:txBody>
      </p:sp>
      <p:sp>
        <p:nvSpPr>
          <p:cNvPr id="6" name="Slide Number Placeholder 5"/>
          <p:cNvSpPr>
            <a:spLocks noGrp="1"/>
          </p:cNvSpPr>
          <p:nvPr>
            <p:ph type="sldNum" sz="quarter" idx="12"/>
          </p:nvPr>
        </p:nvSpPr>
        <p:spPr/>
        <p:txBody>
          <a:bodyPr/>
          <a:lstStyle/>
          <a:p>
            <a:fld id="{3AF07D70-D3E4-4BAC-9BE5-3B18CA6AAE60}" type="slidenum">
              <a:rPr lang="en-US" smtClean="0"/>
              <a:t>39</a:t>
            </a:fld>
            <a:endParaRPr lang="en-US"/>
          </a:p>
        </p:txBody>
      </p:sp>
    </p:spTree>
    <p:extLst>
      <p:ext uri="{BB962C8B-B14F-4D97-AF65-F5344CB8AC3E}">
        <p14:creationId xmlns:p14="http://schemas.microsoft.com/office/powerpoint/2010/main" val="94774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down)">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wipe(down)">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Teece 2015</a:t>
            </a:r>
            <a:endParaRPr lang="en-US"/>
          </a:p>
        </p:txBody>
      </p:sp>
      <p:sp>
        <p:nvSpPr>
          <p:cNvPr id="3" name="Slide Number Placeholder 2"/>
          <p:cNvSpPr>
            <a:spLocks noGrp="1"/>
          </p:cNvSpPr>
          <p:nvPr>
            <p:ph type="sldNum" sz="quarter" idx="12"/>
          </p:nvPr>
        </p:nvSpPr>
        <p:spPr>
          <a:xfrm>
            <a:off x="7620000" y="6248400"/>
            <a:ext cx="762000" cy="365125"/>
          </a:xfrm>
        </p:spPr>
        <p:txBody>
          <a:bodyPr/>
          <a:lstStyle/>
          <a:p>
            <a:fld id="{3AF07D70-D3E4-4BAC-9BE5-3B18CA6AAE60}" type="slidenum">
              <a:rPr lang="en-US" smtClean="0"/>
              <a:t>4</a:t>
            </a:fld>
            <a:endParaRPr lang="en-US" dirty="0"/>
          </a:p>
        </p:txBody>
      </p:sp>
      <p:graphicFrame>
        <p:nvGraphicFramePr>
          <p:cNvPr id="5" name="Chart 4"/>
          <p:cNvGraphicFramePr/>
          <p:nvPr>
            <p:extLst>
              <p:ext uri="{D42A27DB-BD31-4B8C-83A1-F6EECF244321}">
                <p14:modId xmlns:p14="http://schemas.microsoft.com/office/powerpoint/2010/main" val="2173272511"/>
              </p:ext>
            </p:extLst>
          </p:nvPr>
        </p:nvGraphicFramePr>
        <p:xfrm>
          <a:off x="1114338" y="5334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257800" y="4038600"/>
            <a:ext cx="2971800" cy="2185214"/>
          </a:xfrm>
          <a:prstGeom prst="rect">
            <a:avLst/>
          </a:prstGeom>
          <a:noFill/>
        </p:spPr>
        <p:txBody>
          <a:bodyPr wrap="square" rtlCol="0">
            <a:spAutoFit/>
          </a:bodyPr>
          <a:lstStyle/>
          <a:p>
            <a:r>
              <a:rPr lang="en-US" sz="800" dirty="0" smtClean="0"/>
              <a:t>Source: </a:t>
            </a:r>
            <a:r>
              <a:rPr lang="en-US" sz="800" dirty="0" err="1" smtClean="0"/>
              <a:t>Compustat</a:t>
            </a:r>
            <a:endParaRPr lang="en-US" sz="800" dirty="0" smtClean="0"/>
          </a:p>
          <a:p>
            <a:r>
              <a:rPr lang="en-US" sz="800" dirty="0" smtClean="0"/>
              <a:t>Notes:</a:t>
            </a:r>
          </a:p>
          <a:p>
            <a:pPr marL="342900" indent="-342900">
              <a:buFont typeface="Arial" panose="020B0604020202020204" pitchFamily="34" charset="0"/>
              <a:buChar char="•"/>
            </a:pPr>
            <a:r>
              <a:rPr lang="en-US" sz="800" dirty="0" smtClean="0"/>
              <a:t>Fraction of 3 largest firms in each industry (in terms of revenue) which are also in the top (75</a:t>
            </a:r>
            <a:r>
              <a:rPr lang="en-US" sz="800" baseline="30000" dirty="0" smtClean="0"/>
              <a:t>th</a:t>
            </a:r>
            <a:r>
              <a:rPr lang="en-US" sz="800" dirty="0" smtClean="0"/>
              <a:t>) probability percentile across all industries</a:t>
            </a:r>
          </a:p>
          <a:p>
            <a:pPr marL="342900" indent="-342900">
              <a:buFont typeface="Arial" panose="020B0604020202020204" pitchFamily="34" charset="0"/>
              <a:buChar char="•"/>
            </a:pPr>
            <a:r>
              <a:rPr lang="en-US" sz="800" dirty="0" smtClean="0"/>
              <a:t>The sample was restricted to firms with $100 million in revenues in at least one of the years between 1965 and 2014</a:t>
            </a:r>
          </a:p>
          <a:p>
            <a:pPr marL="342900" indent="-342900">
              <a:buFont typeface="Arial" panose="020B0604020202020204" pitchFamily="34" charset="0"/>
              <a:buChar char="•"/>
            </a:pPr>
            <a:r>
              <a:rPr lang="en-US" sz="800" dirty="0" smtClean="0"/>
              <a:t>Profit margin is defined as EBIT divided by revenue.  Revenue field was considered missing whenever it was zero or negative</a:t>
            </a:r>
            <a:endParaRPr lang="en-US" sz="800" dirty="0"/>
          </a:p>
          <a:p>
            <a:pPr marL="342900" indent="-342900">
              <a:buFont typeface="Arial" panose="020B0604020202020204" pitchFamily="34" charset="0"/>
              <a:buChar char="•"/>
            </a:pPr>
            <a:r>
              <a:rPr lang="en-US" sz="800" dirty="0" smtClean="0"/>
              <a:t>Industries were defined using manual grouping by the 2-digit SIC code.  Quartiles were calculated across all industries</a:t>
            </a:r>
          </a:p>
          <a:p>
            <a:pPr marL="342900" indent="-342900">
              <a:buFont typeface="Arial" panose="020B0604020202020204" pitchFamily="34" charset="0"/>
              <a:buChar char="•"/>
            </a:pPr>
            <a:r>
              <a:rPr lang="en-US" sz="800" dirty="0" smtClean="0"/>
              <a:t>Only years with the minimum number of 20 companies were considered</a:t>
            </a:r>
          </a:p>
          <a:p>
            <a:pPr marL="342900" indent="-342900">
              <a:buFont typeface="Arial" panose="020B0604020202020204" pitchFamily="34" charset="0"/>
              <a:buChar char="•"/>
            </a:pPr>
            <a:r>
              <a:rPr lang="en-US" sz="800" dirty="0" smtClean="0"/>
              <a:t>Industries included: multiple</a:t>
            </a:r>
          </a:p>
          <a:p>
            <a:pPr marL="342900" indent="-342900">
              <a:buFont typeface="Arial" panose="020B0604020202020204" pitchFamily="34" charset="0"/>
              <a:buChar char="•"/>
            </a:pPr>
            <a:r>
              <a:rPr lang="en-US" sz="800" dirty="0" smtClean="0"/>
              <a:t>R-squared= 22.73%</a:t>
            </a:r>
          </a:p>
        </p:txBody>
      </p:sp>
    </p:spTree>
    <p:extLst>
      <p:ext uri="{BB962C8B-B14F-4D97-AF65-F5344CB8AC3E}">
        <p14:creationId xmlns:p14="http://schemas.microsoft.com/office/powerpoint/2010/main" val="3720765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5410200" cy="762000"/>
          </a:xfrm>
        </p:spPr>
        <p:txBody>
          <a:bodyPr>
            <a:normAutofit/>
          </a:bodyPr>
          <a:lstStyle/>
          <a:p>
            <a:r>
              <a:rPr lang="en-US" sz="2800" dirty="0" smtClean="0"/>
              <a:t>Lean Startup – Eric </a:t>
            </a:r>
            <a:r>
              <a:rPr lang="en-US" sz="2800" dirty="0" err="1" smtClean="0"/>
              <a:t>Ries</a:t>
            </a:r>
            <a:endParaRPr lang="en-US" sz="2800" dirty="0"/>
          </a:p>
        </p:txBody>
      </p:sp>
      <p:sp>
        <p:nvSpPr>
          <p:cNvPr id="3" name="Content Placeholder 2"/>
          <p:cNvSpPr>
            <a:spLocks noGrp="1"/>
          </p:cNvSpPr>
          <p:nvPr>
            <p:ph idx="1"/>
          </p:nvPr>
        </p:nvSpPr>
        <p:spPr>
          <a:xfrm>
            <a:off x="685800" y="2362200"/>
            <a:ext cx="5638800" cy="2163464"/>
          </a:xfrm>
        </p:spPr>
        <p:txBody>
          <a:bodyPr anchor="t"/>
          <a:lstStyle/>
          <a:p>
            <a:r>
              <a:rPr lang="en-US" dirty="0" smtClean="0"/>
              <a:t>An approach to entrepreneurship and new enterprise development</a:t>
            </a:r>
          </a:p>
          <a:p>
            <a:r>
              <a:rPr lang="en-US" dirty="0" smtClean="0"/>
              <a:t>Emphasis on learning and pivots</a:t>
            </a:r>
          </a:p>
          <a:p>
            <a:r>
              <a:rPr lang="en-US" dirty="0" smtClean="0"/>
              <a:t>Deemphasizes planning </a:t>
            </a:r>
            <a:endParaRPr lang="en-US" dirty="0"/>
          </a:p>
        </p:txBody>
      </p:sp>
      <p:grpSp>
        <p:nvGrpSpPr>
          <p:cNvPr id="6" name="Group 5"/>
          <p:cNvGrpSpPr/>
          <p:nvPr/>
        </p:nvGrpSpPr>
        <p:grpSpPr>
          <a:xfrm>
            <a:off x="6550677" y="613292"/>
            <a:ext cx="1785938" cy="2583416"/>
            <a:chOff x="6542561" y="762000"/>
            <a:chExt cx="1785938" cy="2583416"/>
          </a:xfrm>
        </p:grpSpPr>
        <p:pic>
          <p:nvPicPr>
            <p:cNvPr id="9220" name="Picture 4" descr="http://g.fastcompany.net/multisite_files/fastcompany/imagecache/inline-small/inline/2013/01/3004572-inline-inline-1-how-eric-ries-teaches-corporations-move-lean-startup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2561" y="762000"/>
              <a:ext cx="1785938" cy="2286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24546" y="3083806"/>
              <a:ext cx="838200" cy="261610"/>
            </a:xfrm>
            <a:prstGeom prst="rect">
              <a:avLst/>
            </a:prstGeom>
            <a:noFill/>
          </p:spPr>
          <p:txBody>
            <a:bodyPr wrap="square" rtlCol="0">
              <a:spAutoFit/>
            </a:bodyPr>
            <a:lstStyle/>
            <a:p>
              <a:r>
                <a:rPr lang="en-US" sz="1100" dirty="0" smtClean="0"/>
                <a:t>Eric </a:t>
              </a:r>
              <a:r>
                <a:rPr lang="en-US" sz="1100" dirty="0" err="1" smtClean="0"/>
                <a:t>Ries</a:t>
              </a:r>
              <a:endParaRPr lang="en-US" sz="1100" dirty="0"/>
            </a:p>
          </p:txBody>
        </p:sp>
      </p:grpSp>
      <p:grpSp>
        <p:nvGrpSpPr>
          <p:cNvPr id="5" name="Group 4"/>
          <p:cNvGrpSpPr/>
          <p:nvPr/>
        </p:nvGrpSpPr>
        <p:grpSpPr>
          <a:xfrm>
            <a:off x="6570410" y="3581400"/>
            <a:ext cx="1780893" cy="2623810"/>
            <a:chOff x="6553200" y="3352800"/>
            <a:chExt cx="1780893" cy="2623810"/>
          </a:xfrm>
        </p:grpSpPr>
        <p:pic>
          <p:nvPicPr>
            <p:cNvPr id="9218" name="Picture 2" descr="http://mediashift.org/wp-content/uploads/sites/8/2015/01/Stev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3352800"/>
              <a:ext cx="1780893" cy="2286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917319" y="5715000"/>
              <a:ext cx="1052654" cy="261610"/>
            </a:xfrm>
            <a:prstGeom prst="rect">
              <a:avLst/>
            </a:prstGeom>
            <a:noFill/>
          </p:spPr>
          <p:txBody>
            <a:bodyPr wrap="square" rtlCol="0">
              <a:spAutoFit/>
            </a:bodyPr>
            <a:lstStyle/>
            <a:p>
              <a:pPr algn="ctr"/>
              <a:r>
                <a:rPr lang="en-US" sz="1100" dirty="0" smtClean="0"/>
                <a:t>Steve Blank</a:t>
              </a:r>
              <a:endParaRPr lang="en-US" sz="1100" dirty="0"/>
            </a:p>
          </p:txBody>
        </p:sp>
      </p:grpSp>
      <p:sp>
        <p:nvSpPr>
          <p:cNvPr id="8" name="TextBox 7"/>
          <p:cNvSpPr txBox="1"/>
          <p:nvPr/>
        </p:nvSpPr>
        <p:spPr>
          <a:xfrm>
            <a:off x="762000" y="5667345"/>
            <a:ext cx="3276600" cy="400110"/>
          </a:xfrm>
          <a:prstGeom prst="rect">
            <a:avLst/>
          </a:prstGeom>
          <a:noFill/>
        </p:spPr>
        <p:txBody>
          <a:bodyPr wrap="square" rtlCol="0">
            <a:spAutoFit/>
          </a:bodyPr>
          <a:lstStyle/>
          <a:p>
            <a:r>
              <a:rPr lang="en-US" sz="1000" dirty="0" err="1" smtClean="0"/>
              <a:t>E.Ries</a:t>
            </a:r>
            <a:r>
              <a:rPr lang="en-US" sz="1000" dirty="0" smtClean="0"/>
              <a:t>, “The Lean Startup”, </a:t>
            </a:r>
            <a:r>
              <a:rPr lang="en-US" sz="1000" dirty="0"/>
              <a:t>Crown Business; First Edition </a:t>
            </a:r>
            <a:r>
              <a:rPr lang="en-US" sz="1000" dirty="0" err="1"/>
              <a:t>edition</a:t>
            </a:r>
            <a:r>
              <a:rPr lang="en-US" sz="1000" dirty="0"/>
              <a:t> (September 13, 2011)</a:t>
            </a:r>
          </a:p>
        </p:txBody>
      </p:sp>
    </p:spTree>
    <p:extLst>
      <p:ext uri="{BB962C8B-B14F-4D97-AF65-F5344CB8AC3E}">
        <p14:creationId xmlns:p14="http://schemas.microsoft.com/office/powerpoint/2010/main" val="90220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6781800" cy="762000"/>
          </a:xfrm>
        </p:spPr>
        <p:txBody>
          <a:bodyPr>
            <a:normAutofit/>
          </a:bodyPr>
          <a:lstStyle/>
          <a:p>
            <a:r>
              <a:rPr lang="en-US" sz="2800" dirty="0" smtClean="0"/>
              <a:t>Learning (Under </a:t>
            </a:r>
            <a:r>
              <a:rPr lang="en-US" sz="2800" dirty="0"/>
              <a:t>D</a:t>
            </a:r>
            <a:r>
              <a:rPr lang="en-US" sz="2800" dirty="0" smtClean="0"/>
              <a:t>eep Uncertainty) is Key</a:t>
            </a:r>
            <a:endParaRPr lang="en-US" sz="2800" dirty="0"/>
          </a:p>
        </p:txBody>
      </p:sp>
      <p:sp>
        <p:nvSpPr>
          <p:cNvPr id="3" name="Content Placeholder 2"/>
          <p:cNvSpPr>
            <a:spLocks noGrp="1"/>
          </p:cNvSpPr>
          <p:nvPr>
            <p:ph idx="1"/>
          </p:nvPr>
        </p:nvSpPr>
        <p:spPr>
          <a:xfrm>
            <a:off x="762000" y="1905000"/>
            <a:ext cx="7543800" cy="3886200"/>
          </a:xfrm>
        </p:spPr>
        <p:txBody>
          <a:bodyPr/>
          <a:lstStyle/>
          <a:p>
            <a:pPr marL="0" indent="0">
              <a:buNone/>
            </a:pPr>
            <a:r>
              <a:rPr lang="en-US" dirty="0" smtClean="0"/>
              <a:t>“ I’ve come to believe that learning is the essential unit of progress for startups. The effort that is not absolutely necessary for learning what customers want can be eliminated. I call this </a:t>
            </a:r>
            <a:r>
              <a:rPr lang="en-US" i="1" dirty="0" smtClean="0"/>
              <a:t>validated learning</a:t>
            </a:r>
            <a:r>
              <a:rPr lang="en-US" dirty="0" smtClean="0"/>
              <a:t> because it is always demonstrated by positive improvements in the startup’s core metrics”</a:t>
            </a:r>
          </a:p>
          <a:p>
            <a:pPr marL="0" indent="0">
              <a:buNone/>
            </a:pPr>
            <a:endParaRPr lang="en-US" dirty="0"/>
          </a:p>
          <a:p>
            <a:pPr marL="0" indent="0">
              <a:buNone/>
            </a:pPr>
            <a:endParaRPr lang="en-US" dirty="0" smtClean="0"/>
          </a:p>
          <a:p>
            <a:pPr marL="0" indent="0" algn="r">
              <a:buNone/>
            </a:pPr>
            <a:r>
              <a:rPr lang="en-US" dirty="0" smtClean="0"/>
              <a:t>Eric </a:t>
            </a:r>
            <a:r>
              <a:rPr lang="en-US" dirty="0" err="1" smtClean="0"/>
              <a:t>Ries</a:t>
            </a:r>
            <a:r>
              <a:rPr lang="en-US" dirty="0" smtClean="0"/>
              <a:t>, </a:t>
            </a:r>
            <a:r>
              <a:rPr lang="en-US" u="sng" dirty="0" smtClean="0"/>
              <a:t>The Lean Startup</a:t>
            </a:r>
            <a:r>
              <a:rPr lang="en-US" dirty="0" smtClean="0"/>
              <a:t>, 2011, p.49</a:t>
            </a:r>
            <a:endParaRPr lang="en-US" dirty="0"/>
          </a:p>
        </p:txBody>
      </p:sp>
    </p:spTree>
    <p:extLst>
      <p:ext uri="{BB962C8B-B14F-4D97-AF65-F5344CB8AC3E}">
        <p14:creationId xmlns:p14="http://schemas.microsoft.com/office/powerpoint/2010/main" val="7134920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6781800" cy="838200"/>
          </a:xfrm>
        </p:spPr>
        <p:txBody>
          <a:bodyPr>
            <a:normAutofit fontScale="90000"/>
          </a:bodyPr>
          <a:lstStyle/>
          <a:p>
            <a:r>
              <a:rPr lang="en-US" sz="2800" dirty="0" smtClean="0"/>
              <a:t>“Tuning” and “Pivots” … two lean startup concepts that mesh with dynamic capabilities</a:t>
            </a:r>
            <a:endParaRPr lang="en-US" sz="2800" dirty="0"/>
          </a:p>
        </p:txBody>
      </p:sp>
      <p:sp>
        <p:nvSpPr>
          <p:cNvPr id="3" name="Content Placeholder 2"/>
          <p:cNvSpPr>
            <a:spLocks noGrp="1"/>
          </p:cNvSpPr>
          <p:nvPr>
            <p:ph idx="1"/>
          </p:nvPr>
        </p:nvSpPr>
        <p:spPr>
          <a:xfrm>
            <a:off x="762000" y="1143000"/>
            <a:ext cx="7543800" cy="3886200"/>
          </a:xfrm>
        </p:spPr>
        <p:txBody>
          <a:bodyPr/>
          <a:lstStyle/>
          <a:p>
            <a:r>
              <a:rPr lang="en-US" dirty="0" smtClean="0"/>
              <a:t>Ordinary capabilities involve  “tuning the engine”… a process of optimization</a:t>
            </a:r>
          </a:p>
          <a:p>
            <a:r>
              <a:rPr lang="en-US" dirty="0" smtClean="0"/>
              <a:t>Circumstances often require a change in strategy or in business models. This is called “pivot” and requires agility…which is relatively easy for a startup</a:t>
            </a:r>
            <a:endParaRPr lang="en-US" dirty="0"/>
          </a:p>
        </p:txBody>
      </p:sp>
    </p:spTree>
    <p:extLst>
      <p:ext uri="{BB962C8B-B14F-4D97-AF65-F5344CB8AC3E}">
        <p14:creationId xmlns:p14="http://schemas.microsoft.com/office/powerpoint/2010/main" val="203394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6781800" cy="990600"/>
          </a:xfrm>
        </p:spPr>
        <p:txBody>
          <a:bodyPr>
            <a:normAutofit/>
          </a:bodyPr>
          <a:lstStyle/>
          <a:p>
            <a:r>
              <a:rPr lang="en-US" sz="2800" dirty="0" smtClean="0"/>
              <a:t>What Entrepreneurial Managers </a:t>
            </a:r>
            <a:r>
              <a:rPr lang="en-US" sz="2800" dirty="0"/>
              <a:t>D</a:t>
            </a:r>
            <a:r>
              <a:rPr lang="en-US" sz="2800" dirty="0" smtClean="0"/>
              <a:t>o and Don’t</a:t>
            </a:r>
            <a:endParaRPr lang="en-US" sz="2800" dirty="0"/>
          </a:p>
        </p:txBody>
      </p:sp>
      <p:sp>
        <p:nvSpPr>
          <p:cNvPr id="3" name="Content Placeholder 2"/>
          <p:cNvSpPr>
            <a:spLocks noGrp="1"/>
          </p:cNvSpPr>
          <p:nvPr>
            <p:ph idx="1"/>
          </p:nvPr>
        </p:nvSpPr>
        <p:spPr>
          <a:xfrm>
            <a:off x="685800" y="1981200"/>
            <a:ext cx="7543800" cy="2819400"/>
          </a:xfrm>
        </p:spPr>
        <p:txBody>
          <a:bodyPr anchor="t">
            <a:noAutofit/>
          </a:bodyPr>
          <a:lstStyle/>
          <a:p>
            <a:r>
              <a:rPr lang="en-US" sz="2000" dirty="0" smtClean="0"/>
              <a:t>They rarely become infatuated with setting MR=MC…though every so often technical and financial support personnel may perform such calculations.</a:t>
            </a:r>
          </a:p>
          <a:p>
            <a:pPr marL="0" indent="0">
              <a:buNone/>
            </a:pPr>
            <a:endParaRPr lang="en-US" sz="2000" dirty="0" smtClean="0"/>
          </a:p>
          <a:p>
            <a:r>
              <a:rPr lang="en-US" sz="2000" dirty="0" smtClean="0"/>
              <a:t>Rather, in real life… a lot is happening simultaneously…acquiring new customers and serving existing ones, raising capital, building capabilities, trying to improve the product, improving operations, deciding if and when to pivot</a:t>
            </a:r>
          </a:p>
          <a:p>
            <a:pPr marL="0" indent="0" algn="r">
              <a:buNone/>
            </a:pPr>
            <a:r>
              <a:rPr lang="en-US" sz="2000" dirty="0" smtClean="0"/>
              <a:t>Eric </a:t>
            </a:r>
            <a:r>
              <a:rPr lang="en-US" sz="2000" dirty="0" err="1" smtClean="0"/>
              <a:t>Ries</a:t>
            </a:r>
            <a:r>
              <a:rPr lang="en-US" sz="2000" dirty="0" smtClean="0"/>
              <a:t>, </a:t>
            </a:r>
            <a:r>
              <a:rPr lang="en-US" sz="2000" u="sng" dirty="0" smtClean="0"/>
              <a:t>The Lean Startup</a:t>
            </a:r>
            <a:r>
              <a:rPr lang="en-US" sz="2000" dirty="0" smtClean="0"/>
              <a:t>, 2011, p.24</a:t>
            </a:r>
          </a:p>
          <a:p>
            <a:pPr marL="0" indent="0">
              <a:buNone/>
            </a:pPr>
            <a:endParaRPr lang="en-US" sz="2000" dirty="0"/>
          </a:p>
        </p:txBody>
      </p:sp>
    </p:spTree>
    <p:extLst>
      <p:ext uri="{BB962C8B-B14F-4D97-AF65-F5344CB8AC3E}">
        <p14:creationId xmlns:p14="http://schemas.microsoft.com/office/powerpoint/2010/main" val="415084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6781800" cy="762000"/>
          </a:xfrm>
        </p:spPr>
        <p:txBody>
          <a:bodyPr>
            <a:normAutofit/>
          </a:bodyPr>
          <a:lstStyle/>
          <a:p>
            <a:r>
              <a:rPr lang="en-US" sz="2800" dirty="0" smtClean="0"/>
              <a:t>Issues with Lean Startup</a:t>
            </a:r>
            <a:endParaRPr lang="en-US" sz="2800" dirty="0"/>
          </a:p>
        </p:txBody>
      </p:sp>
      <p:sp>
        <p:nvSpPr>
          <p:cNvPr id="3" name="Content Placeholder 2"/>
          <p:cNvSpPr>
            <a:spLocks noGrp="1"/>
          </p:cNvSpPr>
          <p:nvPr>
            <p:ph idx="1"/>
          </p:nvPr>
        </p:nvSpPr>
        <p:spPr>
          <a:xfrm>
            <a:off x="685800" y="1143000"/>
            <a:ext cx="7543800" cy="3886200"/>
          </a:xfrm>
        </p:spPr>
        <p:txBody>
          <a:bodyPr>
            <a:normAutofit/>
          </a:bodyPr>
          <a:lstStyle/>
          <a:p>
            <a:r>
              <a:rPr lang="en-US" sz="1800" dirty="0" smtClean="0"/>
              <a:t>Focus is on startup…only one aspect of what’s required for established companies to have dynamic capabilities </a:t>
            </a:r>
          </a:p>
          <a:p>
            <a:pPr marL="0" indent="0">
              <a:buNone/>
            </a:pPr>
            <a:endParaRPr lang="en-US" sz="1800" dirty="0" smtClean="0"/>
          </a:p>
          <a:p>
            <a:r>
              <a:rPr lang="en-US" sz="1800" dirty="0" smtClean="0"/>
              <a:t>Not explicitly grounded in theoretical framework…but deep uncertainty is implicit</a:t>
            </a:r>
          </a:p>
          <a:p>
            <a:pPr marL="0" indent="0">
              <a:buNone/>
            </a:pPr>
            <a:endParaRPr lang="en-US" sz="1800" dirty="0" smtClean="0"/>
          </a:p>
          <a:p>
            <a:r>
              <a:rPr lang="en-US" sz="1800" dirty="0" smtClean="0"/>
              <a:t>Mechanisms for sensing  and seizing not well specified</a:t>
            </a:r>
            <a:endParaRPr lang="en-US" sz="1800" dirty="0"/>
          </a:p>
        </p:txBody>
      </p:sp>
    </p:spTree>
    <p:extLst>
      <p:ext uri="{BB962C8B-B14F-4D97-AF65-F5344CB8AC3E}">
        <p14:creationId xmlns:p14="http://schemas.microsoft.com/office/powerpoint/2010/main" val="370021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1787" y="798702"/>
            <a:ext cx="4343400" cy="533400"/>
          </a:xfrm>
        </p:spPr>
        <p:txBody>
          <a:bodyPr>
            <a:noAutofit/>
          </a:bodyPr>
          <a:lstStyle/>
          <a:p>
            <a:r>
              <a:rPr lang="en-US" sz="2800" dirty="0" smtClean="0">
                <a:solidFill>
                  <a:schemeClr val="bg1"/>
                </a:solidFill>
              </a:rPr>
              <a:t>Reeves (BCG): Strategy Needs Strategy</a:t>
            </a:r>
            <a:endParaRPr lang="en-US" sz="2800" dirty="0">
              <a:solidFill>
                <a:schemeClr val="bg1"/>
              </a:solidFill>
            </a:endParaRPr>
          </a:p>
        </p:txBody>
      </p:sp>
      <p:sp>
        <p:nvSpPr>
          <p:cNvPr id="3" name="Content Placeholder 2"/>
          <p:cNvSpPr>
            <a:spLocks noGrp="1"/>
          </p:cNvSpPr>
          <p:nvPr>
            <p:ph type="subTitle" idx="1"/>
          </p:nvPr>
        </p:nvSpPr>
        <p:spPr>
          <a:xfrm>
            <a:off x="609600" y="3200400"/>
            <a:ext cx="8077200" cy="2514600"/>
          </a:xfrm>
        </p:spPr>
        <p:txBody>
          <a:bodyPr>
            <a:normAutofit/>
          </a:bodyPr>
          <a:lstStyle/>
          <a:p>
            <a:pPr marL="457200" lvl="0" indent="-457200">
              <a:buFont typeface="Arial" panose="020B0604020202020204" pitchFamily="34" charset="0"/>
              <a:buChar char="•"/>
            </a:pPr>
            <a:r>
              <a:rPr lang="en-US" sz="1600" dirty="0" smtClean="0"/>
              <a:t>Offer “strategy palette” </a:t>
            </a:r>
            <a:r>
              <a:rPr lang="en-US" sz="1600" dirty="0"/>
              <a:t>to </a:t>
            </a:r>
            <a:r>
              <a:rPr lang="en-US" sz="1600" dirty="0" smtClean="0"/>
              <a:t>combine different </a:t>
            </a:r>
            <a:r>
              <a:rPr lang="en-US" sz="1600" dirty="0"/>
              <a:t>approaches</a:t>
            </a:r>
          </a:p>
          <a:p>
            <a:pPr marL="457200" lvl="0" indent="-457200">
              <a:buFont typeface="Arial" panose="020B0604020202020204" pitchFamily="34" charset="0"/>
              <a:buChar char="•"/>
            </a:pPr>
            <a:r>
              <a:rPr lang="en-US" sz="1600" dirty="0"/>
              <a:t>Defines </a:t>
            </a:r>
            <a:r>
              <a:rPr lang="en-US" sz="1600" dirty="0" smtClean="0"/>
              <a:t>business </a:t>
            </a:r>
            <a:r>
              <a:rPr lang="en-US" sz="1600" dirty="0"/>
              <a:t>environment according to predictability, malleability and harshness</a:t>
            </a:r>
          </a:p>
          <a:p>
            <a:pPr marL="457200" lvl="0" indent="-457200">
              <a:buFont typeface="Arial" panose="020B0604020202020204" pitchFamily="34" charset="0"/>
              <a:buChar char="•"/>
            </a:pPr>
            <a:r>
              <a:rPr lang="en-US" sz="1600" dirty="0"/>
              <a:t>Strategies should be selected according to environment </a:t>
            </a:r>
            <a:r>
              <a:rPr lang="en-US" sz="1600" dirty="0" smtClean="0"/>
              <a:t>e.g. </a:t>
            </a:r>
            <a:r>
              <a:rPr lang="en-US" sz="1600" dirty="0"/>
              <a:t>“classical” when there is low </a:t>
            </a:r>
            <a:r>
              <a:rPr lang="en-US" sz="1600" dirty="0" smtClean="0"/>
              <a:t>unpredictability </a:t>
            </a:r>
            <a:r>
              <a:rPr lang="en-US" sz="1600" dirty="0"/>
              <a:t>and low </a:t>
            </a:r>
            <a:r>
              <a:rPr lang="en-US" sz="1600" dirty="0" smtClean="0"/>
              <a:t>malleability; </a:t>
            </a:r>
            <a:r>
              <a:rPr lang="en-US" sz="1600" dirty="0"/>
              <a:t>renewal when there is </a:t>
            </a:r>
            <a:r>
              <a:rPr lang="en-US" sz="1600" dirty="0" smtClean="0"/>
              <a:t>harshness (Classical </a:t>
            </a:r>
            <a:r>
              <a:rPr lang="en-US" sz="1600" dirty="0"/>
              <a:t>approaches </a:t>
            </a:r>
            <a:r>
              <a:rPr lang="en-US" sz="1600" dirty="0" smtClean="0"/>
              <a:t>include </a:t>
            </a:r>
            <a:r>
              <a:rPr lang="en-US" sz="1600" dirty="0"/>
              <a:t>BCG growth matrix and </a:t>
            </a:r>
            <a:r>
              <a:rPr lang="en-US" sz="1600" dirty="0" smtClean="0"/>
              <a:t>Porter’s </a:t>
            </a:r>
            <a:r>
              <a:rPr lang="en-US" sz="1600" dirty="0"/>
              <a:t>5 </a:t>
            </a:r>
            <a:r>
              <a:rPr lang="en-US" sz="1600" dirty="0" smtClean="0"/>
              <a:t>forces)</a:t>
            </a:r>
            <a:endParaRPr lang="en-US" sz="1600" dirty="0"/>
          </a:p>
          <a:p>
            <a:pPr marL="457200" lvl="0" indent="-457200">
              <a:buFont typeface="Arial" panose="020B0604020202020204" pitchFamily="34" charset="0"/>
              <a:buChar char="•"/>
            </a:pPr>
            <a:r>
              <a:rPr lang="en-US" sz="1600" dirty="0" smtClean="0"/>
              <a:t>Adaptive </a:t>
            </a:r>
            <a:r>
              <a:rPr lang="en-US" sz="1600" dirty="0"/>
              <a:t>strategies are suitable when prediction is hard and advantage is short lived</a:t>
            </a:r>
          </a:p>
          <a:p>
            <a:pPr marL="457200" lvl="0" indent="-457200">
              <a:buFont typeface="Arial" panose="020B0604020202020204" pitchFamily="34" charset="0"/>
              <a:buChar char="•"/>
            </a:pPr>
            <a:r>
              <a:rPr lang="en-US" sz="1600" dirty="0"/>
              <a:t>Visionary strategies work when managers can reliably create (shape) or recreate (reshape) an environment all by themselves</a:t>
            </a:r>
          </a:p>
          <a:p>
            <a:pPr marL="0" indent="0">
              <a:buNone/>
            </a:pPr>
            <a:endParaRPr lang="en-US" sz="1600" dirty="0"/>
          </a:p>
        </p:txBody>
      </p:sp>
      <p:pic>
        <p:nvPicPr>
          <p:cNvPr id="3074" name="Picture 2" descr="http://www.afr.com/content/dam/images/g/j/q/2/m/v/image.related.afrArticleLead.620x350.gj7uln.png/14429024670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2391" y="228600"/>
            <a:ext cx="2984427" cy="1752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71488" y="6248400"/>
            <a:ext cx="4572000" cy="400110"/>
          </a:xfrm>
          <a:prstGeom prst="rect">
            <a:avLst/>
          </a:prstGeom>
        </p:spPr>
        <p:txBody>
          <a:bodyPr>
            <a:spAutoFit/>
          </a:bodyPr>
          <a:lstStyle/>
          <a:p>
            <a:r>
              <a:rPr lang="en-US" sz="1000" dirty="0" smtClean="0"/>
              <a:t>M, Reeves, “Your </a:t>
            </a:r>
            <a:r>
              <a:rPr lang="en-US" sz="1000" dirty="0"/>
              <a:t>Strategy Needs a Strategy: How to Choose and Execute the Right </a:t>
            </a:r>
            <a:r>
              <a:rPr lang="en-US" sz="1000" dirty="0" smtClean="0"/>
              <a:t>Approach”, </a:t>
            </a:r>
            <a:r>
              <a:rPr lang="en-US" sz="1000" dirty="0"/>
              <a:t>Harvard Business Review Press (May 19, 2015)</a:t>
            </a:r>
          </a:p>
        </p:txBody>
      </p:sp>
    </p:spTree>
    <p:extLst>
      <p:ext uri="{BB962C8B-B14F-4D97-AF65-F5344CB8AC3E}">
        <p14:creationId xmlns:p14="http://schemas.microsoft.com/office/powerpoint/2010/main" val="94663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9297"/>
            <a:ext cx="6781800" cy="988503"/>
          </a:xfrm>
        </p:spPr>
        <p:txBody>
          <a:bodyPr>
            <a:normAutofit/>
          </a:bodyPr>
          <a:lstStyle/>
          <a:p>
            <a:r>
              <a:rPr lang="en-US" sz="2800" dirty="0" smtClean="0"/>
              <a:t>Different approaches to strategy required across the business life cycle</a:t>
            </a:r>
            <a:endParaRPr lang="en-US" sz="2800" dirty="0"/>
          </a:p>
        </p:txBody>
      </p:sp>
      <p:grpSp>
        <p:nvGrpSpPr>
          <p:cNvPr id="23" name="Group 22"/>
          <p:cNvGrpSpPr/>
          <p:nvPr/>
        </p:nvGrpSpPr>
        <p:grpSpPr>
          <a:xfrm>
            <a:off x="2144434" y="1700337"/>
            <a:ext cx="3824681" cy="3355777"/>
            <a:chOff x="1295400" y="1143000"/>
            <a:chExt cx="3824681" cy="3355777"/>
          </a:xfrm>
        </p:grpSpPr>
        <p:sp>
          <p:nvSpPr>
            <p:cNvPr id="6" name="Rectangle 5"/>
            <p:cNvSpPr/>
            <p:nvPr/>
          </p:nvSpPr>
          <p:spPr>
            <a:xfrm>
              <a:off x="1752600" y="1143000"/>
              <a:ext cx="16764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752600" y="2590800"/>
              <a:ext cx="16764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443681" y="2590800"/>
              <a:ext cx="1676400" cy="1447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 name="Rectangle 8"/>
            <p:cNvSpPr/>
            <p:nvPr/>
          </p:nvSpPr>
          <p:spPr>
            <a:xfrm>
              <a:off x="3443681" y="1143000"/>
              <a:ext cx="1676400" cy="1447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TextBox 9"/>
            <p:cNvSpPr txBox="1"/>
            <p:nvPr/>
          </p:nvSpPr>
          <p:spPr>
            <a:xfrm>
              <a:off x="2057400" y="1589714"/>
              <a:ext cx="1066800" cy="307777"/>
            </a:xfrm>
            <a:prstGeom prst="rect">
              <a:avLst/>
            </a:prstGeom>
            <a:noFill/>
          </p:spPr>
          <p:txBody>
            <a:bodyPr wrap="square" rtlCol="0">
              <a:spAutoFit/>
            </a:bodyPr>
            <a:lstStyle/>
            <a:p>
              <a:pPr algn="ctr"/>
              <a:r>
                <a:rPr lang="en-US" sz="1400" b="1" dirty="0" smtClean="0">
                  <a:solidFill>
                    <a:schemeClr val="bg1"/>
                  </a:solidFill>
                </a:rPr>
                <a:t>Adaptive</a:t>
              </a:r>
              <a:endParaRPr lang="en-US" sz="1400" b="1" dirty="0">
                <a:solidFill>
                  <a:schemeClr val="bg1"/>
                </a:solidFill>
              </a:endParaRPr>
            </a:p>
          </p:txBody>
        </p:sp>
        <p:sp>
          <p:nvSpPr>
            <p:cNvPr id="11" name="TextBox 10"/>
            <p:cNvSpPr txBox="1"/>
            <p:nvPr/>
          </p:nvSpPr>
          <p:spPr>
            <a:xfrm>
              <a:off x="3748481" y="1588834"/>
              <a:ext cx="1066800" cy="307777"/>
            </a:xfrm>
            <a:prstGeom prst="rect">
              <a:avLst/>
            </a:prstGeom>
            <a:noFill/>
          </p:spPr>
          <p:txBody>
            <a:bodyPr wrap="square" rtlCol="0">
              <a:spAutoFit/>
            </a:bodyPr>
            <a:lstStyle/>
            <a:p>
              <a:pPr algn="ctr"/>
              <a:r>
                <a:rPr lang="en-US" sz="1400" b="1" dirty="0" smtClean="0"/>
                <a:t>Shaping</a:t>
              </a:r>
              <a:endParaRPr lang="en-US" sz="1400" b="1" dirty="0"/>
            </a:p>
          </p:txBody>
        </p:sp>
        <p:sp>
          <p:nvSpPr>
            <p:cNvPr id="12" name="TextBox 11"/>
            <p:cNvSpPr txBox="1"/>
            <p:nvPr/>
          </p:nvSpPr>
          <p:spPr>
            <a:xfrm>
              <a:off x="3748481" y="3006923"/>
              <a:ext cx="1066800" cy="307777"/>
            </a:xfrm>
            <a:prstGeom prst="rect">
              <a:avLst/>
            </a:prstGeom>
            <a:noFill/>
          </p:spPr>
          <p:txBody>
            <a:bodyPr wrap="square" rtlCol="0">
              <a:spAutoFit/>
            </a:bodyPr>
            <a:lstStyle/>
            <a:p>
              <a:pPr algn="ctr"/>
              <a:r>
                <a:rPr lang="en-US" sz="1400" b="1" dirty="0" smtClean="0"/>
                <a:t>Visionary</a:t>
              </a:r>
              <a:endParaRPr lang="en-US" sz="1400" b="1" dirty="0"/>
            </a:p>
          </p:txBody>
        </p:sp>
        <p:sp>
          <p:nvSpPr>
            <p:cNvPr id="13" name="TextBox 12"/>
            <p:cNvSpPr txBox="1"/>
            <p:nvPr/>
          </p:nvSpPr>
          <p:spPr>
            <a:xfrm>
              <a:off x="2209800" y="3006923"/>
              <a:ext cx="1066800" cy="307777"/>
            </a:xfrm>
            <a:prstGeom prst="rect">
              <a:avLst/>
            </a:prstGeom>
            <a:noFill/>
          </p:spPr>
          <p:txBody>
            <a:bodyPr wrap="square" rtlCol="0">
              <a:spAutoFit/>
            </a:bodyPr>
            <a:lstStyle/>
            <a:p>
              <a:pPr algn="ctr"/>
              <a:r>
                <a:rPr lang="en-US" sz="1400" b="1" dirty="0" smtClean="0">
                  <a:solidFill>
                    <a:schemeClr val="bg1"/>
                  </a:solidFill>
                </a:rPr>
                <a:t>Classical</a:t>
              </a:r>
              <a:endParaRPr lang="en-US" sz="1400" b="1" dirty="0">
                <a:solidFill>
                  <a:schemeClr val="bg1"/>
                </a:solidFill>
              </a:endParaRPr>
            </a:p>
          </p:txBody>
        </p:sp>
        <p:sp>
          <p:nvSpPr>
            <p:cNvPr id="14" name="TextBox 13"/>
            <p:cNvSpPr txBox="1"/>
            <p:nvPr/>
          </p:nvSpPr>
          <p:spPr>
            <a:xfrm rot="16200000">
              <a:off x="632684" y="2251550"/>
              <a:ext cx="1633210" cy="307777"/>
            </a:xfrm>
            <a:prstGeom prst="rect">
              <a:avLst/>
            </a:prstGeom>
            <a:noFill/>
          </p:spPr>
          <p:txBody>
            <a:bodyPr wrap="square" rtlCol="0">
              <a:spAutoFit/>
            </a:bodyPr>
            <a:lstStyle/>
            <a:p>
              <a:pPr algn="ctr"/>
              <a:r>
                <a:rPr lang="en-US" sz="1400" b="1" dirty="0" smtClean="0"/>
                <a:t>Unpredictability</a:t>
              </a:r>
              <a:endParaRPr lang="en-US" sz="1400" b="1" dirty="0"/>
            </a:p>
          </p:txBody>
        </p:sp>
        <p:sp>
          <p:nvSpPr>
            <p:cNvPr id="15" name="TextBox 14"/>
            <p:cNvSpPr txBox="1"/>
            <p:nvPr/>
          </p:nvSpPr>
          <p:spPr>
            <a:xfrm>
              <a:off x="2779552" y="4191000"/>
              <a:ext cx="1386281" cy="307777"/>
            </a:xfrm>
            <a:prstGeom prst="rect">
              <a:avLst/>
            </a:prstGeom>
            <a:noFill/>
          </p:spPr>
          <p:txBody>
            <a:bodyPr wrap="square" rtlCol="0">
              <a:spAutoFit/>
            </a:bodyPr>
            <a:lstStyle/>
            <a:p>
              <a:pPr algn="ctr"/>
              <a:r>
                <a:rPr lang="en-US" sz="1400" b="1" dirty="0" smtClean="0"/>
                <a:t>Malleability</a:t>
              </a:r>
              <a:endParaRPr lang="en-US" sz="1400" b="1" dirty="0"/>
            </a:p>
          </p:txBody>
        </p:sp>
        <p:cxnSp>
          <p:nvCxnSpPr>
            <p:cNvPr id="17" name="Straight Arrow Connector 16"/>
            <p:cNvCxnSpPr/>
            <p:nvPr/>
          </p:nvCxnSpPr>
          <p:spPr>
            <a:xfrm flipV="1">
              <a:off x="1603178" y="1295400"/>
              <a:ext cx="0" cy="25908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352153" y="4152900"/>
              <a:ext cx="2463128" cy="381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3971488" y="6248400"/>
            <a:ext cx="4572000" cy="400110"/>
          </a:xfrm>
          <a:prstGeom prst="rect">
            <a:avLst/>
          </a:prstGeom>
        </p:spPr>
        <p:txBody>
          <a:bodyPr>
            <a:spAutoFit/>
          </a:bodyPr>
          <a:lstStyle/>
          <a:p>
            <a:r>
              <a:rPr lang="en-US" sz="1000" dirty="0" smtClean="0"/>
              <a:t>M, Reeves, “Your </a:t>
            </a:r>
            <a:r>
              <a:rPr lang="en-US" sz="1000" dirty="0"/>
              <a:t>Strategy Needs a Strategy: How to Choose and Execute the Right </a:t>
            </a:r>
            <a:r>
              <a:rPr lang="en-US" sz="1000" dirty="0" smtClean="0"/>
              <a:t>Approach”, </a:t>
            </a:r>
            <a:r>
              <a:rPr lang="en-US" sz="1000" dirty="0"/>
              <a:t>Harvard Business Review Press (May 19, 2015)</a:t>
            </a:r>
          </a:p>
        </p:txBody>
      </p:sp>
    </p:spTree>
    <p:extLst>
      <p:ext uri="{BB962C8B-B14F-4D97-AF65-F5344CB8AC3E}">
        <p14:creationId xmlns:p14="http://schemas.microsoft.com/office/powerpoint/2010/main" val="11722431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6781800" cy="685800"/>
          </a:xfrm>
        </p:spPr>
        <p:txBody>
          <a:bodyPr>
            <a:normAutofit fontScale="90000"/>
          </a:bodyPr>
          <a:lstStyle/>
          <a:p>
            <a:r>
              <a:rPr lang="en-US" sz="2800" dirty="0" smtClean="0"/>
              <a:t>Elements in Common with Dynamic Capabilities</a:t>
            </a:r>
            <a:endParaRPr lang="en-US" sz="2800" dirty="0"/>
          </a:p>
        </p:txBody>
      </p:sp>
      <p:sp>
        <p:nvSpPr>
          <p:cNvPr id="3" name="Content Placeholder 2"/>
          <p:cNvSpPr>
            <a:spLocks noGrp="1"/>
          </p:cNvSpPr>
          <p:nvPr>
            <p:ph idx="1"/>
          </p:nvPr>
        </p:nvSpPr>
        <p:spPr>
          <a:xfrm>
            <a:off x="762000" y="1828800"/>
            <a:ext cx="7543800" cy="3886200"/>
          </a:xfrm>
        </p:spPr>
        <p:txBody>
          <a:bodyPr>
            <a:normAutofit fontScale="85000" lnSpcReduction="10000"/>
          </a:bodyPr>
          <a:lstStyle/>
          <a:p>
            <a:pPr lvl="0"/>
            <a:r>
              <a:rPr lang="en-US" dirty="0"/>
              <a:t>The classical approach to strategy is not relevant unless there is no imminent risk of disruption</a:t>
            </a:r>
          </a:p>
          <a:p>
            <a:pPr lvl="0"/>
            <a:r>
              <a:rPr lang="en-US" dirty="0"/>
              <a:t>The right strategy depends on the </a:t>
            </a:r>
            <a:r>
              <a:rPr lang="en-US" dirty="0" smtClean="0"/>
              <a:t>circumstances </a:t>
            </a:r>
            <a:r>
              <a:rPr lang="en-US" dirty="0"/>
              <a:t>facing the firm</a:t>
            </a:r>
          </a:p>
          <a:p>
            <a:pPr lvl="0"/>
            <a:r>
              <a:rPr lang="en-US" dirty="0"/>
              <a:t>Classical disciplines of </a:t>
            </a:r>
            <a:r>
              <a:rPr lang="en-US" dirty="0" smtClean="0"/>
              <a:t>focus, </a:t>
            </a:r>
            <a:r>
              <a:rPr lang="en-US" dirty="0"/>
              <a:t>efficiency, planning, and accountability work </a:t>
            </a:r>
            <a:r>
              <a:rPr lang="en-US" dirty="0" smtClean="0"/>
              <a:t>where </a:t>
            </a:r>
            <a:r>
              <a:rPr lang="en-US" dirty="0"/>
              <a:t>the business is highly </a:t>
            </a:r>
            <a:r>
              <a:rPr lang="en-US" dirty="0" smtClean="0"/>
              <a:t>“</a:t>
            </a:r>
            <a:r>
              <a:rPr lang="en-US" dirty="0" err="1" smtClean="0"/>
              <a:t>planable</a:t>
            </a:r>
            <a:r>
              <a:rPr lang="en-US" dirty="0" smtClean="0"/>
              <a:t>”</a:t>
            </a:r>
            <a:endParaRPr lang="en-US" dirty="0"/>
          </a:p>
          <a:p>
            <a:pPr lvl="0"/>
            <a:r>
              <a:rPr lang="en-US" dirty="0" smtClean="0"/>
              <a:t>Growth </a:t>
            </a:r>
            <a:r>
              <a:rPr lang="en-US" dirty="0"/>
              <a:t>per se is not a strategy…it needs to be </a:t>
            </a:r>
            <a:r>
              <a:rPr lang="en-US" dirty="0" smtClean="0"/>
              <a:t>focused </a:t>
            </a:r>
            <a:r>
              <a:rPr lang="en-US" dirty="0"/>
              <a:t>not indiscriminate</a:t>
            </a:r>
          </a:p>
          <a:p>
            <a:pPr lvl="0"/>
            <a:r>
              <a:rPr lang="en-US" dirty="0"/>
              <a:t>Firms need to understand where and how profit is generated…</a:t>
            </a:r>
          </a:p>
          <a:p>
            <a:pPr lvl="0"/>
            <a:r>
              <a:rPr lang="en-US" dirty="0"/>
              <a:t>Firms </a:t>
            </a:r>
            <a:r>
              <a:rPr lang="en-US" dirty="0" smtClean="0"/>
              <a:t>can (sometimes) win, even if scale disadvantaged, by building and displaying superior capabilities that are hard to replicate</a:t>
            </a:r>
          </a:p>
          <a:p>
            <a:r>
              <a:rPr lang="en-US" dirty="0"/>
              <a:t>Doing things right can be a comforting substitute for insight generation</a:t>
            </a:r>
          </a:p>
          <a:p>
            <a:pPr marL="0" lvl="0" indent="0">
              <a:buNone/>
            </a:pPr>
            <a:endParaRPr lang="en-US" dirty="0"/>
          </a:p>
          <a:p>
            <a:endParaRPr lang="en-US" dirty="0"/>
          </a:p>
        </p:txBody>
      </p:sp>
    </p:spTree>
    <p:extLst>
      <p:ext uri="{BB962C8B-B14F-4D97-AF65-F5344CB8AC3E}">
        <p14:creationId xmlns:p14="http://schemas.microsoft.com/office/powerpoint/2010/main" val="404321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6781800" cy="838200"/>
          </a:xfrm>
        </p:spPr>
        <p:txBody>
          <a:bodyPr>
            <a:normAutofit fontScale="90000"/>
          </a:bodyPr>
          <a:lstStyle/>
          <a:p>
            <a:r>
              <a:rPr lang="en-US" sz="2800" dirty="0" smtClean="0"/>
              <a:t>Elements in Common with Dynamic Capabilities, </a:t>
            </a:r>
            <a:r>
              <a:rPr lang="en-US" sz="2800" dirty="0" err="1" smtClean="0"/>
              <a:t>Con’t</a:t>
            </a:r>
            <a:r>
              <a:rPr lang="en-US" sz="2800" dirty="0" smtClean="0"/>
              <a:t>.</a:t>
            </a:r>
            <a:endParaRPr lang="en-US" sz="2800" dirty="0"/>
          </a:p>
        </p:txBody>
      </p:sp>
      <p:sp>
        <p:nvSpPr>
          <p:cNvPr id="3" name="Content Placeholder 2"/>
          <p:cNvSpPr>
            <a:spLocks noGrp="1"/>
          </p:cNvSpPr>
          <p:nvPr>
            <p:ph idx="1"/>
          </p:nvPr>
        </p:nvSpPr>
        <p:spPr>
          <a:xfrm>
            <a:off x="762000" y="1828800"/>
            <a:ext cx="7543800" cy="2362200"/>
          </a:xfrm>
        </p:spPr>
        <p:txBody>
          <a:bodyPr anchor="t"/>
          <a:lstStyle/>
          <a:p>
            <a:r>
              <a:rPr lang="en-US" dirty="0" smtClean="0"/>
              <a:t>Ambidexterity is valuable</a:t>
            </a:r>
          </a:p>
          <a:p>
            <a:r>
              <a:rPr lang="en-US" dirty="0" smtClean="0"/>
              <a:t>With high uncertainty, firms should engage other stakeholders to create a shared vision and orchestrate new combinations</a:t>
            </a:r>
            <a:endParaRPr lang="en-US" dirty="0"/>
          </a:p>
        </p:txBody>
      </p:sp>
    </p:spTree>
    <p:extLst>
      <p:ext uri="{BB962C8B-B14F-4D97-AF65-F5344CB8AC3E}">
        <p14:creationId xmlns:p14="http://schemas.microsoft.com/office/powerpoint/2010/main" val="425154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6781800" cy="838200"/>
          </a:xfrm>
        </p:spPr>
        <p:txBody>
          <a:bodyPr>
            <a:normAutofit/>
          </a:bodyPr>
          <a:lstStyle/>
          <a:p>
            <a:r>
              <a:rPr lang="en-US" sz="2800" dirty="0" smtClean="0"/>
              <a:t>What’s Missing?</a:t>
            </a:r>
            <a:endParaRPr lang="en-US" sz="2800" dirty="0"/>
          </a:p>
        </p:txBody>
      </p:sp>
      <p:sp>
        <p:nvSpPr>
          <p:cNvPr id="3" name="Content Placeholder 2"/>
          <p:cNvSpPr>
            <a:spLocks noGrp="1"/>
          </p:cNvSpPr>
          <p:nvPr>
            <p:ph idx="1"/>
          </p:nvPr>
        </p:nvSpPr>
        <p:spPr>
          <a:xfrm>
            <a:off x="838200" y="1828800"/>
            <a:ext cx="7543800" cy="2286000"/>
          </a:xfrm>
        </p:spPr>
        <p:txBody>
          <a:bodyPr anchor="t"/>
          <a:lstStyle/>
          <a:p>
            <a:r>
              <a:rPr lang="en-US" dirty="0" smtClean="0"/>
              <a:t>Not a coherent framework</a:t>
            </a:r>
          </a:p>
          <a:p>
            <a:r>
              <a:rPr lang="en-US" dirty="0" smtClean="0"/>
              <a:t>Ideas and concepts jumbled…unclear implications</a:t>
            </a:r>
          </a:p>
          <a:p>
            <a:r>
              <a:rPr lang="en-US" dirty="0" smtClean="0"/>
              <a:t>Not tied to fundamental concepts, so hard to understand, elaborate and improve </a:t>
            </a:r>
            <a:endParaRPr lang="en-US" dirty="0"/>
          </a:p>
        </p:txBody>
      </p:sp>
    </p:spTree>
    <p:extLst>
      <p:ext uri="{BB962C8B-B14F-4D97-AF65-F5344CB8AC3E}">
        <p14:creationId xmlns:p14="http://schemas.microsoft.com/office/powerpoint/2010/main" val="237135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382000" y="6386896"/>
            <a:ext cx="762000" cy="365125"/>
          </a:xfrm>
        </p:spPr>
        <p:txBody>
          <a:bodyPr/>
          <a:lstStyle/>
          <a:p>
            <a:fld id="{E879884A-688A-1E4D-8B69-3186444F05C1}" type="slidenum">
              <a:rPr lang="en-US" smtClean="0"/>
              <a:pPr/>
              <a:t>5</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383994941"/>
              </p:ext>
            </p:extLst>
          </p:nvPr>
        </p:nvGraphicFramePr>
        <p:xfrm>
          <a:off x="1295400" y="838200"/>
          <a:ext cx="5878550" cy="5421485"/>
        </p:xfrm>
        <a:graphic>
          <a:graphicData uri="http://schemas.openxmlformats.org/drawingml/2006/table">
            <a:tbl>
              <a:tblPr firstRow="1" firstCol="1" bandRow="1">
                <a:tableStyleId>{5C22544A-7EE6-4342-B048-85BDC9FD1C3A}</a:tableStyleId>
              </a:tblPr>
              <a:tblGrid>
                <a:gridCol w="2997563"/>
                <a:gridCol w="2880987"/>
              </a:tblGrid>
              <a:tr h="646566">
                <a:tc>
                  <a:txBody>
                    <a:bodyPr/>
                    <a:lstStyle/>
                    <a:p>
                      <a:pPr marL="0" marR="0" algn="ctr">
                        <a:lnSpc>
                          <a:spcPct val="115000"/>
                        </a:lnSpc>
                        <a:spcBef>
                          <a:spcPts val="0"/>
                        </a:spcBef>
                        <a:spcAft>
                          <a:spcPts val="0"/>
                        </a:spcAft>
                      </a:pPr>
                      <a:r>
                        <a:rPr lang="en-US" sz="1600" dirty="0">
                          <a:effectLst/>
                          <a:latin typeface="+mn-lt"/>
                        </a:rPr>
                        <a:t>Conventional </a:t>
                      </a:r>
                      <a:r>
                        <a:rPr lang="en-US" sz="1600" dirty="0" smtClean="0">
                          <a:effectLst/>
                          <a:latin typeface="+mn-lt"/>
                        </a:rPr>
                        <a:t>Concept</a:t>
                      </a:r>
                    </a:p>
                    <a:p>
                      <a:pPr marL="0" marR="0" algn="ctr">
                        <a:lnSpc>
                          <a:spcPct val="115000"/>
                        </a:lnSpc>
                        <a:spcBef>
                          <a:spcPts val="0"/>
                        </a:spcBef>
                        <a:spcAft>
                          <a:spcPts val="0"/>
                        </a:spcAft>
                      </a:pPr>
                      <a:r>
                        <a:rPr lang="en-US" sz="1600" dirty="0" smtClean="0">
                          <a:effectLst/>
                          <a:latin typeface="+mn-lt"/>
                          <a:ea typeface="Calibri"/>
                          <a:cs typeface="Times New Roman"/>
                        </a:rPr>
                        <a:t>20</a:t>
                      </a:r>
                      <a:r>
                        <a:rPr lang="en-US" sz="1600" baseline="30000" dirty="0" smtClean="0">
                          <a:effectLst/>
                          <a:latin typeface="+mn-lt"/>
                          <a:ea typeface="Calibri"/>
                          <a:cs typeface="Times New Roman"/>
                        </a:rPr>
                        <a:t>th</a:t>
                      </a:r>
                      <a:r>
                        <a:rPr lang="en-US" sz="1600" dirty="0" smtClean="0">
                          <a:effectLst/>
                          <a:latin typeface="+mn-lt"/>
                          <a:ea typeface="Calibri"/>
                          <a:cs typeface="Times New Roman"/>
                        </a:rPr>
                        <a:t> Century:</a:t>
                      </a:r>
                      <a:endParaRPr lang="en-US" sz="1600" dirty="0">
                        <a:effectLst/>
                        <a:latin typeface="+mn-lt"/>
                        <a:ea typeface="Calibri"/>
                        <a:cs typeface="Times New Roman"/>
                      </a:endParaRPr>
                    </a:p>
                  </a:txBody>
                  <a:tcPr marL="42167" marR="42167" marT="0" marB="0" anchor="ctr"/>
                </a:tc>
                <a:tc>
                  <a:txBody>
                    <a:bodyPr/>
                    <a:lstStyle/>
                    <a:p>
                      <a:pPr marL="0" marR="0" algn="ctr">
                        <a:lnSpc>
                          <a:spcPct val="115000"/>
                        </a:lnSpc>
                        <a:spcBef>
                          <a:spcPts val="0"/>
                        </a:spcBef>
                        <a:spcAft>
                          <a:spcPts val="0"/>
                        </a:spcAft>
                      </a:pPr>
                      <a:r>
                        <a:rPr lang="en-US" sz="1600" dirty="0">
                          <a:effectLst/>
                          <a:latin typeface="+mn-lt"/>
                        </a:rPr>
                        <a:t>Next-Generation </a:t>
                      </a:r>
                      <a:r>
                        <a:rPr lang="en-US" sz="1600" dirty="0" smtClean="0">
                          <a:effectLst/>
                          <a:latin typeface="+mn-lt"/>
                        </a:rPr>
                        <a:t>Concept</a:t>
                      </a:r>
                    </a:p>
                    <a:p>
                      <a:pPr marL="0" marR="0" algn="ctr">
                        <a:lnSpc>
                          <a:spcPct val="115000"/>
                        </a:lnSpc>
                        <a:spcBef>
                          <a:spcPts val="0"/>
                        </a:spcBef>
                        <a:spcAft>
                          <a:spcPts val="0"/>
                        </a:spcAft>
                      </a:pPr>
                      <a:r>
                        <a:rPr lang="en-US" sz="1600" dirty="0" smtClean="0">
                          <a:effectLst/>
                          <a:latin typeface="+mn-lt"/>
                          <a:ea typeface="Calibri"/>
                          <a:cs typeface="Times New Roman"/>
                        </a:rPr>
                        <a:t>21</a:t>
                      </a:r>
                      <a:r>
                        <a:rPr lang="en-US" sz="1600" baseline="30000" dirty="0" smtClean="0">
                          <a:effectLst/>
                          <a:latin typeface="+mn-lt"/>
                          <a:ea typeface="Calibri"/>
                          <a:cs typeface="Times New Roman"/>
                        </a:rPr>
                        <a:t>st</a:t>
                      </a:r>
                      <a:r>
                        <a:rPr lang="en-US" sz="1600" dirty="0" smtClean="0">
                          <a:effectLst/>
                          <a:latin typeface="+mn-lt"/>
                          <a:ea typeface="Calibri"/>
                          <a:cs typeface="Times New Roman"/>
                        </a:rPr>
                        <a:t> Century:</a:t>
                      </a:r>
                      <a:endParaRPr lang="en-US" sz="1600" dirty="0">
                        <a:effectLst/>
                        <a:latin typeface="+mn-lt"/>
                        <a:ea typeface="Calibri"/>
                        <a:cs typeface="Times New Roman"/>
                      </a:endParaRPr>
                    </a:p>
                  </a:txBody>
                  <a:tcPr marL="42167" marR="42167" marT="0" marB="0" anchor="ctr"/>
                </a:tc>
              </a:tr>
              <a:tr h="517253">
                <a:tc>
                  <a:txBody>
                    <a:bodyPr/>
                    <a:lstStyle/>
                    <a:p>
                      <a:pPr marL="0" marR="0" algn="ctr">
                        <a:lnSpc>
                          <a:spcPct val="115000"/>
                        </a:lnSpc>
                        <a:spcBef>
                          <a:spcPts val="0"/>
                        </a:spcBef>
                        <a:spcAft>
                          <a:spcPts val="0"/>
                        </a:spcAft>
                      </a:pPr>
                      <a:r>
                        <a:rPr lang="en-US" sz="1600" dirty="0">
                          <a:effectLst/>
                          <a:latin typeface="+mn-lt"/>
                        </a:rPr>
                        <a:t>Static Competition</a:t>
                      </a:r>
                      <a:endParaRPr lang="en-US" sz="1600" dirty="0">
                        <a:effectLst/>
                        <a:latin typeface="+mn-lt"/>
                        <a:ea typeface="Calibri"/>
                        <a:cs typeface="Times New Roman"/>
                      </a:endParaRPr>
                    </a:p>
                  </a:txBody>
                  <a:tcPr marL="42167" marR="42167" marT="0" marB="0" anchor="ctr">
                    <a:solidFill>
                      <a:schemeClr val="bg1">
                        <a:lumMod val="50000"/>
                      </a:schemeClr>
                    </a:solidFill>
                  </a:tcPr>
                </a:tc>
                <a:tc>
                  <a:txBody>
                    <a:bodyPr/>
                    <a:lstStyle/>
                    <a:p>
                      <a:pPr marL="0" marR="0" algn="ctr">
                        <a:lnSpc>
                          <a:spcPct val="115000"/>
                        </a:lnSpc>
                        <a:spcBef>
                          <a:spcPts val="0"/>
                        </a:spcBef>
                        <a:spcAft>
                          <a:spcPts val="0"/>
                        </a:spcAft>
                      </a:pPr>
                      <a:r>
                        <a:rPr lang="en-US" sz="1600" dirty="0">
                          <a:solidFill>
                            <a:schemeClr val="bg1"/>
                          </a:solidFill>
                          <a:effectLst/>
                          <a:latin typeface="+mn-lt"/>
                        </a:rPr>
                        <a:t>Dynamic Competition</a:t>
                      </a:r>
                      <a:endParaRPr lang="en-US" sz="1600" dirty="0">
                        <a:solidFill>
                          <a:schemeClr val="bg1"/>
                        </a:solidFill>
                        <a:effectLst/>
                        <a:latin typeface="+mn-lt"/>
                        <a:ea typeface="Calibri"/>
                        <a:cs typeface="Times New Roman"/>
                      </a:endParaRPr>
                    </a:p>
                  </a:txBody>
                  <a:tcPr marL="42167" marR="42167" marT="0" marB="0" anchor="ctr">
                    <a:solidFill>
                      <a:schemeClr val="bg1">
                        <a:lumMod val="50000"/>
                      </a:schemeClr>
                    </a:solidFill>
                  </a:tcPr>
                </a:tc>
              </a:tr>
              <a:tr h="517253">
                <a:tc>
                  <a:txBody>
                    <a:bodyPr/>
                    <a:lstStyle/>
                    <a:p>
                      <a:pPr marL="0" marR="0" algn="ctr">
                        <a:lnSpc>
                          <a:spcPct val="115000"/>
                        </a:lnSpc>
                        <a:spcBef>
                          <a:spcPts val="0"/>
                        </a:spcBef>
                        <a:spcAft>
                          <a:spcPts val="0"/>
                        </a:spcAft>
                      </a:pPr>
                      <a:r>
                        <a:rPr lang="en-US" sz="1600" dirty="0" smtClean="0">
                          <a:effectLst/>
                          <a:latin typeface="+mn-lt"/>
                          <a:ea typeface="Calibri"/>
                          <a:cs typeface="Times New Roman"/>
                        </a:rPr>
                        <a:t>Risk</a:t>
                      </a:r>
                      <a:endParaRPr lang="en-US" sz="1600" dirty="0">
                        <a:effectLst/>
                        <a:latin typeface="+mn-lt"/>
                        <a:ea typeface="Calibri"/>
                        <a:cs typeface="Times New Roman"/>
                      </a:endParaRPr>
                    </a:p>
                  </a:txBody>
                  <a:tcPr marL="42167" marR="42167" marT="0" marB="0" anchor="ctr">
                    <a:solidFill>
                      <a:schemeClr val="bg1">
                        <a:lumMod val="50000"/>
                      </a:schemeClr>
                    </a:solidFill>
                  </a:tcPr>
                </a:tc>
                <a:tc>
                  <a:txBody>
                    <a:bodyPr/>
                    <a:lstStyle/>
                    <a:p>
                      <a:pPr marL="0" marR="0" algn="ctr">
                        <a:lnSpc>
                          <a:spcPct val="115000"/>
                        </a:lnSpc>
                        <a:spcBef>
                          <a:spcPts val="0"/>
                        </a:spcBef>
                        <a:spcAft>
                          <a:spcPts val="0"/>
                        </a:spcAft>
                      </a:pPr>
                      <a:r>
                        <a:rPr lang="en-US" sz="1600" dirty="0" smtClean="0">
                          <a:solidFill>
                            <a:schemeClr val="bg1"/>
                          </a:solidFill>
                          <a:effectLst/>
                          <a:latin typeface="+mn-lt"/>
                          <a:ea typeface="Calibri"/>
                          <a:cs typeface="Times New Roman"/>
                        </a:rPr>
                        <a:t>Deep Uncertainty</a:t>
                      </a:r>
                      <a:endParaRPr lang="en-US" sz="1600" dirty="0">
                        <a:solidFill>
                          <a:schemeClr val="bg1"/>
                        </a:solidFill>
                        <a:effectLst/>
                        <a:latin typeface="+mn-lt"/>
                        <a:ea typeface="Calibri"/>
                        <a:cs typeface="Times New Roman"/>
                      </a:endParaRPr>
                    </a:p>
                  </a:txBody>
                  <a:tcPr marL="42167" marR="42167" marT="0" marB="0" anchor="ctr">
                    <a:solidFill>
                      <a:schemeClr val="bg1">
                        <a:lumMod val="50000"/>
                      </a:schemeClr>
                    </a:solidFill>
                  </a:tcPr>
                </a:tc>
              </a:tr>
              <a:tr h="646566">
                <a:tc>
                  <a:txBody>
                    <a:bodyPr/>
                    <a:lstStyle/>
                    <a:p>
                      <a:pPr marL="0" marR="0" algn="ctr">
                        <a:lnSpc>
                          <a:spcPct val="115000"/>
                        </a:lnSpc>
                        <a:spcBef>
                          <a:spcPts val="0"/>
                        </a:spcBef>
                        <a:spcAft>
                          <a:spcPts val="0"/>
                        </a:spcAft>
                      </a:pPr>
                      <a:r>
                        <a:rPr lang="en-US" sz="1600" dirty="0">
                          <a:effectLst/>
                          <a:latin typeface="+mn-lt"/>
                        </a:rPr>
                        <a:t>The West and the Rest</a:t>
                      </a:r>
                      <a:endParaRPr lang="en-US" sz="1600" dirty="0">
                        <a:effectLst/>
                        <a:latin typeface="+mn-lt"/>
                        <a:ea typeface="Calibri"/>
                        <a:cs typeface="Times New Roman"/>
                      </a:endParaRPr>
                    </a:p>
                  </a:txBody>
                  <a:tcPr marL="42167" marR="42167" marT="0" marB="0" anchor="ctr">
                    <a:solidFill>
                      <a:schemeClr val="bg1">
                        <a:lumMod val="50000"/>
                      </a:schemeClr>
                    </a:solidFill>
                  </a:tcPr>
                </a:tc>
                <a:tc>
                  <a:txBody>
                    <a:bodyPr/>
                    <a:lstStyle/>
                    <a:p>
                      <a:pPr marL="0" marR="0" algn="ctr">
                        <a:lnSpc>
                          <a:spcPct val="115000"/>
                        </a:lnSpc>
                        <a:spcBef>
                          <a:spcPts val="0"/>
                        </a:spcBef>
                        <a:spcAft>
                          <a:spcPts val="0"/>
                        </a:spcAft>
                      </a:pPr>
                      <a:r>
                        <a:rPr lang="en-US" sz="1600" dirty="0">
                          <a:solidFill>
                            <a:schemeClr val="bg1"/>
                          </a:solidFill>
                          <a:effectLst/>
                          <a:latin typeface="+mn-lt"/>
                        </a:rPr>
                        <a:t>A Semi-Globalized World</a:t>
                      </a:r>
                      <a:endParaRPr lang="en-US" sz="1600" dirty="0">
                        <a:solidFill>
                          <a:schemeClr val="bg1"/>
                        </a:solidFill>
                        <a:effectLst/>
                        <a:latin typeface="+mn-lt"/>
                        <a:ea typeface="Calibri"/>
                        <a:cs typeface="Times New Roman"/>
                      </a:endParaRPr>
                    </a:p>
                  </a:txBody>
                  <a:tcPr marL="42167" marR="42167" marT="0" marB="0" anchor="ctr">
                    <a:solidFill>
                      <a:schemeClr val="bg1">
                        <a:lumMod val="50000"/>
                      </a:schemeClr>
                    </a:solidFill>
                  </a:tcPr>
                </a:tc>
              </a:tr>
              <a:tr h="646566">
                <a:tc>
                  <a:txBody>
                    <a:bodyPr/>
                    <a:lstStyle/>
                    <a:p>
                      <a:pPr marL="0" marR="0" algn="ctr">
                        <a:lnSpc>
                          <a:spcPct val="115000"/>
                        </a:lnSpc>
                        <a:spcBef>
                          <a:spcPts val="0"/>
                        </a:spcBef>
                        <a:spcAft>
                          <a:spcPts val="0"/>
                        </a:spcAft>
                      </a:pPr>
                      <a:r>
                        <a:rPr lang="en-US" sz="1600" dirty="0">
                          <a:effectLst/>
                          <a:latin typeface="+mn-lt"/>
                        </a:rPr>
                        <a:t>Industry-level Analysis</a:t>
                      </a:r>
                      <a:endParaRPr lang="en-US" sz="1600" dirty="0">
                        <a:effectLst/>
                        <a:latin typeface="+mn-lt"/>
                        <a:ea typeface="Calibri"/>
                        <a:cs typeface="Times New Roman"/>
                      </a:endParaRPr>
                    </a:p>
                  </a:txBody>
                  <a:tcPr marL="42167" marR="42167" marT="0" marB="0" anchor="ctr">
                    <a:solidFill>
                      <a:schemeClr val="bg1">
                        <a:lumMod val="50000"/>
                      </a:schemeClr>
                    </a:solidFill>
                  </a:tcPr>
                </a:tc>
                <a:tc>
                  <a:txBody>
                    <a:bodyPr/>
                    <a:lstStyle/>
                    <a:p>
                      <a:pPr marL="0" marR="0" algn="ctr">
                        <a:lnSpc>
                          <a:spcPct val="115000"/>
                        </a:lnSpc>
                        <a:spcBef>
                          <a:spcPts val="0"/>
                        </a:spcBef>
                        <a:spcAft>
                          <a:spcPts val="0"/>
                        </a:spcAft>
                      </a:pPr>
                      <a:r>
                        <a:rPr lang="en-US" sz="1600" dirty="0">
                          <a:solidFill>
                            <a:schemeClr val="bg1"/>
                          </a:solidFill>
                          <a:effectLst/>
                          <a:latin typeface="+mn-lt"/>
                        </a:rPr>
                        <a:t>Ecosystem-level Analysis</a:t>
                      </a:r>
                      <a:endParaRPr lang="en-US" sz="1600" dirty="0">
                        <a:solidFill>
                          <a:schemeClr val="bg1"/>
                        </a:solidFill>
                        <a:effectLst/>
                        <a:latin typeface="+mn-lt"/>
                        <a:ea typeface="Calibri"/>
                        <a:cs typeface="Times New Roman"/>
                      </a:endParaRPr>
                    </a:p>
                  </a:txBody>
                  <a:tcPr marL="42167" marR="42167" marT="0" marB="0" anchor="ctr">
                    <a:solidFill>
                      <a:schemeClr val="bg1">
                        <a:lumMod val="50000"/>
                      </a:schemeClr>
                    </a:solidFill>
                  </a:tcPr>
                </a:tc>
              </a:tr>
              <a:tr h="517253">
                <a:tc>
                  <a:txBody>
                    <a:bodyPr/>
                    <a:lstStyle/>
                    <a:p>
                      <a:pPr marL="0" marR="0" algn="ctr">
                        <a:lnSpc>
                          <a:spcPct val="115000"/>
                        </a:lnSpc>
                        <a:spcBef>
                          <a:spcPts val="0"/>
                        </a:spcBef>
                        <a:spcAft>
                          <a:spcPts val="0"/>
                        </a:spcAft>
                      </a:pPr>
                      <a:r>
                        <a:rPr lang="en-US" sz="1600" dirty="0">
                          <a:effectLst/>
                          <a:latin typeface="+mn-lt"/>
                        </a:rPr>
                        <a:t>Homogeneous Firms</a:t>
                      </a:r>
                      <a:endParaRPr lang="en-US" sz="1600" dirty="0">
                        <a:effectLst/>
                        <a:latin typeface="+mn-lt"/>
                        <a:ea typeface="Calibri"/>
                        <a:cs typeface="Times New Roman"/>
                      </a:endParaRPr>
                    </a:p>
                  </a:txBody>
                  <a:tcPr marL="42167" marR="42167" marT="0" marB="0" anchor="ctr">
                    <a:solidFill>
                      <a:schemeClr val="bg1">
                        <a:lumMod val="50000"/>
                      </a:schemeClr>
                    </a:solidFill>
                  </a:tcPr>
                </a:tc>
                <a:tc>
                  <a:txBody>
                    <a:bodyPr/>
                    <a:lstStyle/>
                    <a:p>
                      <a:pPr marL="0" marR="0" algn="ctr">
                        <a:lnSpc>
                          <a:spcPct val="115000"/>
                        </a:lnSpc>
                        <a:spcBef>
                          <a:spcPts val="0"/>
                        </a:spcBef>
                        <a:spcAft>
                          <a:spcPts val="0"/>
                        </a:spcAft>
                      </a:pPr>
                      <a:r>
                        <a:rPr lang="en-US" sz="1600" dirty="0">
                          <a:solidFill>
                            <a:schemeClr val="bg1"/>
                          </a:solidFill>
                          <a:effectLst/>
                          <a:latin typeface="+mn-lt"/>
                        </a:rPr>
                        <a:t>Heterogeneous Firms</a:t>
                      </a:r>
                      <a:endParaRPr lang="en-US" sz="1600" dirty="0">
                        <a:solidFill>
                          <a:schemeClr val="bg1"/>
                        </a:solidFill>
                        <a:effectLst/>
                        <a:latin typeface="+mn-lt"/>
                        <a:ea typeface="Calibri"/>
                        <a:cs typeface="Times New Roman"/>
                      </a:endParaRPr>
                    </a:p>
                  </a:txBody>
                  <a:tcPr marL="42167" marR="42167" marT="0" marB="0" anchor="ctr">
                    <a:solidFill>
                      <a:schemeClr val="bg1">
                        <a:lumMod val="50000"/>
                      </a:schemeClr>
                    </a:solidFill>
                  </a:tcPr>
                </a:tc>
              </a:tr>
              <a:tr h="835796">
                <a:tc>
                  <a:txBody>
                    <a:bodyPr/>
                    <a:lstStyle/>
                    <a:p>
                      <a:pPr marL="0" marR="0" algn="ctr">
                        <a:lnSpc>
                          <a:spcPct val="115000"/>
                        </a:lnSpc>
                        <a:spcBef>
                          <a:spcPts val="0"/>
                        </a:spcBef>
                        <a:spcAft>
                          <a:spcPts val="0"/>
                        </a:spcAft>
                      </a:pPr>
                      <a:r>
                        <a:rPr lang="en-US" sz="1600" dirty="0">
                          <a:effectLst/>
                          <a:latin typeface="+mn-lt"/>
                        </a:rPr>
                        <a:t>Single-Invention Innovation Model</a:t>
                      </a:r>
                      <a:endParaRPr lang="en-US" sz="1600" dirty="0">
                        <a:effectLst/>
                        <a:latin typeface="+mn-lt"/>
                        <a:ea typeface="Calibri"/>
                        <a:cs typeface="Times New Roman"/>
                      </a:endParaRPr>
                    </a:p>
                  </a:txBody>
                  <a:tcPr marL="42167" marR="42167" marT="0" marB="0" anchor="ctr">
                    <a:solidFill>
                      <a:schemeClr val="bg1">
                        <a:lumMod val="50000"/>
                      </a:schemeClr>
                    </a:solidFill>
                  </a:tcPr>
                </a:tc>
                <a:tc>
                  <a:txBody>
                    <a:bodyPr/>
                    <a:lstStyle/>
                    <a:p>
                      <a:pPr marL="0" marR="0" algn="ctr">
                        <a:lnSpc>
                          <a:spcPct val="115000"/>
                        </a:lnSpc>
                        <a:spcBef>
                          <a:spcPts val="0"/>
                        </a:spcBef>
                        <a:spcAft>
                          <a:spcPts val="0"/>
                        </a:spcAft>
                      </a:pPr>
                      <a:r>
                        <a:rPr lang="en-US" sz="1600" dirty="0">
                          <a:solidFill>
                            <a:schemeClr val="bg1"/>
                          </a:solidFill>
                          <a:effectLst/>
                          <a:latin typeface="+mn-lt"/>
                        </a:rPr>
                        <a:t>Multi-Invention Innovation Model</a:t>
                      </a:r>
                      <a:endParaRPr lang="en-US" sz="1600" dirty="0">
                        <a:solidFill>
                          <a:schemeClr val="bg1"/>
                        </a:solidFill>
                        <a:effectLst/>
                        <a:latin typeface="+mn-lt"/>
                        <a:ea typeface="Calibri"/>
                        <a:cs typeface="Times New Roman"/>
                      </a:endParaRPr>
                    </a:p>
                  </a:txBody>
                  <a:tcPr marL="42167" marR="42167" marT="0" marB="0" anchor="ctr">
                    <a:solidFill>
                      <a:schemeClr val="bg1">
                        <a:lumMod val="50000"/>
                      </a:schemeClr>
                    </a:solidFill>
                  </a:tcPr>
                </a:tc>
              </a:tr>
              <a:tr h="533400">
                <a:tc>
                  <a:txBody>
                    <a:bodyPr/>
                    <a:lstStyle/>
                    <a:p>
                      <a:pPr marL="0" marR="0" algn="ctr">
                        <a:lnSpc>
                          <a:spcPct val="115000"/>
                        </a:lnSpc>
                        <a:spcBef>
                          <a:spcPts val="0"/>
                        </a:spcBef>
                        <a:spcAft>
                          <a:spcPts val="0"/>
                        </a:spcAft>
                      </a:pPr>
                      <a:r>
                        <a:rPr lang="en-US" sz="1600" dirty="0">
                          <a:effectLst/>
                          <a:latin typeface="+mn-lt"/>
                        </a:rPr>
                        <a:t>Vertical </a:t>
                      </a:r>
                      <a:r>
                        <a:rPr lang="en-US" sz="1600" dirty="0" smtClean="0">
                          <a:effectLst/>
                          <a:latin typeface="+mn-lt"/>
                        </a:rPr>
                        <a:t>Integration/In house R&amp;D</a:t>
                      </a:r>
                      <a:endParaRPr lang="en-US" sz="1600" dirty="0">
                        <a:effectLst/>
                        <a:latin typeface="+mn-lt"/>
                        <a:ea typeface="Calibri"/>
                        <a:cs typeface="Times New Roman"/>
                      </a:endParaRPr>
                    </a:p>
                  </a:txBody>
                  <a:tcPr marL="42167" marR="42167" marT="0" marB="0" anchor="ctr">
                    <a:solidFill>
                      <a:schemeClr val="bg1">
                        <a:lumMod val="50000"/>
                      </a:schemeClr>
                    </a:solidFill>
                  </a:tcPr>
                </a:tc>
                <a:tc>
                  <a:txBody>
                    <a:bodyPr/>
                    <a:lstStyle/>
                    <a:p>
                      <a:pPr marL="0" marR="0" algn="ctr">
                        <a:lnSpc>
                          <a:spcPct val="115000"/>
                        </a:lnSpc>
                        <a:spcBef>
                          <a:spcPts val="0"/>
                        </a:spcBef>
                        <a:spcAft>
                          <a:spcPts val="0"/>
                        </a:spcAft>
                      </a:pPr>
                      <a:r>
                        <a:rPr lang="en-US" sz="1600" dirty="0" smtClean="0">
                          <a:solidFill>
                            <a:schemeClr val="bg1"/>
                          </a:solidFill>
                          <a:effectLst/>
                          <a:latin typeface="+mn-lt"/>
                        </a:rPr>
                        <a:t>Modularization</a:t>
                      </a:r>
                      <a:endParaRPr lang="en-US" sz="1600" b="1" dirty="0">
                        <a:solidFill>
                          <a:schemeClr val="bg1"/>
                        </a:solidFill>
                        <a:effectLst/>
                        <a:latin typeface="+mn-lt"/>
                        <a:ea typeface="Calibri"/>
                        <a:cs typeface="Times New Roman"/>
                      </a:endParaRPr>
                    </a:p>
                  </a:txBody>
                  <a:tcPr marL="42167" marR="42167" marT="0" marB="0" anchor="ctr">
                    <a:solidFill>
                      <a:schemeClr val="bg1">
                        <a:lumMod val="50000"/>
                      </a:schemeClr>
                    </a:solidFill>
                  </a:tcPr>
                </a:tc>
              </a:tr>
              <a:tr h="533400">
                <a:tc>
                  <a:txBody>
                    <a:bodyPr/>
                    <a:lstStyle/>
                    <a:p>
                      <a:pPr marL="0" marR="0" algn="ctr">
                        <a:lnSpc>
                          <a:spcPct val="115000"/>
                        </a:lnSpc>
                        <a:spcBef>
                          <a:spcPts val="0"/>
                        </a:spcBef>
                        <a:spcAft>
                          <a:spcPts val="0"/>
                        </a:spcAft>
                      </a:pPr>
                      <a:r>
                        <a:rPr lang="en-US" sz="1600" dirty="0" smtClean="0">
                          <a:effectLst/>
                          <a:latin typeface="+mn-lt"/>
                          <a:ea typeface="Calibri"/>
                          <a:cs typeface="Times New Roman"/>
                        </a:rPr>
                        <a:t>Traditional Tools</a:t>
                      </a:r>
                      <a:endParaRPr lang="en-US" sz="1600" dirty="0">
                        <a:effectLst/>
                        <a:latin typeface="+mn-lt"/>
                        <a:ea typeface="Calibri"/>
                        <a:cs typeface="Times New Roman"/>
                      </a:endParaRPr>
                    </a:p>
                  </a:txBody>
                  <a:tcPr marL="42167" marR="42167" marT="0" marB="0" anchor="ctr">
                    <a:solidFill>
                      <a:schemeClr val="bg1">
                        <a:lumMod val="50000"/>
                      </a:schemeClr>
                    </a:solidFill>
                  </a:tcPr>
                </a:tc>
                <a:tc>
                  <a:txBody>
                    <a:bodyPr/>
                    <a:lstStyle/>
                    <a:p>
                      <a:pPr marL="0" marR="0" algn="ctr">
                        <a:lnSpc>
                          <a:spcPct val="115000"/>
                        </a:lnSpc>
                        <a:spcBef>
                          <a:spcPts val="0"/>
                        </a:spcBef>
                        <a:spcAft>
                          <a:spcPts val="0"/>
                        </a:spcAft>
                      </a:pPr>
                      <a:r>
                        <a:rPr lang="en-US" sz="1600" b="0" dirty="0" smtClean="0">
                          <a:solidFill>
                            <a:schemeClr val="bg1"/>
                          </a:solidFill>
                          <a:effectLst/>
                          <a:latin typeface="+mn-lt"/>
                          <a:ea typeface="Calibri"/>
                          <a:cs typeface="Times New Roman"/>
                        </a:rPr>
                        <a:t>Requires Newer Approaches</a:t>
                      </a:r>
                      <a:endParaRPr lang="en-US" sz="1600" b="0" dirty="0">
                        <a:solidFill>
                          <a:schemeClr val="bg1"/>
                        </a:solidFill>
                        <a:effectLst/>
                        <a:latin typeface="+mn-lt"/>
                        <a:ea typeface="Calibri"/>
                        <a:cs typeface="Times New Roman"/>
                      </a:endParaRPr>
                    </a:p>
                  </a:txBody>
                  <a:tcPr marL="42167" marR="42167" marT="0" marB="0" anchor="ctr">
                    <a:solidFill>
                      <a:schemeClr val="bg1">
                        <a:lumMod val="50000"/>
                      </a:schemeClr>
                    </a:solidFill>
                  </a:tcPr>
                </a:tc>
              </a:tr>
            </a:tbl>
          </a:graphicData>
        </a:graphic>
      </p:graphicFrame>
      <p:sp>
        <p:nvSpPr>
          <p:cNvPr id="2" name="TextBox 1"/>
          <p:cNvSpPr txBox="1"/>
          <p:nvPr/>
        </p:nvSpPr>
        <p:spPr>
          <a:xfrm>
            <a:off x="838200" y="85542"/>
            <a:ext cx="7369791" cy="400110"/>
          </a:xfrm>
          <a:prstGeom prst="rect">
            <a:avLst/>
          </a:prstGeom>
          <a:noFill/>
        </p:spPr>
        <p:txBody>
          <a:bodyPr wrap="square" rtlCol="0">
            <a:spAutoFit/>
          </a:bodyPr>
          <a:lstStyle/>
          <a:p>
            <a:r>
              <a:rPr lang="en-US" sz="2000" b="1" dirty="0" smtClean="0"/>
              <a:t>Conventional versus “Next Generation” Strategic Management</a:t>
            </a:r>
            <a:endParaRPr lang="en-US" sz="2000" b="1" dirty="0"/>
          </a:p>
        </p:txBody>
      </p:sp>
      <p:sp>
        <p:nvSpPr>
          <p:cNvPr id="9" name="TextBox 8"/>
          <p:cNvSpPr txBox="1"/>
          <p:nvPr/>
        </p:nvSpPr>
        <p:spPr>
          <a:xfrm>
            <a:off x="1524000" y="6257150"/>
            <a:ext cx="5257800" cy="577081"/>
          </a:xfrm>
          <a:prstGeom prst="rect">
            <a:avLst/>
          </a:prstGeom>
          <a:noFill/>
        </p:spPr>
        <p:txBody>
          <a:bodyPr wrap="square" rtlCol="0">
            <a:spAutoFit/>
          </a:bodyPr>
          <a:lstStyle/>
          <a:p>
            <a:r>
              <a:rPr lang="en-US" sz="1050" dirty="0" smtClean="0"/>
              <a:t>D.J. Teece, Next-Generation Competition: New Concepts for Understanding how Innovation Shapes Competition and Policy in the Digital Economy, </a:t>
            </a:r>
            <a:r>
              <a:rPr lang="en-US" sz="1050" i="1" dirty="0" smtClean="0"/>
              <a:t>Journal of Law, Economics, &amp; Policy, (fall 2012)</a:t>
            </a:r>
            <a:endParaRPr lang="en-US" sz="1050" i="1" dirty="0"/>
          </a:p>
        </p:txBody>
      </p:sp>
    </p:spTree>
    <p:extLst>
      <p:ext uri="{BB962C8B-B14F-4D97-AF65-F5344CB8AC3E}">
        <p14:creationId xmlns:p14="http://schemas.microsoft.com/office/powerpoint/2010/main" val="31506392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543800" cy="762000"/>
          </a:xfrm>
        </p:spPr>
        <p:txBody>
          <a:bodyPr>
            <a:normAutofit/>
          </a:bodyPr>
          <a:lstStyle/>
          <a:p>
            <a:r>
              <a:rPr lang="en-US" sz="2800" dirty="0" smtClean="0">
                <a:solidFill>
                  <a:schemeClr val="bg1"/>
                </a:solidFill>
              </a:rPr>
              <a:t>Open Innovation</a:t>
            </a:r>
            <a:endParaRPr lang="en-US" sz="2800" dirty="0">
              <a:solidFill>
                <a:schemeClr val="bg1"/>
              </a:solidFill>
            </a:endParaRPr>
          </a:p>
        </p:txBody>
      </p:sp>
      <p:sp>
        <p:nvSpPr>
          <p:cNvPr id="4" name="Footer Placeholder 3"/>
          <p:cNvSpPr>
            <a:spLocks noGrp="1"/>
          </p:cNvSpPr>
          <p:nvPr>
            <p:ph type="ftr" sz="quarter" idx="11"/>
          </p:nvPr>
        </p:nvSpPr>
        <p:spPr/>
        <p:txBody>
          <a:bodyPr/>
          <a:lstStyle/>
          <a:p>
            <a:r>
              <a:rPr lang="en-US" smtClean="0"/>
              <a:t>Copyright Teece 2015</a:t>
            </a:r>
            <a:endParaRPr lang="en-US"/>
          </a:p>
        </p:txBody>
      </p:sp>
      <p:sp>
        <p:nvSpPr>
          <p:cNvPr id="5" name="Slide Number Placeholder 4"/>
          <p:cNvSpPr>
            <a:spLocks noGrp="1"/>
          </p:cNvSpPr>
          <p:nvPr>
            <p:ph type="sldNum" sz="quarter" idx="12"/>
          </p:nvPr>
        </p:nvSpPr>
        <p:spPr/>
        <p:txBody>
          <a:bodyPr/>
          <a:lstStyle/>
          <a:p>
            <a:fld id="{3AF07D70-D3E4-4BAC-9BE5-3B18CA6AAE60}" type="slidenum">
              <a:rPr lang="en-US" smtClean="0"/>
              <a:t>50</a:t>
            </a:fld>
            <a:endParaRPr lang="en-US"/>
          </a:p>
        </p:txBody>
      </p:sp>
      <p:pic>
        <p:nvPicPr>
          <p:cNvPr id="7170" name="Picture 2" descr="http://hchesbrough.wpengine.com/wp-content/uploads/2010/12/henry-headshot-for-home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533400"/>
            <a:ext cx="2857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a:spLocks noGrp="1"/>
          </p:cNvSpPr>
          <p:nvPr>
            <p:ph type="body" idx="1"/>
          </p:nvPr>
        </p:nvSpPr>
        <p:spPr>
          <a:xfrm>
            <a:off x="990600" y="3276600"/>
            <a:ext cx="6858000" cy="2133600"/>
          </a:xfrm>
        </p:spPr>
        <p:txBody>
          <a:bodyPr>
            <a:normAutofit fontScale="25000" lnSpcReduction="20000"/>
          </a:bodyPr>
          <a:lstStyle/>
          <a:p>
            <a:r>
              <a:rPr lang="en-US" sz="11200" i="1" dirty="0" smtClean="0"/>
              <a:t>“The use of purposive inflows and outflows of knowledge to accelerate internal innovation, and expand the markets for external use of innovation, respectively.”</a:t>
            </a:r>
          </a:p>
          <a:p>
            <a:endParaRPr lang="en-US" i="1" dirty="0"/>
          </a:p>
          <a:p>
            <a:pPr algn="r"/>
            <a:r>
              <a:rPr lang="en-US" sz="4200" dirty="0" smtClean="0"/>
              <a:t>Henry </a:t>
            </a:r>
            <a:r>
              <a:rPr lang="en-US" sz="4200" dirty="0" err="1" smtClean="0"/>
              <a:t>Chesbrough</a:t>
            </a:r>
            <a:r>
              <a:rPr lang="en-US" sz="4200" dirty="0" smtClean="0"/>
              <a:t> et al, </a:t>
            </a:r>
          </a:p>
          <a:p>
            <a:pPr algn="r"/>
            <a:r>
              <a:rPr lang="en-US" sz="4200" dirty="0" smtClean="0"/>
              <a:t>Open Innovation: Researching a New Paradigm, Oxford University Press, 2006</a:t>
            </a:r>
            <a:endParaRPr lang="en-US" sz="4200" dirty="0"/>
          </a:p>
        </p:txBody>
      </p:sp>
    </p:spTree>
    <p:extLst>
      <p:ext uri="{BB962C8B-B14F-4D97-AF65-F5344CB8AC3E}">
        <p14:creationId xmlns:p14="http://schemas.microsoft.com/office/powerpoint/2010/main" val="416157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additive="base">
                                        <p:cTn id="1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Copyright Teece 2015</a:t>
            </a:r>
            <a:endParaRPr lang="en-US"/>
          </a:p>
        </p:txBody>
      </p:sp>
      <p:sp>
        <p:nvSpPr>
          <p:cNvPr id="4" name="Slide Number Placeholder 3"/>
          <p:cNvSpPr>
            <a:spLocks noGrp="1"/>
          </p:cNvSpPr>
          <p:nvPr>
            <p:ph type="sldNum" sz="quarter" idx="12"/>
          </p:nvPr>
        </p:nvSpPr>
        <p:spPr/>
        <p:txBody>
          <a:bodyPr/>
          <a:lstStyle/>
          <a:p>
            <a:fld id="{3AF07D70-D3E4-4BAC-9BE5-3B18CA6AAE60}" type="slidenum">
              <a:rPr lang="en-US" smtClean="0"/>
              <a:t>51</a:t>
            </a:fld>
            <a:endParaRPr lang="en-US"/>
          </a:p>
        </p:txBody>
      </p:sp>
      <p:sp>
        <p:nvSpPr>
          <p:cNvPr id="5" name="Title 1"/>
          <p:cNvSpPr>
            <a:spLocks noGrp="1"/>
          </p:cNvSpPr>
          <p:nvPr>
            <p:ph type="title"/>
          </p:nvPr>
        </p:nvSpPr>
        <p:spPr>
          <a:xfrm>
            <a:off x="685800" y="457200"/>
            <a:ext cx="6781800" cy="533400"/>
          </a:xfrm>
        </p:spPr>
        <p:txBody>
          <a:bodyPr>
            <a:normAutofit/>
          </a:bodyPr>
          <a:lstStyle/>
          <a:p>
            <a:r>
              <a:rPr lang="en-US" sz="2400" dirty="0" smtClean="0">
                <a:solidFill>
                  <a:schemeClr val="tx1"/>
                </a:solidFill>
              </a:rPr>
              <a:t>Features of Open Innovation</a:t>
            </a:r>
            <a:endParaRPr lang="en-US" sz="2400" dirty="0">
              <a:solidFill>
                <a:schemeClr val="tx1"/>
              </a:solidFill>
            </a:endParaRPr>
          </a:p>
        </p:txBody>
      </p:sp>
      <p:sp>
        <p:nvSpPr>
          <p:cNvPr id="6" name="Text Placeholder 2"/>
          <p:cNvSpPr txBox="1">
            <a:spLocks/>
          </p:cNvSpPr>
          <p:nvPr/>
        </p:nvSpPr>
        <p:spPr>
          <a:xfrm>
            <a:off x="457200" y="1600200"/>
            <a:ext cx="7772400" cy="3429000"/>
          </a:xfrm>
          <a:prstGeom prst="rect">
            <a:avLst/>
          </a:prstGeom>
        </p:spPr>
        <p:txBody>
          <a:bodyPr>
            <a:normAutofit fontScale="92500" lnSpcReduction="2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457200" indent="-457200"/>
            <a:r>
              <a:rPr lang="en-US" sz="2000" dirty="0" smtClean="0">
                <a:solidFill>
                  <a:schemeClr val="tx1"/>
                </a:solidFill>
              </a:rPr>
              <a:t>Recognizes that not all ideas/new products can be developed internally.</a:t>
            </a:r>
          </a:p>
          <a:p>
            <a:pPr marL="457200" indent="-457200"/>
            <a:r>
              <a:rPr lang="en-US" sz="2000" dirty="0">
                <a:solidFill>
                  <a:schemeClr val="tx1"/>
                </a:solidFill>
              </a:rPr>
              <a:t>R</a:t>
            </a:r>
            <a:r>
              <a:rPr lang="en-US" sz="2000" dirty="0" smtClean="0">
                <a:solidFill>
                  <a:schemeClr val="tx1"/>
                </a:solidFill>
              </a:rPr>
              <a:t>elentlessly focused on how to augment internal efforts through accessing external ideas and resources and combining them with critical ideas and resources</a:t>
            </a:r>
          </a:p>
          <a:p>
            <a:pPr marL="0" indent="0" algn="ctr">
              <a:buNone/>
            </a:pPr>
            <a:endParaRPr lang="en-US" sz="2000" b="1" dirty="0" smtClean="0">
              <a:solidFill>
                <a:srgbClr val="C00000"/>
              </a:solidFill>
            </a:endParaRPr>
          </a:p>
          <a:p>
            <a:pPr marL="0" indent="0" algn="ctr">
              <a:buNone/>
            </a:pPr>
            <a:r>
              <a:rPr lang="en-US" sz="2000" b="1" dirty="0" smtClean="0">
                <a:solidFill>
                  <a:srgbClr val="C00000"/>
                </a:solidFill>
              </a:rPr>
              <a:t>Lineage</a:t>
            </a:r>
          </a:p>
          <a:p>
            <a:pPr marL="1428750" lvl="2" indent="-514350"/>
            <a:r>
              <a:rPr lang="en-US" dirty="0" smtClean="0">
                <a:solidFill>
                  <a:schemeClr val="tx1"/>
                </a:solidFill>
              </a:rPr>
              <a:t>Companies have always relied (to some degree) on external sourcing of ideas and innovations</a:t>
            </a:r>
          </a:p>
          <a:p>
            <a:pPr marL="1428750" lvl="2" indent="-514350"/>
            <a:r>
              <a:rPr lang="en-US" dirty="0" smtClean="0">
                <a:solidFill>
                  <a:schemeClr val="tx1"/>
                </a:solidFill>
              </a:rPr>
              <a:t>However</a:t>
            </a:r>
            <a:r>
              <a:rPr lang="en-US" dirty="0">
                <a:solidFill>
                  <a:schemeClr val="tx1"/>
                </a:solidFill>
              </a:rPr>
              <a:t>, during the heyday of (</a:t>
            </a:r>
            <a:r>
              <a:rPr lang="en-US" dirty="0" err="1">
                <a:solidFill>
                  <a:schemeClr val="tx1"/>
                </a:solidFill>
              </a:rPr>
              <a:t>i</a:t>
            </a:r>
            <a:r>
              <a:rPr lang="en-US" dirty="0">
                <a:solidFill>
                  <a:schemeClr val="tx1"/>
                </a:solidFill>
              </a:rPr>
              <a:t>) large corporate R&amp;D labs (1920’s-80’s) and (ii) US technological dominance (1940-90) habits of thinking because quite </a:t>
            </a:r>
            <a:r>
              <a:rPr lang="en-US" dirty="0" smtClean="0">
                <a:solidFill>
                  <a:schemeClr val="tx1"/>
                </a:solidFill>
              </a:rPr>
              <a:t>parochial </a:t>
            </a:r>
          </a:p>
          <a:p>
            <a:pPr marL="1428750" lvl="2" indent="-514350"/>
            <a:r>
              <a:rPr lang="en-US" dirty="0">
                <a:solidFill>
                  <a:schemeClr val="tx1"/>
                </a:solidFill>
              </a:rPr>
              <a:t>Many companies remain caught in the “not invented here” trap</a:t>
            </a:r>
          </a:p>
          <a:p>
            <a:pPr marL="914400" lvl="2" indent="0">
              <a:buNone/>
            </a:pPr>
            <a:endParaRPr lang="en-US" dirty="0">
              <a:solidFill>
                <a:schemeClr val="tx1"/>
              </a:solidFill>
            </a:endParaRPr>
          </a:p>
          <a:p>
            <a:pPr marL="914400" lvl="2" indent="0">
              <a:buNone/>
            </a:pPr>
            <a:endParaRPr lang="en-US" dirty="0">
              <a:solidFill>
                <a:schemeClr val="tx1"/>
              </a:solidFill>
            </a:endParaRPr>
          </a:p>
        </p:txBody>
      </p:sp>
    </p:spTree>
    <p:extLst>
      <p:ext uri="{BB962C8B-B14F-4D97-AF65-F5344CB8AC3E}">
        <p14:creationId xmlns:p14="http://schemas.microsoft.com/office/powerpoint/2010/main" val="394405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arn(inVertic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down)">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down)">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wipe(down)">
                                      <p:cBhvr>
                                        <p:cTn id="3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600200"/>
          </a:xfrm>
        </p:spPr>
        <p:txBody>
          <a:bodyPr>
            <a:normAutofit/>
          </a:bodyPr>
          <a:lstStyle/>
          <a:p>
            <a:r>
              <a:rPr lang="en-US" sz="2400" dirty="0" smtClean="0"/>
              <a:t>Some elements of open innovation have been around for decades; but, are these elements are new?</a:t>
            </a:r>
            <a:endParaRPr lang="en-US" sz="2400" dirty="0"/>
          </a:p>
        </p:txBody>
      </p:sp>
      <p:sp>
        <p:nvSpPr>
          <p:cNvPr id="4" name="Content Placeholder 3"/>
          <p:cNvSpPr>
            <a:spLocks noGrp="1"/>
          </p:cNvSpPr>
          <p:nvPr>
            <p:ph sz="half" idx="2"/>
          </p:nvPr>
        </p:nvSpPr>
        <p:spPr>
          <a:xfrm>
            <a:off x="228600" y="1676400"/>
            <a:ext cx="8763000" cy="3767328"/>
          </a:xfrm>
        </p:spPr>
        <p:txBody>
          <a:bodyPr>
            <a:normAutofit fontScale="92500" lnSpcReduction="10000"/>
          </a:bodyPr>
          <a:lstStyle/>
          <a:p>
            <a:pPr marL="514350" indent="-514350">
              <a:buFont typeface="+mj-lt"/>
              <a:buAutoNum type="arabicPeriod"/>
            </a:pPr>
            <a:r>
              <a:rPr lang="en-US" sz="2400" b="1" u="sng" dirty="0" smtClean="0">
                <a:solidFill>
                  <a:schemeClr val="accent1"/>
                </a:solidFill>
              </a:rPr>
              <a:t>Knowledge Dispersion</a:t>
            </a:r>
            <a:r>
              <a:rPr lang="en-US" sz="2400" dirty="0" smtClean="0">
                <a:solidFill>
                  <a:schemeClr val="accent1"/>
                </a:solidFill>
              </a:rPr>
              <a:t>: </a:t>
            </a:r>
            <a:r>
              <a:rPr lang="en-US" sz="2400" dirty="0" smtClean="0">
                <a:solidFill>
                  <a:schemeClr val="tx1"/>
                </a:solidFill>
              </a:rPr>
              <a:t>Greater geographic and organizational dispersion in the sources of new knowledge</a:t>
            </a:r>
          </a:p>
          <a:p>
            <a:pPr marL="514350" indent="-514350">
              <a:buFont typeface="+mj-lt"/>
              <a:buAutoNum type="arabicPeriod"/>
            </a:pPr>
            <a:r>
              <a:rPr lang="en-US" sz="2400" b="1" u="sng" dirty="0" smtClean="0">
                <a:solidFill>
                  <a:schemeClr val="accent1"/>
                </a:solidFill>
              </a:rPr>
              <a:t>Speed:</a:t>
            </a:r>
            <a:r>
              <a:rPr lang="en-US" sz="2400" dirty="0" smtClean="0"/>
              <a:t> Need to achieve “integration” and new product launch rapidly because of stronger (global) competition</a:t>
            </a:r>
          </a:p>
          <a:p>
            <a:pPr marL="514350" indent="-514350">
              <a:buFont typeface="+mj-lt"/>
              <a:buAutoNum type="arabicPeriod"/>
            </a:pPr>
            <a:r>
              <a:rPr lang="en-US" sz="2400" b="1" u="sng" dirty="0" smtClean="0">
                <a:solidFill>
                  <a:schemeClr val="accent1"/>
                </a:solidFill>
              </a:rPr>
              <a:t>Intellectual property:</a:t>
            </a:r>
            <a:r>
              <a:rPr lang="en-US" sz="2400" b="1" dirty="0" smtClean="0">
                <a:solidFill>
                  <a:schemeClr val="accent1"/>
                </a:solidFill>
              </a:rPr>
              <a:t> </a:t>
            </a:r>
            <a:r>
              <a:rPr lang="en-US" sz="2400" dirty="0" smtClean="0"/>
              <a:t>Stronger IP right expand choices with respect to internal development or licensing</a:t>
            </a:r>
          </a:p>
          <a:p>
            <a:pPr marL="514350" indent="-514350">
              <a:buFont typeface="+mj-lt"/>
              <a:buAutoNum type="arabicPeriod"/>
            </a:pPr>
            <a:r>
              <a:rPr lang="en-US" sz="2400" b="1" u="sng" dirty="0" smtClean="0">
                <a:solidFill>
                  <a:schemeClr val="accent1"/>
                </a:solidFill>
              </a:rPr>
              <a:t>Standards:</a:t>
            </a:r>
            <a:r>
              <a:rPr lang="en-US" sz="2400" dirty="0" smtClean="0"/>
              <a:t> Publication/acceptance of standards facilitates crowd sourcing</a:t>
            </a:r>
          </a:p>
          <a:p>
            <a:pPr marL="514350" indent="-514350">
              <a:buFont typeface="+mj-lt"/>
              <a:buAutoNum type="arabicPeriod"/>
            </a:pPr>
            <a:endParaRPr lang="en-US" sz="2400" dirty="0"/>
          </a:p>
          <a:p>
            <a:pPr marL="0" indent="0" algn="ctr">
              <a:buNone/>
            </a:pPr>
            <a:r>
              <a:rPr lang="en-US" sz="2400" b="1" dirty="0" smtClean="0">
                <a:solidFill>
                  <a:srgbClr val="C00000"/>
                </a:solidFill>
              </a:rPr>
              <a:t>STRONGER GLOBAL COMPETITION HAS ENHANCED THE IMPORTANCE OF OPEN INNOVATION</a:t>
            </a:r>
          </a:p>
        </p:txBody>
      </p:sp>
      <p:sp>
        <p:nvSpPr>
          <p:cNvPr id="5" name="Footer Placeholder 4"/>
          <p:cNvSpPr>
            <a:spLocks noGrp="1"/>
          </p:cNvSpPr>
          <p:nvPr>
            <p:ph type="ftr" sz="quarter" idx="11"/>
          </p:nvPr>
        </p:nvSpPr>
        <p:spPr/>
        <p:txBody>
          <a:bodyPr/>
          <a:lstStyle/>
          <a:p>
            <a:r>
              <a:rPr lang="en-US" smtClean="0"/>
              <a:t>Copyright Teece 2015</a:t>
            </a:r>
            <a:endParaRPr lang="en-US" dirty="0"/>
          </a:p>
        </p:txBody>
      </p:sp>
      <p:sp>
        <p:nvSpPr>
          <p:cNvPr id="6" name="Slide Number Placeholder 5"/>
          <p:cNvSpPr>
            <a:spLocks noGrp="1"/>
          </p:cNvSpPr>
          <p:nvPr>
            <p:ph type="sldNum" sz="quarter" idx="12"/>
          </p:nvPr>
        </p:nvSpPr>
        <p:spPr/>
        <p:txBody>
          <a:bodyPr/>
          <a:lstStyle/>
          <a:p>
            <a:fld id="{3AF07D70-D3E4-4BAC-9BE5-3B18CA6AAE60}" type="slidenum">
              <a:rPr lang="en-US" smtClean="0"/>
              <a:t>52</a:t>
            </a:fld>
            <a:endParaRPr lang="en-US" dirty="0"/>
          </a:p>
        </p:txBody>
      </p:sp>
    </p:spTree>
    <p:extLst>
      <p:ext uri="{BB962C8B-B14F-4D97-AF65-F5344CB8AC3E}">
        <p14:creationId xmlns:p14="http://schemas.microsoft.com/office/powerpoint/2010/main" val="361142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37"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38"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6781800" cy="685800"/>
          </a:xfrm>
        </p:spPr>
        <p:txBody>
          <a:bodyPr>
            <a:normAutofit/>
          </a:bodyPr>
          <a:lstStyle/>
          <a:p>
            <a:r>
              <a:rPr lang="en-US" sz="2400" dirty="0" smtClean="0"/>
              <a:t>Open Innovation Enhances Dynamic Capabilities</a:t>
            </a:r>
            <a:endParaRPr lang="en-US" sz="2400" dirty="0"/>
          </a:p>
        </p:txBody>
      </p:sp>
      <p:sp>
        <p:nvSpPr>
          <p:cNvPr id="3" name="Footer Placeholder 2"/>
          <p:cNvSpPr>
            <a:spLocks noGrp="1"/>
          </p:cNvSpPr>
          <p:nvPr>
            <p:ph type="ftr" sz="quarter" idx="11"/>
          </p:nvPr>
        </p:nvSpPr>
        <p:spPr/>
        <p:txBody>
          <a:bodyPr/>
          <a:lstStyle/>
          <a:p>
            <a:r>
              <a:rPr lang="en-US" smtClean="0"/>
              <a:t>Copyright Teece 2015</a:t>
            </a:r>
            <a:endParaRPr lang="en-US"/>
          </a:p>
        </p:txBody>
      </p:sp>
      <p:sp>
        <p:nvSpPr>
          <p:cNvPr id="4" name="Slide Number Placeholder 3"/>
          <p:cNvSpPr>
            <a:spLocks noGrp="1"/>
          </p:cNvSpPr>
          <p:nvPr>
            <p:ph type="sldNum" sz="quarter" idx="12"/>
          </p:nvPr>
        </p:nvSpPr>
        <p:spPr/>
        <p:txBody>
          <a:bodyPr/>
          <a:lstStyle/>
          <a:p>
            <a:fld id="{3AF07D70-D3E4-4BAC-9BE5-3B18CA6AAE60}" type="slidenum">
              <a:rPr lang="en-US" smtClean="0"/>
              <a:t>53</a:t>
            </a:fld>
            <a:endParaRPr lang="en-US"/>
          </a:p>
        </p:txBody>
      </p:sp>
      <p:sp>
        <p:nvSpPr>
          <p:cNvPr id="5" name="Text Placeholder 2"/>
          <p:cNvSpPr txBox="1">
            <a:spLocks/>
          </p:cNvSpPr>
          <p:nvPr/>
        </p:nvSpPr>
        <p:spPr>
          <a:xfrm>
            <a:off x="3352800" y="2057400"/>
            <a:ext cx="5638800" cy="3276600"/>
          </a:xfrm>
          <a:prstGeom prst="rect">
            <a:avLst/>
          </a:prstGeom>
        </p:spPr>
        <p:txBody>
          <a:bodyPr>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buNone/>
            </a:pPr>
            <a:r>
              <a:rPr lang="en-US" dirty="0" smtClean="0">
                <a:solidFill>
                  <a:schemeClr val="tx1"/>
                </a:solidFill>
              </a:rPr>
              <a:t>The open innovation framework can enhance dynamic capabilities (with respect to all three classes of micro-foundations) through explicit recognition that sensing and seizing can be extended to external stakeholders and also to members of crowds</a:t>
            </a:r>
            <a:endParaRPr lang="en-US" dirty="0">
              <a:solidFill>
                <a:schemeClr val="tx1"/>
              </a:solidFill>
            </a:endParaRPr>
          </a:p>
        </p:txBody>
      </p:sp>
      <p:pic>
        <p:nvPicPr>
          <p:cNvPr id="1026" name="Picture 2" descr="http://img.bhs4.com/fb/7/fb7a1482e4c1eeea118be2e5d30023cbf5c45ec2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678" y="19050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49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5890" y="228600"/>
            <a:ext cx="4382549" cy="685800"/>
          </a:xfrm>
        </p:spPr>
        <p:txBody>
          <a:bodyPr>
            <a:noAutofit/>
          </a:bodyPr>
          <a:lstStyle/>
          <a:p>
            <a:r>
              <a:rPr lang="en-US" sz="4800" dirty="0" smtClean="0">
                <a:solidFill>
                  <a:schemeClr val="bg1"/>
                </a:solidFill>
              </a:rPr>
              <a:t>Remix</a:t>
            </a:r>
            <a:endParaRPr lang="en-US" sz="4800" dirty="0">
              <a:solidFill>
                <a:schemeClr val="bg1"/>
              </a:solidFill>
            </a:endParaRPr>
          </a:p>
        </p:txBody>
      </p:sp>
      <p:sp>
        <p:nvSpPr>
          <p:cNvPr id="4" name="Footer Placeholder 3"/>
          <p:cNvSpPr>
            <a:spLocks noGrp="1"/>
          </p:cNvSpPr>
          <p:nvPr>
            <p:ph type="ftr" sz="quarter" idx="11"/>
          </p:nvPr>
        </p:nvSpPr>
        <p:spPr/>
        <p:txBody>
          <a:bodyPr/>
          <a:lstStyle/>
          <a:p>
            <a:r>
              <a:rPr lang="en-US" smtClean="0"/>
              <a:t>Copyright Teece 2015</a:t>
            </a:r>
            <a:endParaRPr lang="en-US"/>
          </a:p>
        </p:txBody>
      </p:sp>
      <p:sp>
        <p:nvSpPr>
          <p:cNvPr id="5" name="Slide Number Placeholder 4"/>
          <p:cNvSpPr>
            <a:spLocks noGrp="1"/>
          </p:cNvSpPr>
          <p:nvPr>
            <p:ph type="sldNum" sz="quarter" idx="12"/>
          </p:nvPr>
        </p:nvSpPr>
        <p:spPr>
          <a:xfrm>
            <a:off x="7593864" y="6248400"/>
            <a:ext cx="762000" cy="365125"/>
          </a:xfrm>
        </p:spPr>
        <p:txBody>
          <a:bodyPr/>
          <a:lstStyle/>
          <a:p>
            <a:fld id="{3AF07D70-D3E4-4BAC-9BE5-3B18CA6AAE60}" type="slidenum">
              <a:rPr lang="en-US" smtClean="0"/>
              <a:t>54</a:t>
            </a:fld>
            <a:endParaRPr lang="en-US" dirty="0"/>
          </a:p>
        </p:txBody>
      </p:sp>
      <p:pic>
        <p:nvPicPr>
          <p:cNvPr id="4098" name="Picture 2" descr="http://apps.brandeis.edu/facultyguide/images/3/0617143E18778B7DF1CF7FCDDA4E3DC29C050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28600"/>
            <a:ext cx="1862086" cy="24067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05483" y="2743200"/>
            <a:ext cx="1281120" cy="246221"/>
          </a:xfrm>
          <a:prstGeom prst="rect">
            <a:avLst/>
          </a:prstGeom>
        </p:spPr>
        <p:txBody>
          <a:bodyPr wrap="none">
            <a:spAutoFit/>
          </a:bodyPr>
          <a:lstStyle/>
          <a:p>
            <a:r>
              <a:rPr lang="en-US" sz="1000" dirty="0">
                <a:solidFill>
                  <a:schemeClr val="bg1"/>
                </a:solidFill>
              </a:rPr>
              <a:t>Ben Gomes-</a:t>
            </a:r>
            <a:r>
              <a:rPr lang="en-US" sz="1000" dirty="0" err="1">
                <a:solidFill>
                  <a:schemeClr val="bg1"/>
                </a:solidFill>
              </a:rPr>
              <a:t>Casseres</a:t>
            </a:r>
            <a:endParaRPr lang="en-US" sz="1000" dirty="0">
              <a:solidFill>
                <a:schemeClr val="bg1"/>
              </a:solidFill>
            </a:endParaRPr>
          </a:p>
        </p:txBody>
      </p:sp>
      <p:sp>
        <p:nvSpPr>
          <p:cNvPr id="8" name="Content Placeholder 3"/>
          <p:cNvSpPr txBox="1">
            <a:spLocks/>
          </p:cNvSpPr>
          <p:nvPr/>
        </p:nvSpPr>
        <p:spPr>
          <a:xfrm>
            <a:off x="762000" y="3124200"/>
            <a:ext cx="7696200" cy="2667000"/>
          </a:xfrm>
          <a:prstGeom prst="rect">
            <a:avLst/>
          </a:prstGeom>
        </p:spPr>
        <p:txBody>
          <a:bodyPr anchor="t">
            <a:normAutofit fontScale="92500" lnSpcReduction="2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buNone/>
            </a:pPr>
            <a:r>
              <a:rPr lang="en-US" sz="2000" dirty="0" smtClean="0"/>
              <a:t>Remix Propositions:</a:t>
            </a:r>
          </a:p>
          <a:p>
            <a:pPr marL="0" indent="0">
              <a:buNone/>
            </a:pPr>
            <a:endParaRPr lang="en-US" sz="2000" dirty="0" smtClean="0"/>
          </a:p>
          <a:p>
            <a:r>
              <a:rPr lang="en-US" sz="2000" dirty="0" smtClean="0"/>
              <a:t>Historically (vertical) integration was the norm</a:t>
            </a:r>
          </a:p>
          <a:p>
            <a:r>
              <a:rPr lang="en-US" sz="2000" dirty="0" smtClean="0"/>
              <a:t>Business combinations are now vital</a:t>
            </a:r>
          </a:p>
          <a:p>
            <a:r>
              <a:rPr lang="en-US" sz="2000" dirty="0" smtClean="0"/>
              <a:t>Competition today is a battle of groups of firms against other groups of firms</a:t>
            </a:r>
          </a:p>
          <a:p>
            <a:r>
              <a:rPr lang="en-US" sz="2000" dirty="0" smtClean="0"/>
              <a:t>Combinations seek to create value by combining or repurposing resources</a:t>
            </a:r>
          </a:p>
          <a:p>
            <a:r>
              <a:rPr lang="en-US" sz="2000" dirty="0" smtClean="0"/>
              <a:t>Business combinations help firms recombine resources to create new capabilities</a:t>
            </a:r>
            <a:endParaRPr lang="en-US" sz="2000" dirty="0"/>
          </a:p>
        </p:txBody>
      </p:sp>
      <p:sp>
        <p:nvSpPr>
          <p:cNvPr id="9" name="Rectangle 8"/>
          <p:cNvSpPr/>
          <p:nvPr/>
        </p:nvSpPr>
        <p:spPr>
          <a:xfrm>
            <a:off x="3810000" y="5790018"/>
            <a:ext cx="4572000" cy="369332"/>
          </a:xfrm>
          <a:prstGeom prst="rect">
            <a:avLst/>
          </a:prstGeom>
        </p:spPr>
        <p:txBody>
          <a:bodyPr>
            <a:spAutoFit/>
          </a:bodyPr>
          <a:lstStyle/>
          <a:p>
            <a:r>
              <a:rPr lang="en-US" sz="900" dirty="0"/>
              <a:t>Gomes-</a:t>
            </a:r>
            <a:r>
              <a:rPr lang="en-US" sz="900" dirty="0" err="1"/>
              <a:t>Casseres</a:t>
            </a:r>
            <a:r>
              <a:rPr lang="en-US" sz="900" dirty="0"/>
              <a:t>, Benjamin. </a:t>
            </a:r>
            <a:r>
              <a:rPr lang="en-US" sz="900" dirty="0" smtClean="0"/>
              <a:t>“Your </a:t>
            </a:r>
            <a:r>
              <a:rPr lang="en-US" sz="900" dirty="0"/>
              <a:t>Strategy Needs a Strategy: How to Choose and Execute the Right </a:t>
            </a:r>
            <a:r>
              <a:rPr lang="en-US" sz="900" dirty="0" smtClean="0"/>
              <a:t>Approach”, </a:t>
            </a:r>
            <a:r>
              <a:rPr lang="en-US" sz="900" dirty="0"/>
              <a:t>Harvard Business Review Press (June 9, 2015)</a:t>
            </a:r>
          </a:p>
        </p:txBody>
      </p:sp>
    </p:spTree>
    <p:extLst>
      <p:ext uri="{BB962C8B-B14F-4D97-AF65-F5344CB8AC3E}">
        <p14:creationId xmlns:p14="http://schemas.microsoft.com/office/powerpoint/2010/main" val="166743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wipe(down)">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down)">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down)">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wipe(down)">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wipe(down)">
                                      <p:cBhvr>
                                        <p:cTn id="3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696200" cy="533400"/>
          </a:xfrm>
        </p:spPr>
        <p:txBody>
          <a:bodyPr>
            <a:normAutofit/>
          </a:bodyPr>
          <a:lstStyle/>
          <a:p>
            <a:r>
              <a:rPr lang="en-US" sz="2800" dirty="0" smtClean="0"/>
              <a:t>Remix Strategy can Enhance Dynamic Capabilities</a:t>
            </a:r>
            <a:endParaRPr lang="en-US" sz="2800" dirty="0"/>
          </a:p>
        </p:txBody>
      </p:sp>
      <p:sp>
        <p:nvSpPr>
          <p:cNvPr id="3" name="Content Placeholder 2"/>
          <p:cNvSpPr>
            <a:spLocks noGrp="1"/>
          </p:cNvSpPr>
          <p:nvPr>
            <p:ph idx="1"/>
          </p:nvPr>
        </p:nvSpPr>
        <p:spPr>
          <a:xfrm>
            <a:off x="762000" y="1600200"/>
            <a:ext cx="7543800" cy="3886200"/>
          </a:xfrm>
        </p:spPr>
        <p:txBody>
          <a:bodyPr anchor="t"/>
          <a:lstStyle/>
          <a:p>
            <a:pPr marL="0" indent="0">
              <a:buNone/>
            </a:pPr>
            <a:r>
              <a:rPr lang="en-US" dirty="0" smtClean="0"/>
              <a:t>Remix brings into focus the importance of:</a:t>
            </a:r>
          </a:p>
          <a:p>
            <a:pPr marL="0" indent="0">
              <a:buNone/>
            </a:pPr>
            <a:endParaRPr lang="en-US" dirty="0" smtClean="0"/>
          </a:p>
          <a:p>
            <a:pPr lvl="1"/>
            <a:r>
              <a:rPr lang="en-US" dirty="0" smtClean="0"/>
              <a:t>Asset Orchestration</a:t>
            </a:r>
          </a:p>
          <a:p>
            <a:pPr lvl="1"/>
            <a:r>
              <a:rPr lang="en-US" dirty="0" smtClean="0"/>
              <a:t>Ecosystems</a:t>
            </a:r>
          </a:p>
          <a:p>
            <a:pPr lvl="1"/>
            <a:r>
              <a:rPr lang="en-US" dirty="0" smtClean="0"/>
              <a:t>Importance of external cooperation</a:t>
            </a:r>
          </a:p>
        </p:txBody>
      </p:sp>
      <p:sp>
        <p:nvSpPr>
          <p:cNvPr id="4" name="Footer Placeholder 3"/>
          <p:cNvSpPr>
            <a:spLocks noGrp="1"/>
          </p:cNvSpPr>
          <p:nvPr>
            <p:ph type="ftr" sz="quarter" idx="11"/>
          </p:nvPr>
        </p:nvSpPr>
        <p:spPr/>
        <p:txBody>
          <a:bodyPr/>
          <a:lstStyle/>
          <a:p>
            <a:r>
              <a:rPr lang="en-US" smtClean="0"/>
              <a:t>Copyright Teece 2015</a:t>
            </a:r>
            <a:endParaRPr lang="en-US"/>
          </a:p>
        </p:txBody>
      </p:sp>
      <p:sp>
        <p:nvSpPr>
          <p:cNvPr id="5" name="Slide Number Placeholder 4"/>
          <p:cNvSpPr>
            <a:spLocks noGrp="1"/>
          </p:cNvSpPr>
          <p:nvPr>
            <p:ph type="sldNum" sz="quarter" idx="12"/>
          </p:nvPr>
        </p:nvSpPr>
        <p:spPr/>
        <p:txBody>
          <a:bodyPr/>
          <a:lstStyle/>
          <a:p>
            <a:fld id="{3AF07D70-D3E4-4BAC-9BE5-3B18CA6AAE60}" type="slidenum">
              <a:rPr lang="en-US" smtClean="0"/>
              <a:t>55</a:t>
            </a:fld>
            <a:endParaRPr lang="en-US"/>
          </a:p>
        </p:txBody>
      </p:sp>
    </p:spTree>
    <p:extLst>
      <p:ext uri="{BB962C8B-B14F-4D97-AF65-F5344CB8AC3E}">
        <p14:creationId xmlns:p14="http://schemas.microsoft.com/office/powerpoint/2010/main" val="273143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090287"/>
            <a:ext cx="3886200" cy="759490"/>
          </a:xfrm>
        </p:spPr>
        <p:txBody>
          <a:bodyPr>
            <a:normAutofit fontScale="90000"/>
          </a:bodyPr>
          <a:lstStyle/>
          <a:p>
            <a:r>
              <a:rPr lang="en-US" sz="4000" dirty="0" smtClean="0">
                <a:solidFill>
                  <a:schemeClr val="bg1"/>
                </a:solidFill>
              </a:rPr>
              <a:t>Knowledge Creation: (SECI) Paradigm</a:t>
            </a:r>
            <a:endParaRPr lang="en-US" sz="4000" dirty="0">
              <a:solidFill>
                <a:schemeClr val="bg1"/>
              </a:solidFill>
            </a:endParaRPr>
          </a:p>
        </p:txBody>
      </p:sp>
      <p:sp>
        <p:nvSpPr>
          <p:cNvPr id="4" name="Footer Placeholder 3"/>
          <p:cNvSpPr>
            <a:spLocks noGrp="1"/>
          </p:cNvSpPr>
          <p:nvPr>
            <p:ph type="ftr" sz="quarter" idx="11"/>
          </p:nvPr>
        </p:nvSpPr>
        <p:spPr/>
        <p:txBody>
          <a:bodyPr/>
          <a:lstStyle/>
          <a:p>
            <a:r>
              <a:rPr lang="en-US" smtClean="0"/>
              <a:t>Copyright Teece 2015</a:t>
            </a:r>
            <a:endParaRPr lang="en-US"/>
          </a:p>
        </p:txBody>
      </p:sp>
      <p:sp>
        <p:nvSpPr>
          <p:cNvPr id="5" name="Slide Number Placeholder 4"/>
          <p:cNvSpPr>
            <a:spLocks noGrp="1"/>
          </p:cNvSpPr>
          <p:nvPr>
            <p:ph type="sldNum" sz="quarter" idx="12"/>
          </p:nvPr>
        </p:nvSpPr>
        <p:spPr>
          <a:xfrm>
            <a:off x="7620000" y="6248400"/>
            <a:ext cx="762000" cy="365125"/>
          </a:xfrm>
        </p:spPr>
        <p:txBody>
          <a:bodyPr/>
          <a:lstStyle/>
          <a:p>
            <a:fld id="{3AF07D70-D3E4-4BAC-9BE5-3B18CA6AAE60}" type="slidenum">
              <a:rPr lang="en-US" smtClean="0"/>
              <a:t>56</a:t>
            </a:fld>
            <a:endParaRPr lang="en-US" dirty="0"/>
          </a:p>
        </p:txBody>
      </p:sp>
      <p:pic>
        <p:nvPicPr>
          <p:cNvPr id="6146" name="Picture 2" descr="http://www.haas.berkeley.edu/groups/alumni/halloffame/images/portraits/nonaka_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28600"/>
            <a:ext cx="1600200" cy="217304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62000" y="3200400"/>
            <a:ext cx="8001000" cy="2308324"/>
          </a:xfrm>
          <a:prstGeom prst="rect">
            <a:avLst/>
          </a:prstGeom>
          <a:noFill/>
        </p:spPr>
        <p:txBody>
          <a:bodyPr wrap="square" rtlCol="0">
            <a:spAutoFit/>
          </a:bodyPr>
          <a:lstStyle/>
          <a:p>
            <a:pPr marL="285750" indent="-285750">
              <a:buClr>
                <a:srgbClr val="C00000"/>
              </a:buClr>
              <a:buFont typeface="Arial" panose="020B0604020202020204" pitchFamily="34" charset="0"/>
              <a:buChar char="•"/>
            </a:pPr>
            <a:r>
              <a:rPr lang="en-US" dirty="0"/>
              <a:t>The organization creates knowledge through action and </a:t>
            </a:r>
            <a:r>
              <a:rPr lang="en-US" dirty="0" smtClean="0"/>
              <a:t>interaction</a:t>
            </a:r>
          </a:p>
          <a:p>
            <a:pPr>
              <a:buClr>
                <a:srgbClr val="C00000"/>
              </a:buClr>
            </a:pPr>
            <a:endParaRPr lang="en-US" dirty="0"/>
          </a:p>
          <a:p>
            <a:pPr marL="285750" indent="-285750">
              <a:buClr>
                <a:srgbClr val="C00000"/>
              </a:buClr>
              <a:buFont typeface="Arial" panose="020B0604020202020204" pitchFamily="34" charset="0"/>
              <a:buChar char="•"/>
            </a:pPr>
            <a:r>
              <a:rPr lang="en-US" dirty="0" smtClean="0"/>
              <a:t>The </a:t>
            </a:r>
            <a:r>
              <a:rPr lang="en-US" dirty="0"/>
              <a:t>organization </a:t>
            </a:r>
            <a:r>
              <a:rPr lang="en-US" i="1" dirty="0"/>
              <a:t>“interacts with its environment, and </a:t>
            </a:r>
            <a:r>
              <a:rPr lang="en-US" i="1" dirty="0" smtClean="0"/>
              <a:t>reshapes </a:t>
            </a:r>
            <a:r>
              <a:rPr lang="en-US" i="1" dirty="0"/>
              <a:t>the environment and even itself through the </a:t>
            </a:r>
            <a:r>
              <a:rPr lang="en-US" i="1" dirty="0" smtClean="0"/>
              <a:t>process </a:t>
            </a:r>
            <a:r>
              <a:rPr lang="en-US" i="1" dirty="0"/>
              <a:t>of knowledge creation” </a:t>
            </a:r>
            <a:r>
              <a:rPr lang="en-US" dirty="0"/>
              <a:t>(p6)</a:t>
            </a:r>
          </a:p>
          <a:p>
            <a:pPr>
              <a:buClr>
                <a:srgbClr val="C00000"/>
              </a:buClr>
            </a:pPr>
            <a:r>
              <a:rPr lang="en-US" dirty="0"/>
              <a:t>	</a:t>
            </a:r>
          </a:p>
          <a:p>
            <a:pPr marL="285750" indent="-285750">
              <a:buClr>
                <a:srgbClr val="C00000"/>
              </a:buClr>
              <a:buFont typeface="Arial" panose="020B0604020202020204" pitchFamily="34" charset="0"/>
              <a:buChar char="•"/>
            </a:pPr>
            <a:r>
              <a:rPr lang="en-US" i="1" dirty="0" smtClean="0"/>
              <a:t>“</a:t>
            </a:r>
            <a:r>
              <a:rPr lang="en-US" i="1" dirty="0"/>
              <a:t>The most important aspect… is the </a:t>
            </a:r>
            <a:r>
              <a:rPr lang="en-US" b="1" i="1" dirty="0"/>
              <a:t>dynamic capability</a:t>
            </a:r>
            <a:r>
              <a:rPr lang="en-US" i="1" dirty="0"/>
              <a:t> </a:t>
            </a:r>
            <a:r>
              <a:rPr lang="en-US" i="1" dirty="0" smtClean="0"/>
              <a:t>to </a:t>
            </a:r>
            <a:r>
              <a:rPr lang="en-US" i="1" dirty="0"/>
              <a:t>create new knowledge and of existing firm-specific </a:t>
            </a:r>
            <a:r>
              <a:rPr lang="en-US" i="1" dirty="0" smtClean="0"/>
              <a:t>capabilities</a:t>
            </a:r>
            <a:r>
              <a:rPr lang="en-US" i="1" dirty="0"/>
              <a:t>.” (p6)</a:t>
            </a:r>
          </a:p>
          <a:p>
            <a:pPr>
              <a:buClr>
                <a:srgbClr val="C00000"/>
              </a:buClr>
            </a:pPr>
            <a:endParaRPr lang="en-US" dirty="0"/>
          </a:p>
        </p:txBody>
      </p:sp>
    </p:spTree>
    <p:extLst>
      <p:ext uri="{BB962C8B-B14F-4D97-AF65-F5344CB8AC3E}">
        <p14:creationId xmlns:p14="http://schemas.microsoft.com/office/powerpoint/2010/main" val="89721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6781800" cy="914400"/>
          </a:xfrm>
        </p:spPr>
        <p:txBody>
          <a:bodyPr>
            <a:normAutofit/>
          </a:bodyPr>
          <a:lstStyle/>
          <a:p>
            <a:r>
              <a:rPr lang="en-US" sz="2400" dirty="0" smtClean="0"/>
              <a:t>SECI Processes </a:t>
            </a:r>
            <a:endParaRPr lang="en-US" sz="2400" dirty="0"/>
          </a:p>
        </p:txBody>
      </p:sp>
      <p:sp>
        <p:nvSpPr>
          <p:cNvPr id="3" name="Footer Placeholder 2"/>
          <p:cNvSpPr>
            <a:spLocks noGrp="1"/>
          </p:cNvSpPr>
          <p:nvPr>
            <p:ph type="ftr" sz="quarter" idx="11"/>
          </p:nvPr>
        </p:nvSpPr>
        <p:spPr/>
        <p:txBody>
          <a:bodyPr/>
          <a:lstStyle/>
          <a:p>
            <a:r>
              <a:rPr lang="en-US" smtClean="0"/>
              <a:t>Copyright Teece 2015</a:t>
            </a:r>
            <a:endParaRPr lang="en-US"/>
          </a:p>
        </p:txBody>
      </p:sp>
      <p:sp>
        <p:nvSpPr>
          <p:cNvPr id="4" name="Slide Number Placeholder 3"/>
          <p:cNvSpPr>
            <a:spLocks noGrp="1"/>
          </p:cNvSpPr>
          <p:nvPr>
            <p:ph type="sldNum" sz="quarter" idx="12"/>
          </p:nvPr>
        </p:nvSpPr>
        <p:spPr/>
        <p:txBody>
          <a:bodyPr/>
          <a:lstStyle/>
          <a:p>
            <a:fld id="{3AF07D70-D3E4-4BAC-9BE5-3B18CA6AAE60}" type="slidenum">
              <a:rPr lang="en-US" smtClean="0"/>
              <a:t>57</a:t>
            </a:fld>
            <a:endParaRPr lang="en-US"/>
          </a:p>
        </p:txBody>
      </p:sp>
      <p:sp>
        <p:nvSpPr>
          <p:cNvPr id="5" name="TextBox 4"/>
          <p:cNvSpPr txBox="1"/>
          <p:nvPr/>
        </p:nvSpPr>
        <p:spPr>
          <a:xfrm>
            <a:off x="685800" y="1512163"/>
            <a:ext cx="7696200" cy="3693319"/>
          </a:xfrm>
          <a:prstGeom prst="rect">
            <a:avLst/>
          </a:prstGeom>
          <a:noFill/>
        </p:spPr>
        <p:txBody>
          <a:bodyPr wrap="square" rtlCol="0">
            <a:spAutoFit/>
          </a:bodyPr>
          <a:lstStyle/>
          <a:p>
            <a:r>
              <a:rPr lang="en-US" b="1" u="sng" dirty="0" smtClean="0">
                <a:solidFill>
                  <a:srgbClr val="C00000"/>
                </a:solidFill>
                <a:effectLst>
                  <a:outerShdw blurRad="38100" dist="38100" dir="2700000" algn="tl">
                    <a:srgbClr val="000000">
                      <a:alpha val="43137"/>
                    </a:srgbClr>
                  </a:outerShdw>
                </a:effectLst>
              </a:rPr>
              <a:t>S</a:t>
            </a:r>
            <a:r>
              <a:rPr lang="en-US" b="1" u="sng" dirty="0" smtClean="0">
                <a:solidFill>
                  <a:srgbClr val="C00000"/>
                </a:solidFill>
              </a:rPr>
              <a:t>ocialization</a:t>
            </a:r>
            <a:r>
              <a:rPr lang="en-US" dirty="0" smtClean="0"/>
              <a:t>: </a:t>
            </a:r>
            <a:r>
              <a:rPr lang="en-US" i="1" dirty="0" smtClean="0"/>
              <a:t>Process</a:t>
            </a:r>
            <a:r>
              <a:rPr lang="en-US" dirty="0" smtClean="0"/>
              <a:t> of tacit knowledge is acquired through shared experiences</a:t>
            </a:r>
          </a:p>
          <a:p>
            <a:r>
              <a:rPr lang="en-US" b="1" u="sng" dirty="0" smtClean="0">
                <a:solidFill>
                  <a:srgbClr val="C00000"/>
                </a:solidFill>
                <a:effectLst>
                  <a:outerShdw blurRad="38100" dist="38100" dir="2700000" algn="tl">
                    <a:srgbClr val="000000">
                      <a:alpha val="43137"/>
                    </a:srgbClr>
                  </a:outerShdw>
                </a:effectLst>
              </a:rPr>
              <a:t>E</a:t>
            </a:r>
            <a:r>
              <a:rPr lang="en-US" b="1" u="sng" dirty="0" smtClean="0">
                <a:solidFill>
                  <a:srgbClr val="C00000"/>
                </a:solidFill>
              </a:rPr>
              <a:t>xternalization</a:t>
            </a:r>
            <a:r>
              <a:rPr lang="en-US" dirty="0" smtClean="0"/>
              <a:t>: </a:t>
            </a:r>
            <a:r>
              <a:rPr lang="en-US" i="1" dirty="0" smtClean="0"/>
              <a:t>Process</a:t>
            </a:r>
            <a:r>
              <a:rPr lang="en-US" dirty="0" smtClean="0"/>
              <a:t> by which tacit knowledge becomes explicit</a:t>
            </a:r>
          </a:p>
          <a:p>
            <a:r>
              <a:rPr lang="en-US" b="1" u="sng" dirty="0" smtClean="0">
                <a:solidFill>
                  <a:srgbClr val="C00000"/>
                </a:solidFill>
                <a:effectLst>
                  <a:outerShdw blurRad="38100" dist="38100" dir="2700000" algn="tl">
                    <a:srgbClr val="000000">
                      <a:alpha val="43137"/>
                    </a:srgbClr>
                  </a:outerShdw>
                </a:effectLst>
              </a:rPr>
              <a:t>C</a:t>
            </a:r>
            <a:r>
              <a:rPr lang="en-US" b="1" u="sng" dirty="0" smtClean="0">
                <a:solidFill>
                  <a:srgbClr val="C00000"/>
                </a:solidFill>
              </a:rPr>
              <a:t>ombination</a:t>
            </a:r>
            <a:r>
              <a:rPr lang="en-US" dirty="0" smtClean="0"/>
              <a:t>: </a:t>
            </a:r>
            <a:r>
              <a:rPr lang="en-US" i="1" dirty="0" smtClean="0"/>
              <a:t>Process </a:t>
            </a:r>
            <a:r>
              <a:rPr lang="en-US" dirty="0" smtClean="0"/>
              <a:t>of converting explicit knowledge into something more complex and systematic</a:t>
            </a:r>
          </a:p>
          <a:p>
            <a:r>
              <a:rPr lang="en-US" b="1" u="sng" dirty="0" smtClean="0">
                <a:solidFill>
                  <a:srgbClr val="C00000"/>
                </a:solidFill>
                <a:effectLst>
                  <a:outerShdw blurRad="38100" dist="38100" dir="2700000" algn="tl">
                    <a:srgbClr val="000000">
                      <a:alpha val="43137"/>
                    </a:srgbClr>
                  </a:outerShdw>
                </a:effectLst>
              </a:rPr>
              <a:t>I</a:t>
            </a:r>
            <a:r>
              <a:rPr lang="en-US" b="1" u="sng" dirty="0" smtClean="0">
                <a:solidFill>
                  <a:srgbClr val="C00000"/>
                </a:solidFill>
              </a:rPr>
              <a:t>nternalization</a:t>
            </a:r>
            <a:r>
              <a:rPr lang="en-US" dirty="0" smtClean="0"/>
              <a:t>: </a:t>
            </a:r>
            <a:r>
              <a:rPr lang="en-US" i="1" dirty="0" smtClean="0"/>
              <a:t>Process</a:t>
            </a:r>
            <a:r>
              <a:rPr lang="en-US" dirty="0" smtClean="0"/>
              <a:t> of embodying explicit knowledge into tacit</a:t>
            </a:r>
          </a:p>
          <a:p>
            <a:endParaRPr lang="en-US" dirty="0"/>
          </a:p>
          <a:p>
            <a:r>
              <a:rPr lang="en-US" dirty="0" smtClean="0"/>
              <a:t>F2F (“Ba”) Leads to shared experiences which undergird </a:t>
            </a:r>
            <a:r>
              <a:rPr lang="en-US" dirty="0" err="1" smtClean="0"/>
              <a:t>Nonaka’s</a:t>
            </a:r>
            <a:r>
              <a:rPr lang="en-US" dirty="0" smtClean="0"/>
              <a:t> knowledge spiral</a:t>
            </a:r>
          </a:p>
          <a:p>
            <a:endParaRPr lang="en-US" dirty="0" smtClean="0"/>
          </a:p>
          <a:p>
            <a:endParaRPr lang="en-US" dirty="0"/>
          </a:p>
          <a:p>
            <a:r>
              <a:rPr lang="en-US" b="1" i="1" dirty="0" smtClean="0">
                <a:solidFill>
                  <a:srgbClr val="C00000"/>
                </a:solidFill>
              </a:rPr>
              <a:t>“The knowledge creating process involves dynamic interactions between organizational members… and the environment”</a:t>
            </a:r>
          </a:p>
          <a:p>
            <a:endParaRPr lang="en-US" dirty="0"/>
          </a:p>
        </p:txBody>
      </p:sp>
    </p:spTree>
    <p:extLst>
      <p:ext uri="{BB962C8B-B14F-4D97-AF65-F5344CB8AC3E}">
        <p14:creationId xmlns:p14="http://schemas.microsoft.com/office/powerpoint/2010/main" val="69731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5">
                                            <p:txEl>
                                              <p:pRg st="8" end="8"/>
                                            </p:txEl>
                                          </p:spTgt>
                                        </p:tgtEl>
                                        <p:attrNameLst>
                                          <p:attrName>style.visibility</p:attrName>
                                        </p:attrNameLst>
                                      </p:cBhvr>
                                      <p:to>
                                        <p:strVal val="visible"/>
                                      </p:to>
                                    </p:set>
                                    <p:anim calcmode="lin" valueType="num">
                                      <p:cBhvr>
                                        <p:cTn id="40"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41" dur="500" fill="hold"/>
                                        <p:tgtEl>
                                          <p:spTgt spid="5">
                                            <p:txEl>
                                              <p:pRg st="8" end="8"/>
                                            </p:txEl>
                                          </p:spTgt>
                                        </p:tgtEl>
                                        <p:attrNameLst>
                                          <p:attrName>ppt_h</p:attrName>
                                        </p:attrNameLst>
                                      </p:cBhvr>
                                      <p:tavLst>
                                        <p:tav tm="0">
                                          <p:val>
                                            <p:fltVal val="0"/>
                                          </p:val>
                                        </p:tav>
                                        <p:tav tm="100000">
                                          <p:val>
                                            <p:strVal val="#ppt_h"/>
                                          </p:val>
                                        </p:tav>
                                      </p:tavLst>
                                    </p:anim>
                                    <p:animEffect transition="in" filter="fade">
                                      <p:cBhvr>
                                        <p:cTn id="4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Copyright Teece 2015</a:t>
            </a:r>
            <a:endParaRPr lang="en-US"/>
          </a:p>
        </p:txBody>
      </p:sp>
      <p:sp>
        <p:nvSpPr>
          <p:cNvPr id="5" name="Slide Number Placeholder 4"/>
          <p:cNvSpPr>
            <a:spLocks noGrp="1"/>
          </p:cNvSpPr>
          <p:nvPr>
            <p:ph type="sldNum" sz="quarter" idx="12"/>
          </p:nvPr>
        </p:nvSpPr>
        <p:spPr/>
        <p:txBody>
          <a:bodyPr/>
          <a:lstStyle/>
          <a:p>
            <a:fld id="{3AF07D70-D3E4-4BAC-9BE5-3B18CA6AAE60}" type="slidenum">
              <a:rPr lang="en-US" smtClean="0"/>
              <a:t>58</a:t>
            </a:fld>
            <a:endParaRPr lang="en-US"/>
          </a:p>
        </p:txBody>
      </p:sp>
      <p:sp>
        <p:nvSpPr>
          <p:cNvPr id="3" name="Text Placeholder 2"/>
          <p:cNvSpPr>
            <a:spLocks noGrp="1"/>
          </p:cNvSpPr>
          <p:nvPr>
            <p:ph type="body" idx="4294967295"/>
          </p:nvPr>
        </p:nvSpPr>
        <p:spPr>
          <a:xfrm>
            <a:off x="4114800" y="2057400"/>
            <a:ext cx="4695825" cy="1716088"/>
          </a:xfrm>
        </p:spPr>
        <p:txBody>
          <a:bodyPr>
            <a:normAutofit/>
          </a:bodyPr>
          <a:lstStyle/>
          <a:p>
            <a:r>
              <a:rPr lang="en-US" sz="1800" dirty="0" smtClean="0"/>
              <a:t>Based on abduction type logic, SECI requires additional effort to demonstrate how knowledge creation can be married to open innovation and dynamic capabilities</a:t>
            </a:r>
            <a:endParaRPr lang="en-US" sz="1800" dirty="0"/>
          </a:p>
        </p:txBody>
      </p:sp>
      <p:sp>
        <p:nvSpPr>
          <p:cNvPr id="6" name="Title 1"/>
          <p:cNvSpPr>
            <a:spLocks noGrp="1"/>
          </p:cNvSpPr>
          <p:nvPr>
            <p:ph type="title" idx="4294967295"/>
          </p:nvPr>
        </p:nvSpPr>
        <p:spPr>
          <a:xfrm>
            <a:off x="609600" y="381000"/>
            <a:ext cx="7772400" cy="838200"/>
          </a:xfrm>
        </p:spPr>
        <p:txBody>
          <a:bodyPr>
            <a:normAutofit fontScale="90000"/>
          </a:bodyPr>
          <a:lstStyle/>
          <a:p>
            <a:r>
              <a:rPr lang="en-US" sz="2800" dirty="0" smtClean="0"/>
              <a:t>Further research: open innovation &amp; Knowledge co-creation </a:t>
            </a:r>
            <a:endParaRPr lang="en-US" sz="2800" dirty="0"/>
          </a:p>
        </p:txBody>
      </p:sp>
      <p:pic>
        <p:nvPicPr>
          <p:cNvPr id="4098" name="Picture 2" descr="http://gramconsulting.com/wp-content/uploads/2009/04/spiral_kcre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3733800" cy="2779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2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6781800" cy="685800"/>
          </a:xfrm>
        </p:spPr>
        <p:txBody>
          <a:bodyPr>
            <a:normAutofit/>
          </a:bodyPr>
          <a:lstStyle/>
          <a:p>
            <a:r>
              <a:rPr lang="en-US" sz="2800" dirty="0" smtClean="0"/>
              <a:t>Enhances Dynamic Capabilities</a:t>
            </a:r>
            <a:endParaRPr lang="en-US" sz="2800" dirty="0"/>
          </a:p>
        </p:txBody>
      </p:sp>
      <p:sp>
        <p:nvSpPr>
          <p:cNvPr id="4" name="Content Placeholder 3"/>
          <p:cNvSpPr>
            <a:spLocks noGrp="1"/>
          </p:cNvSpPr>
          <p:nvPr>
            <p:ph sz="half" idx="2"/>
          </p:nvPr>
        </p:nvSpPr>
        <p:spPr>
          <a:xfrm>
            <a:off x="914400" y="1828800"/>
            <a:ext cx="6477000" cy="2743200"/>
          </a:xfrm>
        </p:spPr>
        <p:txBody>
          <a:bodyPr anchor="t">
            <a:normAutofit/>
          </a:bodyPr>
          <a:lstStyle/>
          <a:p>
            <a:r>
              <a:rPr lang="en-US" sz="1800" dirty="0" smtClean="0"/>
              <a:t>Emphasis on knowledge creation</a:t>
            </a:r>
          </a:p>
          <a:p>
            <a:pPr marL="0" indent="0">
              <a:buNone/>
            </a:pPr>
            <a:endParaRPr lang="en-US" sz="1800" dirty="0" smtClean="0"/>
          </a:p>
          <a:p>
            <a:r>
              <a:rPr lang="en-US" sz="1800" dirty="0" smtClean="0"/>
              <a:t>Implicitly employs abduction reasoning</a:t>
            </a:r>
          </a:p>
          <a:p>
            <a:pPr marL="0" indent="0">
              <a:buNone/>
            </a:pPr>
            <a:endParaRPr lang="en-US" sz="1800" dirty="0" smtClean="0"/>
          </a:p>
          <a:p>
            <a:r>
              <a:rPr lang="en-US" sz="1800" dirty="0" smtClean="0"/>
              <a:t>Helps embellish sensing and seizing</a:t>
            </a:r>
            <a:endParaRPr lang="en-US" sz="1800" dirty="0"/>
          </a:p>
        </p:txBody>
      </p:sp>
      <p:sp>
        <p:nvSpPr>
          <p:cNvPr id="5" name="Footer Placeholder 4"/>
          <p:cNvSpPr>
            <a:spLocks noGrp="1"/>
          </p:cNvSpPr>
          <p:nvPr>
            <p:ph type="ftr" sz="quarter" idx="11"/>
          </p:nvPr>
        </p:nvSpPr>
        <p:spPr/>
        <p:txBody>
          <a:bodyPr/>
          <a:lstStyle/>
          <a:p>
            <a:r>
              <a:rPr lang="en-US" smtClean="0"/>
              <a:t>Copyright Teece 2015</a:t>
            </a:r>
            <a:endParaRPr lang="en-US"/>
          </a:p>
        </p:txBody>
      </p:sp>
      <p:sp>
        <p:nvSpPr>
          <p:cNvPr id="6" name="Slide Number Placeholder 5"/>
          <p:cNvSpPr>
            <a:spLocks noGrp="1"/>
          </p:cNvSpPr>
          <p:nvPr>
            <p:ph type="sldNum" sz="quarter" idx="12"/>
          </p:nvPr>
        </p:nvSpPr>
        <p:spPr/>
        <p:txBody>
          <a:bodyPr/>
          <a:lstStyle/>
          <a:p>
            <a:fld id="{3AF07D70-D3E4-4BAC-9BE5-3B18CA6AAE60}" type="slidenum">
              <a:rPr lang="en-US" smtClean="0"/>
              <a:t>59</a:t>
            </a:fld>
            <a:endParaRPr lang="en-US"/>
          </a:p>
        </p:txBody>
      </p:sp>
    </p:spTree>
    <p:extLst>
      <p:ext uri="{BB962C8B-B14F-4D97-AF65-F5344CB8AC3E}">
        <p14:creationId xmlns:p14="http://schemas.microsoft.com/office/powerpoint/2010/main" val="316495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down)">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0" y="0"/>
            <a:ext cx="3175" cy="369888"/>
            <a:chOff x="0" y="0"/>
            <a:chExt cx="3600" cy="369332"/>
          </a:xfrm>
        </p:grpSpPr>
        <p:sp>
          <p:nvSpPr>
            <p:cNvPr id="14353" name="Rectangle 18"/>
            <p:cNvSpPr>
              <a:spLocks noChangeArrowheads="1"/>
            </p:cNvSpPr>
            <p:nvPr/>
          </p:nvSpPr>
          <p:spPr bwMode="auto">
            <a:xfrm>
              <a:off x="0" y="0"/>
              <a:ext cx="3600" cy="0"/>
            </a:xfrm>
            <a:prstGeom prst="rect">
              <a:avLst/>
            </a:prstGeom>
            <a:solidFill>
              <a:srgbClr val="FFFFFF"/>
            </a:solidFill>
            <a:ln w="9525">
              <a:noFill/>
              <a:miter lim="800000"/>
              <a:headEnd/>
              <a:tailEnd/>
            </a:ln>
          </p:spPr>
          <p:txBody>
            <a:bodyPr/>
            <a:lstStyle/>
            <a:p>
              <a:pPr defTabSz="457200"/>
              <a:endParaRPr lang="en-US">
                <a:latin typeface="Calibri" pitchFamily="34" charset="0"/>
              </a:endParaRPr>
            </a:p>
          </p:txBody>
        </p:sp>
        <p:sp>
          <p:nvSpPr>
            <p:cNvPr id="14354" name="Rectangle 17"/>
            <p:cNvSpPr>
              <a:spLocks noChangeArrowheads="1"/>
            </p:cNvSpPr>
            <p:nvPr/>
          </p:nvSpPr>
          <p:spPr bwMode="auto">
            <a:xfrm>
              <a:off x="0" y="0"/>
              <a:ext cx="3600" cy="369332"/>
            </a:xfrm>
            <a:prstGeom prst="rect">
              <a:avLst/>
            </a:prstGeom>
            <a:solidFill>
              <a:srgbClr val="FFFFFF"/>
            </a:solidFill>
            <a:ln w="9525">
              <a:noFill/>
              <a:miter lim="800000"/>
              <a:headEnd/>
              <a:tailEnd/>
            </a:ln>
          </p:spPr>
          <p:txBody>
            <a:bodyPr>
              <a:spAutoFit/>
            </a:bodyPr>
            <a:lstStyle/>
            <a:p>
              <a:pPr defTabSz="457200"/>
              <a:endParaRPr lang="en-US">
                <a:latin typeface="Calibri" pitchFamily="34" charset="0"/>
              </a:endParaRPr>
            </a:p>
          </p:txBody>
        </p:sp>
      </p:grpSp>
      <p:grpSp>
        <p:nvGrpSpPr>
          <p:cNvPr id="3" name="Group 17"/>
          <p:cNvGrpSpPr>
            <a:grpSpLocks/>
          </p:cNvGrpSpPr>
          <p:nvPr/>
        </p:nvGrpSpPr>
        <p:grpSpPr bwMode="auto">
          <a:xfrm>
            <a:off x="361765" y="1346562"/>
            <a:ext cx="3886200" cy="4609664"/>
            <a:chOff x="381000" y="1676400"/>
            <a:chExt cx="3886200" cy="4609664"/>
          </a:xfrm>
        </p:grpSpPr>
        <p:grpSp>
          <p:nvGrpSpPr>
            <p:cNvPr id="4" name="Group 15"/>
            <p:cNvGrpSpPr>
              <a:grpSpLocks/>
            </p:cNvGrpSpPr>
            <p:nvPr/>
          </p:nvGrpSpPr>
          <p:grpSpPr bwMode="auto">
            <a:xfrm>
              <a:off x="381000" y="2133600"/>
              <a:ext cx="3886200" cy="4152464"/>
              <a:chOff x="381000" y="2133600"/>
              <a:chExt cx="3886200" cy="4152464"/>
            </a:xfrm>
          </p:grpSpPr>
          <p:pic>
            <p:nvPicPr>
              <p:cNvPr id="14351" name="Picture 5" descr="Portion of tank brigade, First Armored Division"/>
              <p:cNvPicPr>
                <a:picLocks noChangeAspect="1" noChangeArrowheads="1"/>
              </p:cNvPicPr>
              <p:nvPr/>
            </p:nvPicPr>
            <p:blipFill>
              <a:blip r:embed="rId3" cstate="print"/>
              <a:srcRect/>
              <a:stretch>
                <a:fillRect/>
              </a:stretch>
            </p:blipFill>
            <p:spPr bwMode="auto">
              <a:xfrm>
                <a:off x="685800" y="2133600"/>
                <a:ext cx="3505200" cy="2819400"/>
              </a:xfrm>
              <a:prstGeom prst="rect">
                <a:avLst/>
              </a:prstGeom>
              <a:noFill/>
              <a:ln w="9525">
                <a:noFill/>
                <a:miter lim="800000"/>
                <a:headEnd/>
                <a:tailEnd/>
              </a:ln>
            </p:spPr>
          </p:pic>
          <p:sp>
            <p:nvSpPr>
              <p:cNvPr id="14352" name="Text Box 23"/>
              <p:cNvSpPr txBox="1">
                <a:spLocks noChangeArrowheads="1"/>
              </p:cNvSpPr>
              <p:nvPr/>
            </p:nvSpPr>
            <p:spPr bwMode="auto">
              <a:xfrm>
                <a:off x="381000" y="5116513"/>
                <a:ext cx="3886200" cy="1169551"/>
              </a:xfrm>
              <a:prstGeom prst="rect">
                <a:avLst/>
              </a:prstGeom>
              <a:noFill/>
              <a:ln w="9525">
                <a:noFill/>
                <a:miter lim="800000"/>
                <a:headEnd/>
                <a:tailEnd/>
              </a:ln>
            </p:spPr>
            <p:txBody>
              <a:bodyPr>
                <a:spAutoFit/>
              </a:bodyPr>
              <a:lstStyle/>
              <a:p>
                <a:pPr marL="231775" indent="-231775" defTabSz="457200">
                  <a:spcBef>
                    <a:spcPct val="50000"/>
                  </a:spcBef>
                  <a:buClr>
                    <a:srgbClr val="FF6600"/>
                  </a:buClr>
                  <a:buFont typeface="Zurich Lt BT"/>
                  <a:buChar char="&gt;"/>
                </a:pPr>
                <a:r>
                  <a:rPr lang="en-US" sz="1400" dirty="0">
                    <a:latin typeface="Calibri" pitchFamily="34" charset="0"/>
                  </a:rPr>
                  <a:t>“Balance sheet” view of </a:t>
                </a:r>
                <a:r>
                  <a:rPr lang="en-US" sz="1400" dirty="0" smtClean="0">
                    <a:latin typeface="Calibri" pitchFamily="34" charset="0"/>
                  </a:rPr>
                  <a:t>assets</a:t>
                </a:r>
              </a:p>
              <a:p>
                <a:pPr marL="231775" indent="-231775" defTabSz="457200">
                  <a:spcBef>
                    <a:spcPct val="50000"/>
                  </a:spcBef>
                  <a:buClr>
                    <a:srgbClr val="FF6600"/>
                  </a:buClr>
                  <a:buFont typeface="Zurich Lt BT"/>
                  <a:buChar char="&gt;"/>
                </a:pPr>
                <a:r>
                  <a:rPr lang="en-US" sz="1400" dirty="0" smtClean="0">
                    <a:latin typeface="Calibri" pitchFamily="34" charset="0"/>
                  </a:rPr>
                  <a:t>Little </a:t>
                </a:r>
                <a:r>
                  <a:rPr lang="en-US" sz="1400" dirty="0">
                    <a:latin typeface="Calibri" pitchFamily="34" charset="0"/>
                  </a:rPr>
                  <a:t>emphasis on </a:t>
                </a:r>
                <a:r>
                  <a:rPr lang="en-US" sz="1400" dirty="0" smtClean="0">
                    <a:latin typeface="Calibri" pitchFamily="34" charset="0"/>
                  </a:rPr>
                  <a:t>flexibility as </a:t>
                </a:r>
                <a:r>
                  <a:rPr lang="en-US" sz="1400" dirty="0">
                    <a:latin typeface="Calibri" pitchFamily="34" charset="0"/>
                  </a:rPr>
                  <a:t>the </a:t>
                </a:r>
                <a:r>
                  <a:rPr lang="en-US" sz="1400" dirty="0" smtClean="0">
                    <a:latin typeface="Calibri" pitchFamily="34" charset="0"/>
                  </a:rPr>
                  <a:t>key to success</a:t>
                </a:r>
              </a:p>
              <a:p>
                <a:pPr marL="231775" indent="-231775" defTabSz="457200">
                  <a:spcBef>
                    <a:spcPct val="50000"/>
                  </a:spcBef>
                  <a:buClr>
                    <a:srgbClr val="FF6600"/>
                  </a:buClr>
                  <a:buFont typeface="Zurich Lt BT"/>
                  <a:buChar char="&gt;"/>
                </a:pPr>
                <a:r>
                  <a:rPr lang="en-US" sz="1400" dirty="0" smtClean="0">
                    <a:latin typeface="Calibri" pitchFamily="34" charset="0"/>
                  </a:rPr>
                  <a:t>Resources, not capabilities, tend to matter</a:t>
                </a:r>
                <a:endParaRPr lang="en-US" sz="1400" dirty="0">
                  <a:latin typeface="Calibri" pitchFamily="34" charset="0"/>
                </a:endParaRPr>
              </a:p>
            </p:txBody>
          </p:sp>
        </p:grpSp>
        <p:sp>
          <p:nvSpPr>
            <p:cNvPr id="14350" name="Rectangle 16"/>
            <p:cNvSpPr>
              <a:spLocks noChangeArrowheads="1"/>
            </p:cNvSpPr>
            <p:nvPr/>
          </p:nvSpPr>
          <p:spPr bwMode="auto">
            <a:xfrm>
              <a:off x="685800" y="1676400"/>
              <a:ext cx="3505200" cy="457200"/>
            </a:xfrm>
            <a:prstGeom prst="rect">
              <a:avLst/>
            </a:prstGeom>
            <a:solidFill>
              <a:srgbClr val="004B70"/>
            </a:solidFill>
            <a:ln w="9525">
              <a:noFill/>
              <a:miter lim="800000"/>
              <a:headEnd/>
              <a:tailEnd/>
            </a:ln>
          </p:spPr>
          <p:txBody>
            <a:bodyPr lIns="182880" anchor="ctr"/>
            <a:lstStyle/>
            <a:p>
              <a:r>
                <a:rPr lang="en-US">
                  <a:solidFill>
                    <a:schemeClr val="bg1"/>
                  </a:solidFill>
                  <a:latin typeface="Calibri" pitchFamily="34" charset="0"/>
                </a:rPr>
                <a:t>Old approach</a:t>
              </a:r>
            </a:p>
          </p:txBody>
        </p:sp>
      </p:grpSp>
      <p:grpSp>
        <p:nvGrpSpPr>
          <p:cNvPr id="5" name="Group 16"/>
          <p:cNvGrpSpPr>
            <a:grpSpLocks/>
          </p:cNvGrpSpPr>
          <p:nvPr/>
        </p:nvGrpSpPr>
        <p:grpSpPr bwMode="auto">
          <a:xfrm>
            <a:off x="4610100" y="1346562"/>
            <a:ext cx="4191000" cy="4286484"/>
            <a:chOff x="4648200" y="1676400"/>
            <a:chExt cx="4191000" cy="4286503"/>
          </a:xfrm>
        </p:grpSpPr>
        <p:grpSp>
          <p:nvGrpSpPr>
            <p:cNvPr id="6" name="Group 15"/>
            <p:cNvGrpSpPr>
              <a:grpSpLocks/>
            </p:cNvGrpSpPr>
            <p:nvPr/>
          </p:nvGrpSpPr>
          <p:grpSpPr bwMode="auto">
            <a:xfrm>
              <a:off x="4953000" y="2133600"/>
              <a:ext cx="3505200" cy="2819400"/>
              <a:chOff x="3024" y="1296"/>
              <a:chExt cx="2208" cy="1776"/>
            </a:xfrm>
          </p:grpSpPr>
          <p:sp>
            <p:nvSpPr>
              <p:cNvPr id="14347" name="Rectangle 14"/>
              <p:cNvSpPr>
                <a:spLocks noChangeArrowheads="1"/>
              </p:cNvSpPr>
              <p:nvPr/>
            </p:nvSpPr>
            <p:spPr bwMode="auto">
              <a:xfrm>
                <a:off x="3024" y="1296"/>
                <a:ext cx="2208" cy="1776"/>
              </a:xfrm>
              <a:prstGeom prst="rect">
                <a:avLst/>
              </a:prstGeom>
              <a:solidFill>
                <a:schemeClr val="bg1"/>
              </a:solidFill>
              <a:ln w="9525">
                <a:noFill/>
                <a:miter lim="800000"/>
                <a:headEnd/>
                <a:tailEnd/>
              </a:ln>
            </p:spPr>
            <p:txBody>
              <a:bodyPr wrap="none" anchor="ctr"/>
              <a:lstStyle/>
              <a:p>
                <a:endParaRPr lang="en-US">
                  <a:solidFill>
                    <a:schemeClr val="bg1"/>
                  </a:solidFill>
                  <a:latin typeface="Calibri" pitchFamily="34" charset="0"/>
                </a:endParaRPr>
              </a:p>
            </p:txBody>
          </p:sp>
          <p:pic>
            <p:nvPicPr>
              <p:cNvPr id="14348" name="Picture 16" descr="Mil_Battlefield"/>
              <p:cNvPicPr>
                <a:picLocks noChangeAspect="1" noChangeArrowheads="1"/>
              </p:cNvPicPr>
              <p:nvPr/>
            </p:nvPicPr>
            <p:blipFill>
              <a:blip r:embed="rId4" cstate="print"/>
              <a:srcRect/>
              <a:stretch>
                <a:fillRect/>
              </a:stretch>
            </p:blipFill>
            <p:spPr bwMode="auto">
              <a:xfrm>
                <a:off x="3072" y="1488"/>
                <a:ext cx="2064" cy="1317"/>
              </a:xfrm>
              <a:prstGeom prst="rect">
                <a:avLst/>
              </a:prstGeom>
              <a:noFill/>
              <a:ln w="9525">
                <a:noFill/>
                <a:miter lim="800000"/>
                <a:headEnd/>
                <a:tailEnd/>
              </a:ln>
            </p:spPr>
          </p:pic>
        </p:grpSp>
        <p:sp>
          <p:nvSpPr>
            <p:cNvPr id="14345" name="Text Box 24"/>
            <p:cNvSpPr txBox="1">
              <a:spLocks noChangeArrowheads="1"/>
            </p:cNvSpPr>
            <p:nvPr/>
          </p:nvSpPr>
          <p:spPr bwMode="auto">
            <a:xfrm>
              <a:off x="4648200" y="5116513"/>
              <a:ext cx="4191000" cy="846390"/>
            </a:xfrm>
            <a:prstGeom prst="rect">
              <a:avLst/>
            </a:prstGeom>
            <a:noFill/>
            <a:ln w="9525">
              <a:noFill/>
              <a:miter lim="800000"/>
              <a:headEnd/>
              <a:tailEnd/>
            </a:ln>
          </p:spPr>
          <p:txBody>
            <a:bodyPr>
              <a:spAutoFit/>
            </a:bodyPr>
            <a:lstStyle/>
            <a:p>
              <a:pPr marL="231775" indent="-231775" defTabSz="457200">
                <a:spcBef>
                  <a:spcPct val="50000"/>
                </a:spcBef>
                <a:buClr>
                  <a:srgbClr val="FF6600"/>
                </a:buClr>
                <a:buFont typeface="Zurich Lt BT"/>
                <a:buChar char="&gt;"/>
              </a:pPr>
              <a:r>
                <a:rPr lang="en-US" sz="1400" dirty="0" smtClean="0">
                  <a:latin typeface="Calibri" pitchFamily="34" charset="0"/>
                </a:rPr>
                <a:t>Recognition of “soft” assets</a:t>
              </a:r>
            </a:p>
            <a:p>
              <a:pPr marL="231775" indent="-231775" defTabSz="457200">
                <a:spcBef>
                  <a:spcPct val="50000"/>
                </a:spcBef>
                <a:buClr>
                  <a:srgbClr val="FF6600"/>
                </a:buClr>
                <a:buFont typeface="Zurich Lt BT"/>
                <a:buChar char="&gt;"/>
              </a:pPr>
              <a:r>
                <a:rPr lang="en-US" sz="1400" dirty="0" smtClean="0">
                  <a:latin typeface="Calibri" pitchFamily="34" charset="0"/>
                </a:rPr>
                <a:t>Heavy </a:t>
              </a:r>
              <a:r>
                <a:rPr lang="en-US" sz="1400" dirty="0">
                  <a:latin typeface="Calibri" pitchFamily="34" charset="0"/>
                </a:rPr>
                <a:t>emphasis on </a:t>
              </a:r>
              <a:r>
                <a:rPr lang="en-US" sz="1400" dirty="0" smtClean="0">
                  <a:latin typeface="Calibri" pitchFamily="34" charset="0"/>
                </a:rPr>
                <a:t>“orchestrating assets” for  </a:t>
              </a:r>
              <a:r>
                <a:rPr lang="en-US" sz="1400" dirty="0">
                  <a:latin typeface="Calibri" pitchFamily="34" charset="0"/>
                </a:rPr>
                <a:t>deployment and </a:t>
              </a:r>
              <a:r>
                <a:rPr lang="en-US" sz="1400" dirty="0" smtClean="0">
                  <a:latin typeface="Calibri" pitchFamily="34" charset="0"/>
                </a:rPr>
                <a:t>redeployment</a:t>
              </a:r>
              <a:endParaRPr lang="en-US" sz="1400" dirty="0">
                <a:latin typeface="Calibri" pitchFamily="34" charset="0"/>
              </a:endParaRPr>
            </a:p>
          </p:txBody>
        </p:sp>
        <p:sp>
          <p:nvSpPr>
            <p:cNvPr id="14346" name="Rectangle 17"/>
            <p:cNvSpPr>
              <a:spLocks noChangeArrowheads="1"/>
            </p:cNvSpPr>
            <p:nvPr/>
          </p:nvSpPr>
          <p:spPr bwMode="auto">
            <a:xfrm>
              <a:off x="4953000" y="1676400"/>
              <a:ext cx="3505200" cy="457200"/>
            </a:xfrm>
            <a:prstGeom prst="rect">
              <a:avLst/>
            </a:prstGeom>
            <a:solidFill>
              <a:srgbClr val="004B70"/>
            </a:solidFill>
            <a:ln w="9525">
              <a:noFill/>
              <a:miter lim="800000"/>
              <a:headEnd/>
              <a:tailEnd/>
            </a:ln>
          </p:spPr>
          <p:txBody>
            <a:bodyPr lIns="182880" anchor="ctr"/>
            <a:lstStyle/>
            <a:p>
              <a:r>
                <a:rPr lang="en-US" dirty="0">
                  <a:solidFill>
                    <a:schemeClr val="bg1"/>
                  </a:solidFill>
                  <a:latin typeface="Calibri" pitchFamily="34" charset="0"/>
                </a:rPr>
                <a:t>New approach</a:t>
              </a:r>
            </a:p>
          </p:txBody>
        </p:sp>
      </p:grpSp>
      <p:sp>
        <p:nvSpPr>
          <p:cNvPr id="48133" name="Rectangle 2"/>
          <p:cNvSpPr>
            <a:spLocks noGrp="1" noChangeArrowheads="1"/>
          </p:cNvSpPr>
          <p:nvPr>
            <p:ph type="title"/>
          </p:nvPr>
        </p:nvSpPr>
        <p:spPr>
          <a:xfrm>
            <a:off x="457200" y="0"/>
            <a:ext cx="8229600" cy="1295400"/>
          </a:xfrm>
        </p:spPr>
        <p:txBody>
          <a:bodyPr>
            <a:normAutofit/>
          </a:bodyPr>
          <a:lstStyle/>
          <a:p>
            <a:pPr eaLnBrk="1" fontAlgn="auto" hangingPunct="1">
              <a:spcAft>
                <a:spcPts val="0"/>
              </a:spcAft>
              <a:defRPr/>
            </a:pPr>
            <a:r>
              <a:rPr lang="en-US" sz="1800" dirty="0" smtClean="0">
                <a:latin typeface="Calibri" pitchFamily="34" charset="0"/>
                <a:ea typeface="ＭＳ Ｐゴシック" pitchFamily="-65" charset="-128"/>
                <a:cs typeface="Calibri" pitchFamily="34" charset="0"/>
              </a:rPr>
              <a:t>FROM ASSET ACCUMULATION TO DYNAMIC CAPABILITIES: A PARADIGM SHIFT</a:t>
            </a:r>
          </a:p>
        </p:txBody>
      </p:sp>
      <p:sp>
        <p:nvSpPr>
          <p:cNvPr id="7" name="Footer Placeholder 6"/>
          <p:cNvSpPr>
            <a:spLocks noGrp="1"/>
          </p:cNvSpPr>
          <p:nvPr>
            <p:ph type="ftr" sz="quarter" idx="11"/>
          </p:nvPr>
        </p:nvSpPr>
        <p:spPr/>
        <p:txBody>
          <a:bodyPr/>
          <a:lstStyle/>
          <a:p>
            <a:r>
              <a:rPr lang="en-US" smtClean="0"/>
              <a:t>Copyright Teece 2015</a:t>
            </a:r>
            <a:endParaRPr lang="en-US"/>
          </a:p>
        </p:txBody>
      </p:sp>
      <p:sp>
        <p:nvSpPr>
          <p:cNvPr id="8" name="Slide Number Placeholder 7"/>
          <p:cNvSpPr>
            <a:spLocks noGrp="1"/>
          </p:cNvSpPr>
          <p:nvPr>
            <p:ph type="sldNum" sz="quarter" idx="12"/>
          </p:nvPr>
        </p:nvSpPr>
        <p:spPr/>
        <p:txBody>
          <a:bodyPr/>
          <a:lstStyle/>
          <a:p>
            <a:fld id="{DD124695-114D-48E9-A75F-16448903BDFF}" type="slidenum">
              <a:rPr lang="en-US" smtClean="0"/>
              <a:t>6</a:t>
            </a:fld>
            <a:endParaRPr lang="en-US"/>
          </a:p>
        </p:txBody>
      </p:sp>
    </p:spTree>
    <p:extLst>
      <p:ext uri="{BB962C8B-B14F-4D97-AF65-F5344CB8AC3E}">
        <p14:creationId xmlns:p14="http://schemas.microsoft.com/office/powerpoint/2010/main" val="27973972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8600"/>
            <a:ext cx="2057400" cy="609600"/>
          </a:xfrm>
        </p:spPr>
        <p:txBody>
          <a:bodyPr>
            <a:normAutofit/>
          </a:bodyPr>
          <a:lstStyle/>
          <a:p>
            <a:r>
              <a:rPr lang="en-US" sz="2800" dirty="0" smtClean="0">
                <a:solidFill>
                  <a:schemeClr val="bg1"/>
                </a:solidFill>
              </a:rPr>
              <a:t>Obliquity</a:t>
            </a:r>
            <a:endParaRPr lang="en-US" sz="2800" dirty="0">
              <a:solidFill>
                <a:schemeClr val="bg1"/>
              </a:solidFill>
            </a:endParaRPr>
          </a:p>
        </p:txBody>
      </p:sp>
      <p:sp>
        <p:nvSpPr>
          <p:cNvPr id="3" name="Content Placeholder 2"/>
          <p:cNvSpPr>
            <a:spLocks noGrp="1"/>
          </p:cNvSpPr>
          <p:nvPr>
            <p:ph type="subTitle" idx="1"/>
          </p:nvPr>
        </p:nvSpPr>
        <p:spPr>
          <a:xfrm>
            <a:off x="762000" y="3200400"/>
            <a:ext cx="6858000" cy="2514600"/>
          </a:xfrm>
        </p:spPr>
        <p:txBody>
          <a:bodyPr anchor="t">
            <a:normAutofit fontScale="92500" lnSpcReduction="20000"/>
          </a:bodyPr>
          <a:lstStyle/>
          <a:p>
            <a:pPr marL="342900" indent="-342900">
              <a:buFont typeface="Arial" panose="020B0604020202020204" pitchFamily="34" charset="0"/>
              <a:buChar char="•"/>
            </a:pPr>
            <a:r>
              <a:rPr lang="en-US" sz="2000" dirty="0" smtClean="0"/>
              <a:t>The achievement of wealth, like the attainment of happiness, is an oblique process</a:t>
            </a:r>
          </a:p>
          <a:p>
            <a:pPr marL="342900" indent="-342900">
              <a:buFont typeface="Arial" panose="020B0604020202020204" pitchFamily="34" charset="0"/>
              <a:buChar char="•"/>
            </a:pPr>
            <a:r>
              <a:rPr lang="en-US" sz="2000" dirty="0" smtClean="0"/>
              <a:t>Visionary companies tend to make more money than pure profit driven companies</a:t>
            </a:r>
          </a:p>
          <a:p>
            <a:pPr marL="342900" indent="-342900">
              <a:buFont typeface="Arial" panose="020B0604020202020204" pitchFamily="34" charset="0"/>
              <a:buChar char="•"/>
            </a:pPr>
            <a:r>
              <a:rPr lang="en-US" sz="2000" dirty="0" smtClean="0"/>
              <a:t>Direct approaches require us to know the method of solution before we start</a:t>
            </a:r>
          </a:p>
          <a:p>
            <a:pPr marL="342900" indent="-342900">
              <a:buFont typeface="Arial" panose="020B0604020202020204" pitchFamily="34" charset="0"/>
              <a:buChar char="•"/>
            </a:pPr>
            <a:r>
              <a:rPr lang="en-US" sz="2000" dirty="0" smtClean="0"/>
              <a:t>The world is too complex for directness to work</a:t>
            </a:r>
          </a:p>
          <a:p>
            <a:pPr marL="342900" indent="-342900">
              <a:buFont typeface="Arial" panose="020B0604020202020204" pitchFamily="34" charset="0"/>
              <a:buChar char="•"/>
            </a:pPr>
            <a:r>
              <a:rPr lang="en-US" sz="2000" dirty="0" smtClean="0"/>
              <a:t>Directness only works when the world is stable; deep uncertainty requires obliquity</a:t>
            </a:r>
            <a:endParaRPr lang="en-US" sz="2000" dirty="0"/>
          </a:p>
        </p:txBody>
      </p:sp>
      <p:sp>
        <p:nvSpPr>
          <p:cNvPr id="5" name="Footer Placeholder 4"/>
          <p:cNvSpPr>
            <a:spLocks noGrp="1"/>
          </p:cNvSpPr>
          <p:nvPr>
            <p:ph type="ftr" sz="quarter" idx="11"/>
          </p:nvPr>
        </p:nvSpPr>
        <p:spPr/>
        <p:txBody>
          <a:bodyPr/>
          <a:lstStyle/>
          <a:p>
            <a:r>
              <a:rPr lang="en-US" smtClean="0"/>
              <a:t>Copyright Teece 2015</a:t>
            </a:r>
            <a:endParaRPr lang="en-US"/>
          </a:p>
        </p:txBody>
      </p:sp>
      <p:sp>
        <p:nvSpPr>
          <p:cNvPr id="6" name="Slide Number Placeholder 5"/>
          <p:cNvSpPr>
            <a:spLocks noGrp="1"/>
          </p:cNvSpPr>
          <p:nvPr>
            <p:ph type="sldNum" sz="quarter" idx="12"/>
          </p:nvPr>
        </p:nvSpPr>
        <p:spPr>
          <a:xfrm>
            <a:off x="8305800" y="6324600"/>
            <a:ext cx="762000" cy="365125"/>
          </a:xfrm>
        </p:spPr>
        <p:txBody>
          <a:bodyPr/>
          <a:lstStyle/>
          <a:p>
            <a:fld id="{3AF07D70-D3E4-4BAC-9BE5-3B18CA6AAE60}" type="slidenum">
              <a:rPr lang="en-US" smtClean="0"/>
              <a:t>60</a:t>
            </a:fld>
            <a:endParaRPr lang="en-US" dirty="0"/>
          </a:p>
        </p:txBody>
      </p:sp>
      <p:pic>
        <p:nvPicPr>
          <p:cNvPr id="3074" name="Picture 2" descr="http://www.thetimes.co.uk/tto/multimedia/archive/00424/103196886__424145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0755" y="457200"/>
            <a:ext cx="2952750" cy="196691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562600" y="6272169"/>
            <a:ext cx="2819400" cy="553998"/>
          </a:xfrm>
          <a:prstGeom prst="rect">
            <a:avLst/>
          </a:prstGeom>
          <a:noFill/>
        </p:spPr>
        <p:txBody>
          <a:bodyPr wrap="square" rtlCol="0">
            <a:spAutoFit/>
          </a:bodyPr>
          <a:lstStyle/>
          <a:p>
            <a:r>
              <a:rPr lang="en-US" sz="1000" dirty="0" smtClean="0"/>
              <a:t>J. </a:t>
            </a:r>
            <a:r>
              <a:rPr lang="en-US" sz="1000" dirty="0"/>
              <a:t>Kay, Obliquity: Why Our Goals Are Best Achieved </a:t>
            </a:r>
            <a:r>
              <a:rPr lang="en-US" sz="1000" dirty="0" smtClean="0"/>
              <a:t>Indirectly, </a:t>
            </a:r>
            <a:r>
              <a:rPr lang="en-US" sz="1000" dirty="0"/>
              <a:t>Penguin Books; Reprint edition (March 27, 2012)</a:t>
            </a:r>
          </a:p>
        </p:txBody>
      </p:sp>
    </p:spTree>
    <p:extLst>
      <p:ext uri="{BB962C8B-B14F-4D97-AF65-F5344CB8AC3E}">
        <p14:creationId xmlns:p14="http://schemas.microsoft.com/office/powerpoint/2010/main" val="38805492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Teece 2015</a:t>
            </a:r>
            <a:endParaRPr lang="en-US"/>
          </a:p>
        </p:txBody>
      </p:sp>
      <p:sp>
        <p:nvSpPr>
          <p:cNvPr id="3" name="Slide Number Placeholder 2"/>
          <p:cNvSpPr>
            <a:spLocks noGrp="1"/>
          </p:cNvSpPr>
          <p:nvPr>
            <p:ph type="sldNum" sz="quarter" idx="12"/>
          </p:nvPr>
        </p:nvSpPr>
        <p:spPr>
          <a:xfrm>
            <a:off x="7772400" y="6324600"/>
            <a:ext cx="762000" cy="365125"/>
          </a:xfrm>
        </p:spPr>
        <p:txBody>
          <a:bodyPr/>
          <a:lstStyle/>
          <a:p>
            <a:fld id="{3AF07D70-D3E4-4BAC-9BE5-3B18CA6AAE60}" type="slidenum">
              <a:rPr lang="en-US" smtClean="0"/>
              <a:t>61</a:t>
            </a:fld>
            <a:endParaRPr lang="en-US" dirty="0"/>
          </a:p>
        </p:txBody>
      </p:sp>
      <p:pic>
        <p:nvPicPr>
          <p:cNvPr id="8196" name="Picture 4" descr="http://classicjets.org/sites/default/files/photos/F86Mig15Chino08_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0518" y="3866076"/>
            <a:ext cx="2158830" cy="1619123"/>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463447" y="3521476"/>
            <a:ext cx="8478175" cy="2585323"/>
          </a:xfrm>
          <a:prstGeom prst="rect">
            <a:avLst/>
          </a:prstGeom>
          <a:noFill/>
        </p:spPr>
        <p:txBody>
          <a:bodyPr wrap="square" rtlCol="0">
            <a:spAutoFit/>
          </a:bodyPr>
          <a:lstStyle/>
          <a:p>
            <a:r>
              <a:rPr lang="en-US" b="1" u="sng" dirty="0" smtClean="0">
                <a:solidFill>
                  <a:srgbClr val="C00000"/>
                </a:solidFill>
              </a:rPr>
              <a:t>Observe</a:t>
            </a:r>
            <a:r>
              <a:rPr lang="en-US" dirty="0" smtClean="0"/>
              <a:t>: Taking note of features of the environment (e.g. detecting enemy aircraft)</a:t>
            </a:r>
          </a:p>
          <a:p>
            <a:r>
              <a:rPr lang="en-US" b="1" u="sng" dirty="0" smtClean="0">
                <a:solidFill>
                  <a:srgbClr val="C00000"/>
                </a:solidFill>
              </a:rPr>
              <a:t>Orient</a:t>
            </a:r>
            <a:r>
              <a:rPr lang="en-US" dirty="0" smtClean="0"/>
              <a:t>:    Pointing ones aircraft towards the adversary</a:t>
            </a:r>
          </a:p>
          <a:p>
            <a:r>
              <a:rPr lang="en-US" b="1" u="sng" dirty="0" smtClean="0">
                <a:solidFill>
                  <a:srgbClr val="C00000"/>
                </a:solidFill>
              </a:rPr>
              <a:t>Decide</a:t>
            </a:r>
            <a:r>
              <a:rPr lang="en-US" dirty="0" smtClean="0"/>
              <a:t>:   Decide what to do next</a:t>
            </a:r>
          </a:p>
          <a:p>
            <a:r>
              <a:rPr lang="en-US" b="1" u="sng" dirty="0" smtClean="0">
                <a:solidFill>
                  <a:srgbClr val="C00000"/>
                </a:solidFill>
              </a:rPr>
              <a:t>Act</a:t>
            </a:r>
            <a:r>
              <a:rPr lang="en-US" b="1" dirty="0" smtClean="0">
                <a:solidFill>
                  <a:srgbClr val="C00000"/>
                </a:solidFill>
              </a:rPr>
              <a:t>:         </a:t>
            </a:r>
            <a:r>
              <a:rPr lang="en-US" dirty="0" smtClean="0"/>
              <a:t>Implementing what has been decided </a:t>
            </a:r>
          </a:p>
          <a:p>
            <a:r>
              <a:rPr lang="en-US" dirty="0"/>
              <a:t> </a:t>
            </a:r>
            <a:r>
              <a:rPr lang="en-US" dirty="0" smtClean="0"/>
              <a:t>               (firing the missile)</a:t>
            </a:r>
          </a:p>
          <a:p>
            <a:endParaRPr lang="en-US" dirty="0" smtClean="0"/>
          </a:p>
          <a:p>
            <a:r>
              <a:rPr lang="en-US" b="1" dirty="0" smtClean="0">
                <a:solidFill>
                  <a:srgbClr val="C00000"/>
                </a:solidFill>
              </a:rPr>
              <a:t>Boyd’s Approach Favors Agility Over Raw Power,</a:t>
            </a:r>
          </a:p>
          <a:p>
            <a:r>
              <a:rPr lang="en-US" b="1" dirty="0" smtClean="0">
                <a:solidFill>
                  <a:srgbClr val="C00000"/>
                </a:solidFill>
              </a:rPr>
              <a:t>Dynamic Capabilities Advances a Related and More Central Learning &amp; Decision Making Process</a:t>
            </a:r>
            <a:endParaRPr lang="en-US" b="1" dirty="0">
              <a:solidFill>
                <a:srgbClr val="C00000"/>
              </a:solidFill>
            </a:endParaRPr>
          </a:p>
        </p:txBody>
      </p:sp>
      <p:sp>
        <p:nvSpPr>
          <p:cNvPr id="25" name="TextBox 24"/>
          <p:cNvSpPr txBox="1"/>
          <p:nvPr/>
        </p:nvSpPr>
        <p:spPr>
          <a:xfrm>
            <a:off x="691054" y="381000"/>
            <a:ext cx="7792376" cy="369332"/>
          </a:xfrm>
          <a:prstGeom prst="rect">
            <a:avLst/>
          </a:prstGeom>
          <a:noFill/>
        </p:spPr>
        <p:txBody>
          <a:bodyPr wrap="square" rtlCol="0">
            <a:spAutoFit/>
          </a:bodyPr>
          <a:lstStyle/>
          <a:p>
            <a:r>
              <a:rPr lang="en-US" dirty="0" smtClean="0">
                <a:latin typeface="+mj-lt"/>
              </a:rPr>
              <a:t>A Generalized Model of Learning &amp; Intelligent Decision-Making</a:t>
            </a:r>
            <a:endParaRPr lang="en-US" dirty="0">
              <a:latin typeface="+mj-lt"/>
            </a:endParaRPr>
          </a:p>
        </p:txBody>
      </p:sp>
      <p:graphicFrame>
        <p:nvGraphicFramePr>
          <p:cNvPr id="26" name="Diagram 25"/>
          <p:cNvGraphicFramePr/>
          <p:nvPr>
            <p:extLst>
              <p:ext uri="{D42A27DB-BD31-4B8C-83A1-F6EECF244321}">
                <p14:modId xmlns:p14="http://schemas.microsoft.com/office/powerpoint/2010/main" val="3379303550"/>
              </p:ext>
            </p:extLst>
          </p:nvPr>
        </p:nvGraphicFramePr>
        <p:xfrm>
          <a:off x="1143000" y="1219200"/>
          <a:ext cx="3124200" cy="1995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8" name="Group 27"/>
          <p:cNvGrpSpPr/>
          <p:nvPr/>
        </p:nvGrpSpPr>
        <p:grpSpPr>
          <a:xfrm>
            <a:off x="4876800" y="1143000"/>
            <a:ext cx="1226593" cy="2176508"/>
            <a:chOff x="162017" y="1099351"/>
            <a:chExt cx="1226593" cy="2176508"/>
          </a:xfrm>
        </p:grpSpPr>
        <p:pic>
          <p:nvPicPr>
            <p:cNvPr id="8198" name="Picture 6" descr="http://upload.wikimedia.org/wikipedia/en/thumb/c/c6/Boyd56.jpg/220px-Boyd5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301" y="1099351"/>
              <a:ext cx="1132309" cy="184772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162017" y="3029638"/>
              <a:ext cx="1136338" cy="246221"/>
            </a:xfrm>
            <a:prstGeom prst="rect">
              <a:avLst/>
            </a:prstGeom>
            <a:noFill/>
          </p:spPr>
          <p:txBody>
            <a:bodyPr wrap="square" rtlCol="0">
              <a:spAutoFit/>
            </a:bodyPr>
            <a:lstStyle/>
            <a:p>
              <a:pPr algn="ctr"/>
              <a:r>
                <a:rPr lang="en-US" sz="1000" dirty="0" smtClean="0"/>
                <a:t>Col. </a:t>
              </a:r>
              <a:r>
                <a:rPr lang="en-US" sz="1000" dirty="0"/>
                <a:t>John Boyd</a:t>
              </a:r>
            </a:p>
          </p:txBody>
        </p:sp>
      </p:grpSp>
    </p:spTree>
    <p:extLst>
      <p:ext uri="{BB962C8B-B14F-4D97-AF65-F5344CB8AC3E}">
        <p14:creationId xmlns:p14="http://schemas.microsoft.com/office/powerpoint/2010/main" val="316178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31"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1000" fill="hold"/>
                                        <p:tgtEl>
                                          <p:spTgt spid="26"/>
                                        </p:tgtEl>
                                        <p:attrNameLst>
                                          <p:attrName>ppt_w</p:attrName>
                                        </p:attrNameLst>
                                      </p:cBhvr>
                                      <p:tavLst>
                                        <p:tav tm="0">
                                          <p:val>
                                            <p:fltVal val="0"/>
                                          </p:val>
                                        </p:tav>
                                        <p:tav tm="100000">
                                          <p:val>
                                            <p:strVal val="#ppt_w"/>
                                          </p:val>
                                        </p:tav>
                                      </p:tavLst>
                                    </p:anim>
                                    <p:anim calcmode="lin" valueType="num">
                                      <p:cBhvr>
                                        <p:cTn id="13" dur="1000" fill="hold"/>
                                        <p:tgtEl>
                                          <p:spTgt spid="26"/>
                                        </p:tgtEl>
                                        <p:attrNameLst>
                                          <p:attrName>ppt_h</p:attrName>
                                        </p:attrNameLst>
                                      </p:cBhvr>
                                      <p:tavLst>
                                        <p:tav tm="0">
                                          <p:val>
                                            <p:fltVal val="0"/>
                                          </p:val>
                                        </p:tav>
                                        <p:tav tm="100000">
                                          <p:val>
                                            <p:strVal val="#ppt_h"/>
                                          </p:val>
                                        </p:tav>
                                      </p:tavLst>
                                    </p:anim>
                                    <p:anim calcmode="lin" valueType="num">
                                      <p:cBhvr>
                                        <p:cTn id="14" dur="1000" fill="hold"/>
                                        <p:tgtEl>
                                          <p:spTgt spid="26"/>
                                        </p:tgtEl>
                                        <p:attrNameLst>
                                          <p:attrName>style.rotation</p:attrName>
                                        </p:attrNameLst>
                                      </p:cBhvr>
                                      <p:tavLst>
                                        <p:tav tm="0">
                                          <p:val>
                                            <p:fltVal val="90"/>
                                          </p:val>
                                        </p:tav>
                                        <p:tav tm="100000">
                                          <p:val>
                                            <p:fltVal val="0"/>
                                          </p:val>
                                        </p:tav>
                                      </p:tavLst>
                                    </p:anim>
                                    <p:animEffect transition="in" filter="fade">
                                      <p:cBhvr>
                                        <p:cTn id="15" dur="10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3">
                                            <p:txEl>
                                              <p:pRg st="0" end="0"/>
                                            </p:txEl>
                                          </p:spTgt>
                                        </p:tgtEl>
                                        <p:attrNameLst>
                                          <p:attrName>style.visibility</p:attrName>
                                        </p:attrNameLst>
                                      </p:cBhvr>
                                      <p:to>
                                        <p:strVal val="visible"/>
                                      </p:to>
                                    </p:set>
                                    <p:animEffect transition="in" filter="fade">
                                      <p:cBhvr>
                                        <p:cTn id="20" dur="500"/>
                                        <p:tgtEl>
                                          <p:spTgt spid="23">
                                            <p:txEl>
                                              <p:pRg st="0" end="0"/>
                                            </p:txEl>
                                          </p:spTgt>
                                        </p:tgtEl>
                                      </p:cBhvr>
                                    </p:animEffect>
                                  </p:childTnLst>
                                </p:cTn>
                              </p:par>
                              <p:par>
                                <p:cTn id="21" presetID="31" presetClass="entr" presetSubtype="0" fill="hold" nodeType="withEffect">
                                  <p:stCondLst>
                                    <p:cond delay="0"/>
                                  </p:stCondLst>
                                  <p:childTnLst>
                                    <p:set>
                                      <p:cBhvr>
                                        <p:cTn id="22" dur="1" fill="hold">
                                          <p:stCondLst>
                                            <p:cond delay="0"/>
                                          </p:stCondLst>
                                        </p:cTn>
                                        <p:tgtEl>
                                          <p:spTgt spid="8196"/>
                                        </p:tgtEl>
                                        <p:attrNameLst>
                                          <p:attrName>style.visibility</p:attrName>
                                        </p:attrNameLst>
                                      </p:cBhvr>
                                      <p:to>
                                        <p:strVal val="visible"/>
                                      </p:to>
                                    </p:set>
                                    <p:anim calcmode="lin" valueType="num">
                                      <p:cBhvr>
                                        <p:cTn id="23" dur="1000" fill="hold"/>
                                        <p:tgtEl>
                                          <p:spTgt spid="8196"/>
                                        </p:tgtEl>
                                        <p:attrNameLst>
                                          <p:attrName>ppt_w</p:attrName>
                                        </p:attrNameLst>
                                      </p:cBhvr>
                                      <p:tavLst>
                                        <p:tav tm="0">
                                          <p:val>
                                            <p:fltVal val="0"/>
                                          </p:val>
                                        </p:tav>
                                        <p:tav tm="100000">
                                          <p:val>
                                            <p:strVal val="#ppt_w"/>
                                          </p:val>
                                        </p:tav>
                                      </p:tavLst>
                                    </p:anim>
                                    <p:anim calcmode="lin" valueType="num">
                                      <p:cBhvr>
                                        <p:cTn id="24" dur="1000" fill="hold"/>
                                        <p:tgtEl>
                                          <p:spTgt spid="8196"/>
                                        </p:tgtEl>
                                        <p:attrNameLst>
                                          <p:attrName>ppt_h</p:attrName>
                                        </p:attrNameLst>
                                      </p:cBhvr>
                                      <p:tavLst>
                                        <p:tav tm="0">
                                          <p:val>
                                            <p:fltVal val="0"/>
                                          </p:val>
                                        </p:tav>
                                        <p:tav tm="100000">
                                          <p:val>
                                            <p:strVal val="#ppt_h"/>
                                          </p:val>
                                        </p:tav>
                                      </p:tavLst>
                                    </p:anim>
                                    <p:anim calcmode="lin" valueType="num">
                                      <p:cBhvr>
                                        <p:cTn id="25" dur="1000" fill="hold"/>
                                        <p:tgtEl>
                                          <p:spTgt spid="8196"/>
                                        </p:tgtEl>
                                        <p:attrNameLst>
                                          <p:attrName>style.rotation</p:attrName>
                                        </p:attrNameLst>
                                      </p:cBhvr>
                                      <p:tavLst>
                                        <p:tav tm="0">
                                          <p:val>
                                            <p:fltVal val="90"/>
                                          </p:val>
                                        </p:tav>
                                        <p:tav tm="100000">
                                          <p:val>
                                            <p:fltVal val="0"/>
                                          </p:val>
                                        </p:tav>
                                      </p:tavLst>
                                    </p:anim>
                                    <p:animEffect transition="in" filter="fade">
                                      <p:cBhvr>
                                        <p:cTn id="26" dur="1000"/>
                                        <p:tgtEl>
                                          <p:spTgt spid="819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
                                            <p:txEl>
                                              <p:pRg st="1" end="1"/>
                                            </p:txEl>
                                          </p:spTgt>
                                        </p:tgtEl>
                                        <p:attrNameLst>
                                          <p:attrName>style.visibility</p:attrName>
                                        </p:attrNameLst>
                                      </p:cBhvr>
                                      <p:to>
                                        <p:strVal val="visible"/>
                                      </p:to>
                                    </p:set>
                                    <p:animEffect transition="in" filter="fade">
                                      <p:cBhvr>
                                        <p:cTn id="31" dur="500"/>
                                        <p:tgtEl>
                                          <p:spTgt spid="2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3">
                                            <p:txEl>
                                              <p:pRg st="2" end="2"/>
                                            </p:txEl>
                                          </p:spTgt>
                                        </p:tgtEl>
                                        <p:attrNameLst>
                                          <p:attrName>style.visibility</p:attrName>
                                        </p:attrNameLst>
                                      </p:cBhvr>
                                      <p:to>
                                        <p:strVal val="visible"/>
                                      </p:to>
                                    </p:set>
                                    <p:animEffect transition="in" filter="fade">
                                      <p:cBhvr>
                                        <p:cTn id="36" dur="500"/>
                                        <p:tgtEl>
                                          <p:spTgt spid="2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3">
                                            <p:txEl>
                                              <p:pRg st="3" end="3"/>
                                            </p:txEl>
                                          </p:spTgt>
                                        </p:tgtEl>
                                        <p:attrNameLst>
                                          <p:attrName>style.visibility</p:attrName>
                                        </p:attrNameLst>
                                      </p:cBhvr>
                                      <p:to>
                                        <p:strVal val="visible"/>
                                      </p:to>
                                    </p:set>
                                    <p:animEffect transition="in" filter="fade">
                                      <p:cBhvr>
                                        <p:cTn id="41" dur="500"/>
                                        <p:tgtEl>
                                          <p:spTgt spid="23">
                                            <p:txEl>
                                              <p:pRg st="3" end="3"/>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3">
                                            <p:txEl>
                                              <p:pRg st="4" end="4"/>
                                            </p:txEl>
                                          </p:spTgt>
                                        </p:tgtEl>
                                        <p:attrNameLst>
                                          <p:attrName>style.visibility</p:attrName>
                                        </p:attrNameLst>
                                      </p:cBhvr>
                                      <p:to>
                                        <p:strVal val="visible"/>
                                      </p:to>
                                    </p:set>
                                    <p:animEffect transition="in" filter="fade">
                                      <p:cBhvr>
                                        <p:cTn id="44" dur="500"/>
                                        <p:tgtEl>
                                          <p:spTgt spid="2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23">
                                            <p:txEl>
                                              <p:pRg st="6" end="6"/>
                                            </p:txEl>
                                          </p:spTgt>
                                        </p:tgtEl>
                                        <p:attrNameLst>
                                          <p:attrName>style.visibility</p:attrName>
                                        </p:attrNameLst>
                                      </p:cBhvr>
                                      <p:to>
                                        <p:strVal val="visible"/>
                                      </p:to>
                                    </p:set>
                                    <p:anim calcmode="lin" valueType="num">
                                      <p:cBhvr>
                                        <p:cTn id="49" dur="1000" fill="hold"/>
                                        <p:tgtEl>
                                          <p:spTgt spid="23">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23">
                                            <p:txEl>
                                              <p:pRg st="6" end="6"/>
                                            </p:txEl>
                                          </p:spTgt>
                                        </p:tgtEl>
                                        <p:attrNameLst>
                                          <p:attrName>ppt_h</p:attrName>
                                        </p:attrNameLst>
                                      </p:cBhvr>
                                      <p:tavLst>
                                        <p:tav tm="0">
                                          <p:val>
                                            <p:fltVal val="0"/>
                                          </p:val>
                                        </p:tav>
                                        <p:tav tm="100000">
                                          <p:val>
                                            <p:strVal val="#ppt_h"/>
                                          </p:val>
                                        </p:tav>
                                      </p:tavLst>
                                    </p:anim>
                                    <p:anim calcmode="lin" valueType="num">
                                      <p:cBhvr>
                                        <p:cTn id="51" dur="1000" fill="hold"/>
                                        <p:tgtEl>
                                          <p:spTgt spid="23">
                                            <p:txEl>
                                              <p:pRg st="6" end="6"/>
                                            </p:txEl>
                                          </p:spTgt>
                                        </p:tgtEl>
                                        <p:attrNameLst>
                                          <p:attrName>style.rotation</p:attrName>
                                        </p:attrNameLst>
                                      </p:cBhvr>
                                      <p:tavLst>
                                        <p:tav tm="0">
                                          <p:val>
                                            <p:fltVal val="90"/>
                                          </p:val>
                                        </p:tav>
                                        <p:tav tm="100000">
                                          <p:val>
                                            <p:fltVal val="0"/>
                                          </p:val>
                                        </p:tav>
                                      </p:tavLst>
                                    </p:anim>
                                    <p:animEffect transition="in" filter="fade">
                                      <p:cBhvr>
                                        <p:cTn id="52" dur="1000"/>
                                        <p:tgtEl>
                                          <p:spTgt spid="23">
                                            <p:txEl>
                                              <p:pRg st="6" end="6"/>
                                            </p:txEl>
                                          </p:spTgt>
                                        </p:tgtEl>
                                      </p:cBhvr>
                                    </p:animEffect>
                                  </p:childTnLst>
                                </p:cTn>
                              </p:par>
                              <p:par>
                                <p:cTn id="53" presetID="31" presetClass="entr" presetSubtype="0" fill="hold" nodeType="withEffect">
                                  <p:stCondLst>
                                    <p:cond delay="0"/>
                                  </p:stCondLst>
                                  <p:childTnLst>
                                    <p:set>
                                      <p:cBhvr>
                                        <p:cTn id="54" dur="1" fill="hold">
                                          <p:stCondLst>
                                            <p:cond delay="0"/>
                                          </p:stCondLst>
                                        </p:cTn>
                                        <p:tgtEl>
                                          <p:spTgt spid="23">
                                            <p:txEl>
                                              <p:pRg st="7" end="7"/>
                                            </p:txEl>
                                          </p:spTgt>
                                        </p:tgtEl>
                                        <p:attrNameLst>
                                          <p:attrName>style.visibility</p:attrName>
                                        </p:attrNameLst>
                                      </p:cBhvr>
                                      <p:to>
                                        <p:strVal val="visible"/>
                                      </p:to>
                                    </p:set>
                                    <p:anim calcmode="lin" valueType="num">
                                      <p:cBhvr>
                                        <p:cTn id="55" dur="1000" fill="hold"/>
                                        <p:tgtEl>
                                          <p:spTgt spid="23">
                                            <p:txEl>
                                              <p:pRg st="7" end="7"/>
                                            </p:txEl>
                                          </p:spTgt>
                                        </p:tgtEl>
                                        <p:attrNameLst>
                                          <p:attrName>ppt_w</p:attrName>
                                        </p:attrNameLst>
                                      </p:cBhvr>
                                      <p:tavLst>
                                        <p:tav tm="0">
                                          <p:val>
                                            <p:fltVal val="0"/>
                                          </p:val>
                                        </p:tav>
                                        <p:tav tm="100000">
                                          <p:val>
                                            <p:strVal val="#ppt_w"/>
                                          </p:val>
                                        </p:tav>
                                      </p:tavLst>
                                    </p:anim>
                                    <p:anim calcmode="lin" valueType="num">
                                      <p:cBhvr>
                                        <p:cTn id="56" dur="1000" fill="hold"/>
                                        <p:tgtEl>
                                          <p:spTgt spid="23">
                                            <p:txEl>
                                              <p:pRg st="7" end="7"/>
                                            </p:txEl>
                                          </p:spTgt>
                                        </p:tgtEl>
                                        <p:attrNameLst>
                                          <p:attrName>ppt_h</p:attrName>
                                        </p:attrNameLst>
                                      </p:cBhvr>
                                      <p:tavLst>
                                        <p:tav tm="0">
                                          <p:val>
                                            <p:fltVal val="0"/>
                                          </p:val>
                                        </p:tav>
                                        <p:tav tm="100000">
                                          <p:val>
                                            <p:strVal val="#ppt_h"/>
                                          </p:val>
                                        </p:tav>
                                      </p:tavLst>
                                    </p:anim>
                                    <p:anim calcmode="lin" valueType="num">
                                      <p:cBhvr>
                                        <p:cTn id="57" dur="1000" fill="hold"/>
                                        <p:tgtEl>
                                          <p:spTgt spid="23">
                                            <p:txEl>
                                              <p:pRg st="7" end="7"/>
                                            </p:txEl>
                                          </p:spTgt>
                                        </p:tgtEl>
                                        <p:attrNameLst>
                                          <p:attrName>style.rotation</p:attrName>
                                        </p:attrNameLst>
                                      </p:cBhvr>
                                      <p:tavLst>
                                        <p:tav tm="0">
                                          <p:val>
                                            <p:fltVal val="90"/>
                                          </p:val>
                                        </p:tav>
                                        <p:tav tm="100000">
                                          <p:val>
                                            <p:fltVal val="0"/>
                                          </p:val>
                                        </p:tav>
                                      </p:tavLst>
                                    </p:anim>
                                    <p:animEffect transition="in" filter="fade">
                                      <p:cBhvr>
                                        <p:cTn id="58" dur="1000"/>
                                        <p:tgtEl>
                                          <p:spTgt spid="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p:bldAsOne/>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762000"/>
            <a:ext cx="4876800" cy="685800"/>
          </a:xfrm>
        </p:spPr>
        <p:txBody>
          <a:bodyPr>
            <a:noAutofit/>
          </a:bodyPr>
          <a:lstStyle/>
          <a:p>
            <a:r>
              <a:rPr lang="en-US" sz="2800" dirty="0" smtClean="0">
                <a:solidFill>
                  <a:schemeClr val="bg1"/>
                </a:solidFill>
              </a:rPr>
              <a:t>Profiting from Innovative (PFI)</a:t>
            </a:r>
            <a:endParaRPr lang="en-US" sz="2800" dirty="0">
              <a:solidFill>
                <a:schemeClr val="bg1"/>
              </a:solidFill>
            </a:endParaRPr>
          </a:p>
        </p:txBody>
      </p:sp>
      <p:sp>
        <p:nvSpPr>
          <p:cNvPr id="4" name="Footer Placeholder 3"/>
          <p:cNvSpPr>
            <a:spLocks noGrp="1"/>
          </p:cNvSpPr>
          <p:nvPr>
            <p:ph type="ftr" sz="quarter" idx="11"/>
          </p:nvPr>
        </p:nvSpPr>
        <p:spPr/>
        <p:txBody>
          <a:bodyPr/>
          <a:lstStyle/>
          <a:p>
            <a:r>
              <a:rPr lang="en-US" smtClean="0"/>
              <a:t>Copyright Teece 2015</a:t>
            </a:r>
            <a:endParaRPr lang="en-US"/>
          </a:p>
        </p:txBody>
      </p:sp>
      <p:sp>
        <p:nvSpPr>
          <p:cNvPr id="5" name="Slide Number Placeholder 4"/>
          <p:cNvSpPr>
            <a:spLocks noGrp="1"/>
          </p:cNvSpPr>
          <p:nvPr>
            <p:ph type="sldNum" sz="quarter" idx="12"/>
          </p:nvPr>
        </p:nvSpPr>
        <p:spPr>
          <a:xfrm>
            <a:off x="7670334" y="6248400"/>
            <a:ext cx="762000" cy="365125"/>
          </a:xfrm>
        </p:spPr>
        <p:txBody>
          <a:bodyPr/>
          <a:lstStyle/>
          <a:p>
            <a:fld id="{3AF07D70-D3E4-4BAC-9BE5-3B18CA6AAE60}" type="slidenum">
              <a:rPr lang="en-US" smtClean="0"/>
              <a:t>62</a:t>
            </a:fld>
            <a:endParaRPr lang="en-US" dirty="0"/>
          </a:p>
        </p:txBody>
      </p:sp>
      <p:sp>
        <p:nvSpPr>
          <p:cNvPr id="6" name="TextBox 5"/>
          <p:cNvSpPr txBox="1"/>
          <p:nvPr/>
        </p:nvSpPr>
        <p:spPr>
          <a:xfrm>
            <a:off x="762000" y="3352800"/>
            <a:ext cx="7696200" cy="1631216"/>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sz="2000" dirty="0" smtClean="0"/>
              <a:t>Provides algorithms for “seizing” and predicts the division of profits</a:t>
            </a:r>
          </a:p>
          <a:p>
            <a:pPr marL="285750" indent="-285750">
              <a:buClr>
                <a:schemeClr val="accent1"/>
              </a:buClr>
              <a:buFont typeface="Arial" panose="020B0604020202020204" pitchFamily="34" charset="0"/>
              <a:buChar char="•"/>
            </a:pPr>
            <a:r>
              <a:rPr lang="en-US" sz="2000" dirty="0" smtClean="0"/>
              <a:t>Core valuable are appropriability regime</a:t>
            </a:r>
          </a:p>
          <a:p>
            <a:pPr marL="285750" indent="-285750">
              <a:buClr>
                <a:schemeClr val="accent1"/>
              </a:buClr>
              <a:buFont typeface="Arial" panose="020B0604020202020204" pitchFamily="34" charset="0"/>
              <a:buChar char="•"/>
            </a:pPr>
            <a:r>
              <a:rPr lang="en-US" sz="2000" dirty="0" smtClean="0"/>
              <a:t>Ownership of complementary assets</a:t>
            </a:r>
          </a:p>
          <a:p>
            <a:pPr marL="285750" indent="-285750">
              <a:buClr>
                <a:schemeClr val="accent1"/>
              </a:buClr>
              <a:buFont typeface="Arial" panose="020B0604020202020204" pitchFamily="34" charset="0"/>
              <a:buChar char="•"/>
            </a:pPr>
            <a:r>
              <a:rPr lang="en-US" sz="2000" dirty="0" smtClean="0"/>
              <a:t>Timing</a:t>
            </a:r>
          </a:p>
          <a:p>
            <a:pPr marL="285750" indent="-285750">
              <a:buClr>
                <a:schemeClr val="accent1"/>
              </a:buClr>
              <a:buFont typeface="Arial" panose="020B0604020202020204" pitchFamily="34" charset="0"/>
              <a:buChar char="•"/>
            </a:pPr>
            <a:endParaRPr lang="en-US" sz="2000" dirty="0"/>
          </a:p>
        </p:txBody>
      </p:sp>
      <p:sp>
        <p:nvSpPr>
          <p:cNvPr id="7" name="Rectangle 6"/>
          <p:cNvSpPr/>
          <p:nvPr/>
        </p:nvSpPr>
        <p:spPr>
          <a:xfrm>
            <a:off x="4191000" y="5762655"/>
            <a:ext cx="4572000" cy="400110"/>
          </a:xfrm>
          <a:prstGeom prst="rect">
            <a:avLst/>
          </a:prstGeom>
        </p:spPr>
        <p:txBody>
          <a:bodyPr>
            <a:spAutoFit/>
          </a:bodyPr>
          <a:lstStyle/>
          <a:p>
            <a:r>
              <a:rPr lang="en-US" sz="1000" dirty="0" smtClean="0"/>
              <a:t>D. Teece, "Profiting </a:t>
            </a:r>
            <a:r>
              <a:rPr lang="en-US" sz="1000" dirty="0"/>
              <a:t>from Technological Innovation," </a:t>
            </a:r>
            <a:r>
              <a:rPr lang="en-US" sz="1000" i="1" dirty="0"/>
              <a:t>Research Policy</a:t>
            </a:r>
            <a:r>
              <a:rPr lang="en-US" sz="1000" dirty="0"/>
              <a:t> 15:6 (December 1986), 285–305. </a:t>
            </a:r>
          </a:p>
        </p:txBody>
      </p:sp>
    </p:spTree>
    <p:extLst>
      <p:ext uri="{BB962C8B-B14F-4D97-AF65-F5344CB8AC3E}">
        <p14:creationId xmlns:p14="http://schemas.microsoft.com/office/powerpoint/2010/main" val="11597870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Teece 2015</a:t>
            </a:r>
            <a:endParaRPr lang="en-US"/>
          </a:p>
        </p:txBody>
      </p:sp>
      <p:sp>
        <p:nvSpPr>
          <p:cNvPr id="3" name="Slide Number Placeholder 2"/>
          <p:cNvSpPr>
            <a:spLocks noGrp="1"/>
          </p:cNvSpPr>
          <p:nvPr>
            <p:ph type="sldNum" sz="quarter" idx="12"/>
          </p:nvPr>
        </p:nvSpPr>
        <p:spPr/>
        <p:txBody>
          <a:bodyPr/>
          <a:lstStyle/>
          <a:p>
            <a:fld id="{3AF07D70-D3E4-4BAC-9BE5-3B18CA6AAE60}" type="slidenum">
              <a:rPr lang="en-US" smtClean="0"/>
              <a:t>63</a:t>
            </a:fld>
            <a:endParaRPr lang="en-US"/>
          </a:p>
        </p:txBody>
      </p:sp>
      <p:graphicFrame>
        <p:nvGraphicFramePr>
          <p:cNvPr id="4" name="Diagram 3"/>
          <p:cNvGraphicFramePr/>
          <p:nvPr>
            <p:extLst>
              <p:ext uri="{D42A27DB-BD31-4B8C-83A1-F6EECF244321}">
                <p14:modId xmlns:p14="http://schemas.microsoft.com/office/powerpoint/2010/main" val="3168067408"/>
              </p:ext>
            </p:extLst>
          </p:nvPr>
        </p:nvGraphicFramePr>
        <p:xfrm>
          <a:off x="1295400" y="1428226"/>
          <a:ext cx="6324600" cy="439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9" name="Group 18"/>
          <p:cNvGrpSpPr/>
          <p:nvPr/>
        </p:nvGrpSpPr>
        <p:grpSpPr>
          <a:xfrm>
            <a:off x="2390164" y="1428226"/>
            <a:ext cx="3280095" cy="4038600"/>
            <a:chOff x="2743200" y="1676400"/>
            <a:chExt cx="3280095" cy="4038600"/>
          </a:xfrm>
        </p:grpSpPr>
        <p:cxnSp>
          <p:nvCxnSpPr>
            <p:cNvPr id="6" name="Straight Connector 5"/>
            <p:cNvCxnSpPr/>
            <p:nvPr/>
          </p:nvCxnSpPr>
          <p:spPr>
            <a:xfrm>
              <a:off x="3733800" y="2553050"/>
              <a:ext cx="533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14894" y="5486400"/>
              <a:ext cx="533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2743200" y="5096096"/>
              <a:ext cx="1094764" cy="6189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771164" y="5274743"/>
              <a:ext cx="1066800" cy="261610"/>
            </a:xfrm>
            <a:prstGeom prst="rect">
              <a:avLst/>
            </a:prstGeom>
            <a:noFill/>
          </p:spPr>
          <p:txBody>
            <a:bodyPr wrap="square" rtlCol="0">
              <a:spAutoFit/>
            </a:bodyPr>
            <a:lstStyle/>
            <a:p>
              <a:pPr algn="ctr"/>
              <a:r>
                <a:rPr lang="en-US" sz="1100" dirty="0" smtClean="0">
                  <a:solidFill>
                    <a:schemeClr val="bg1"/>
                  </a:solidFill>
                </a:rPr>
                <a:t>Integrate</a:t>
              </a:r>
              <a:endParaRPr lang="en-US" sz="1100" dirty="0">
                <a:solidFill>
                  <a:schemeClr val="bg1"/>
                </a:solidFill>
              </a:endParaRPr>
            </a:p>
          </p:txBody>
        </p:sp>
        <p:cxnSp>
          <p:nvCxnSpPr>
            <p:cNvPr id="14" name="Straight Arrow Connector 13"/>
            <p:cNvCxnSpPr/>
            <p:nvPr/>
          </p:nvCxnSpPr>
          <p:spPr>
            <a:xfrm>
              <a:off x="5562600" y="2590800"/>
              <a:ext cx="457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334000" y="1676400"/>
              <a:ext cx="457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566095" y="3505200"/>
              <a:ext cx="457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566095" y="4495800"/>
              <a:ext cx="457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562600" y="5405548"/>
              <a:ext cx="457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4755859" y="4495800"/>
            <a:ext cx="457200" cy="246221"/>
          </a:xfrm>
          <a:prstGeom prst="rect">
            <a:avLst/>
          </a:prstGeom>
          <a:noFill/>
        </p:spPr>
        <p:txBody>
          <a:bodyPr wrap="square" rtlCol="0">
            <a:spAutoFit/>
          </a:bodyPr>
          <a:lstStyle/>
          <a:p>
            <a:pPr algn="ctr"/>
            <a:r>
              <a:rPr lang="en-US" sz="1000" dirty="0" smtClean="0"/>
              <a:t>Yes</a:t>
            </a:r>
            <a:endParaRPr lang="en-US" sz="1000" dirty="0"/>
          </a:p>
        </p:txBody>
      </p:sp>
      <p:sp>
        <p:nvSpPr>
          <p:cNvPr id="21" name="TextBox 20"/>
          <p:cNvSpPr txBox="1"/>
          <p:nvPr/>
        </p:nvSpPr>
        <p:spPr>
          <a:xfrm>
            <a:off x="4755859" y="3581400"/>
            <a:ext cx="457200" cy="246221"/>
          </a:xfrm>
          <a:prstGeom prst="rect">
            <a:avLst/>
          </a:prstGeom>
          <a:noFill/>
        </p:spPr>
        <p:txBody>
          <a:bodyPr wrap="square" rtlCol="0">
            <a:spAutoFit/>
          </a:bodyPr>
          <a:lstStyle/>
          <a:p>
            <a:pPr algn="ctr"/>
            <a:r>
              <a:rPr lang="en-US" sz="1000" dirty="0" smtClean="0"/>
              <a:t>Yes</a:t>
            </a:r>
            <a:endParaRPr lang="en-US" sz="1000" dirty="0"/>
          </a:p>
        </p:txBody>
      </p:sp>
      <p:sp>
        <p:nvSpPr>
          <p:cNvPr id="22" name="TextBox 21"/>
          <p:cNvSpPr txBox="1"/>
          <p:nvPr/>
        </p:nvSpPr>
        <p:spPr>
          <a:xfrm>
            <a:off x="4755859" y="2667000"/>
            <a:ext cx="457200" cy="246221"/>
          </a:xfrm>
          <a:prstGeom prst="rect">
            <a:avLst/>
          </a:prstGeom>
          <a:noFill/>
        </p:spPr>
        <p:txBody>
          <a:bodyPr wrap="square" rtlCol="0">
            <a:spAutoFit/>
          </a:bodyPr>
          <a:lstStyle/>
          <a:p>
            <a:pPr algn="ctr"/>
            <a:r>
              <a:rPr lang="en-US" sz="1000" dirty="0" smtClean="0"/>
              <a:t>Yes</a:t>
            </a:r>
            <a:endParaRPr lang="en-US" sz="1000" dirty="0"/>
          </a:p>
        </p:txBody>
      </p:sp>
      <p:sp>
        <p:nvSpPr>
          <p:cNvPr id="23" name="TextBox 22"/>
          <p:cNvSpPr txBox="1"/>
          <p:nvPr/>
        </p:nvSpPr>
        <p:spPr>
          <a:xfrm>
            <a:off x="4755859" y="1699684"/>
            <a:ext cx="457200" cy="246221"/>
          </a:xfrm>
          <a:prstGeom prst="rect">
            <a:avLst/>
          </a:prstGeom>
          <a:noFill/>
        </p:spPr>
        <p:txBody>
          <a:bodyPr wrap="square" rtlCol="0">
            <a:spAutoFit/>
          </a:bodyPr>
          <a:lstStyle/>
          <a:p>
            <a:pPr algn="ctr"/>
            <a:r>
              <a:rPr lang="en-US" sz="1000" dirty="0" smtClean="0"/>
              <a:t>Yes</a:t>
            </a:r>
            <a:endParaRPr lang="en-US" sz="1000" dirty="0"/>
          </a:p>
        </p:txBody>
      </p:sp>
      <p:sp>
        <p:nvSpPr>
          <p:cNvPr id="24" name="TextBox 23"/>
          <p:cNvSpPr txBox="1"/>
          <p:nvPr/>
        </p:nvSpPr>
        <p:spPr>
          <a:xfrm>
            <a:off x="3380764" y="1160333"/>
            <a:ext cx="457200" cy="246221"/>
          </a:xfrm>
          <a:prstGeom prst="rect">
            <a:avLst/>
          </a:prstGeom>
          <a:noFill/>
        </p:spPr>
        <p:txBody>
          <a:bodyPr wrap="square" rtlCol="0">
            <a:spAutoFit/>
          </a:bodyPr>
          <a:lstStyle/>
          <a:p>
            <a:pPr algn="ctr"/>
            <a:r>
              <a:rPr lang="en-US" sz="1000" dirty="0" smtClean="0"/>
              <a:t>Yes</a:t>
            </a:r>
            <a:endParaRPr lang="en-US" sz="1000" dirty="0"/>
          </a:p>
        </p:txBody>
      </p:sp>
      <p:cxnSp>
        <p:nvCxnSpPr>
          <p:cNvPr id="25" name="Straight Arrow Connector 24"/>
          <p:cNvCxnSpPr/>
          <p:nvPr/>
        </p:nvCxnSpPr>
        <p:spPr>
          <a:xfrm>
            <a:off x="3418864" y="1448500"/>
            <a:ext cx="457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487724" y="4974384"/>
            <a:ext cx="457200" cy="246221"/>
          </a:xfrm>
          <a:prstGeom prst="rect">
            <a:avLst/>
          </a:prstGeom>
          <a:noFill/>
        </p:spPr>
        <p:txBody>
          <a:bodyPr wrap="square" rtlCol="0">
            <a:spAutoFit/>
          </a:bodyPr>
          <a:lstStyle/>
          <a:p>
            <a:pPr algn="ctr"/>
            <a:r>
              <a:rPr lang="en-US" sz="1000" dirty="0" smtClean="0"/>
              <a:t>No</a:t>
            </a:r>
            <a:endParaRPr lang="en-US" sz="1000" dirty="0"/>
          </a:p>
        </p:txBody>
      </p:sp>
      <p:sp>
        <p:nvSpPr>
          <p:cNvPr id="27" name="TextBox 26"/>
          <p:cNvSpPr txBox="1"/>
          <p:nvPr/>
        </p:nvSpPr>
        <p:spPr>
          <a:xfrm>
            <a:off x="1932964" y="2809127"/>
            <a:ext cx="457200" cy="246221"/>
          </a:xfrm>
          <a:prstGeom prst="rect">
            <a:avLst/>
          </a:prstGeom>
          <a:noFill/>
        </p:spPr>
        <p:txBody>
          <a:bodyPr wrap="square" rtlCol="0">
            <a:spAutoFit/>
          </a:bodyPr>
          <a:lstStyle/>
          <a:p>
            <a:pPr algn="ctr"/>
            <a:r>
              <a:rPr lang="en-US" sz="1000" dirty="0" smtClean="0"/>
              <a:t>No</a:t>
            </a:r>
            <a:endParaRPr lang="en-US" sz="1000" dirty="0"/>
          </a:p>
        </p:txBody>
      </p:sp>
      <p:sp>
        <p:nvSpPr>
          <p:cNvPr id="28" name="TextBox 27"/>
          <p:cNvSpPr txBox="1"/>
          <p:nvPr/>
        </p:nvSpPr>
        <p:spPr>
          <a:xfrm>
            <a:off x="5166920" y="4001405"/>
            <a:ext cx="457200" cy="246221"/>
          </a:xfrm>
          <a:prstGeom prst="rect">
            <a:avLst/>
          </a:prstGeom>
          <a:noFill/>
        </p:spPr>
        <p:txBody>
          <a:bodyPr wrap="square" rtlCol="0">
            <a:spAutoFit/>
          </a:bodyPr>
          <a:lstStyle/>
          <a:p>
            <a:pPr algn="ctr"/>
            <a:r>
              <a:rPr lang="en-US" sz="1000" dirty="0" smtClean="0"/>
              <a:t>No</a:t>
            </a:r>
            <a:endParaRPr lang="en-US" sz="1000" dirty="0"/>
          </a:p>
        </p:txBody>
      </p:sp>
      <p:sp>
        <p:nvSpPr>
          <p:cNvPr id="29" name="TextBox 28"/>
          <p:cNvSpPr txBox="1"/>
          <p:nvPr/>
        </p:nvSpPr>
        <p:spPr>
          <a:xfrm>
            <a:off x="5166920" y="3020323"/>
            <a:ext cx="457200" cy="246221"/>
          </a:xfrm>
          <a:prstGeom prst="rect">
            <a:avLst/>
          </a:prstGeom>
          <a:noFill/>
        </p:spPr>
        <p:txBody>
          <a:bodyPr wrap="square" rtlCol="0">
            <a:spAutoFit/>
          </a:bodyPr>
          <a:lstStyle/>
          <a:p>
            <a:pPr algn="ctr"/>
            <a:r>
              <a:rPr lang="en-US" sz="1000" dirty="0" smtClean="0"/>
              <a:t>No</a:t>
            </a:r>
            <a:endParaRPr lang="en-US" sz="1000" dirty="0"/>
          </a:p>
        </p:txBody>
      </p:sp>
      <p:sp>
        <p:nvSpPr>
          <p:cNvPr id="30" name="TextBox 29"/>
          <p:cNvSpPr txBox="1"/>
          <p:nvPr/>
        </p:nvSpPr>
        <p:spPr>
          <a:xfrm>
            <a:off x="5166920" y="2098304"/>
            <a:ext cx="457200" cy="246221"/>
          </a:xfrm>
          <a:prstGeom prst="rect">
            <a:avLst/>
          </a:prstGeom>
          <a:noFill/>
        </p:spPr>
        <p:txBody>
          <a:bodyPr wrap="square" rtlCol="0">
            <a:spAutoFit/>
          </a:bodyPr>
          <a:lstStyle/>
          <a:p>
            <a:pPr algn="ctr"/>
            <a:r>
              <a:rPr lang="en-US" sz="1000" dirty="0" smtClean="0"/>
              <a:t>No</a:t>
            </a:r>
            <a:endParaRPr lang="en-US" sz="1000" dirty="0"/>
          </a:p>
        </p:txBody>
      </p:sp>
      <p:sp>
        <p:nvSpPr>
          <p:cNvPr id="31" name="TextBox 30"/>
          <p:cNvSpPr txBox="1"/>
          <p:nvPr/>
        </p:nvSpPr>
        <p:spPr>
          <a:xfrm>
            <a:off x="4980964" y="1182005"/>
            <a:ext cx="457200" cy="246221"/>
          </a:xfrm>
          <a:prstGeom prst="rect">
            <a:avLst/>
          </a:prstGeom>
          <a:noFill/>
        </p:spPr>
        <p:txBody>
          <a:bodyPr wrap="square" rtlCol="0">
            <a:spAutoFit/>
          </a:bodyPr>
          <a:lstStyle/>
          <a:p>
            <a:pPr algn="ctr"/>
            <a:r>
              <a:rPr lang="en-US" sz="1000" dirty="0" smtClean="0"/>
              <a:t>No</a:t>
            </a:r>
            <a:endParaRPr lang="en-US" sz="1000" dirty="0"/>
          </a:p>
        </p:txBody>
      </p:sp>
      <p:sp>
        <p:nvSpPr>
          <p:cNvPr id="32" name="TextBox 31"/>
          <p:cNvSpPr txBox="1"/>
          <p:nvPr/>
        </p:nvSpPr>
        <p:spPr>
          <a:xfrm>
            <a:off x="5209564" y="5220605"/>
            <a:ext cx="457200" cy="246221"/>
          </a:xfrm>
          <a:prstGeom prst="rect">
            <a:avLst/>
          </a:prstGeom>
          <a:noFill/>
        </p:spPr>
        <p:txBody>
          <a:bodyPr wrap="square" rtlCol="0">
            <a:spAutoFit/>
          </a:bodyPr>
          <a:lstStyle/>
          <a:p>
            <a:pPr algn="ctr"/>
            <a:r>
              <a:rPr lang="en-US" sz="1000" dirty="0" smtClean="0"/>
              <a:t>Yes</a:t>
            </a:r>
            <a:endParaRPr lang="en-US" sz="1000" dirty="0"/>
          </a:p>
        </p:txBody>
      </p:sp>
      <p:sp>
        <p:nvSpPr>
          <p:cNvPr id="5" name="TextBox 4"/>
          <p:cNvSpPr txBox="1"/>
          <p:nvPr/>
        </p:nvSpPr>
        <p:spPr>
          <a:xfrm>
            <a:off x="703628" y="457200"/>
            <a:ext cx="5562600" cy="400110"/>
          </a:xfrm>
          <a:prstGeom prst="rect">
            <a:avLst/>
          </a:prstGeom>
          <a:noFill/>
        </p:spPr>
        <p:txBody>
          <a:bodyPr wrap="square" rtlCol="0">
            <a:spAutoFit/>
          </a:bodyPr>
          <a:lstStyle/>
          <a:p>
            <a:r>
              <a:rPr lang="en-US" sz="2000" dirty="0" smtClean="0">
                <a:latin typeface="+mj-lt"/>
              </a:rPr>
              <a:t>Business Model Implications:</a:t>
            </a:r>
            <a:endParaRPr lang="en-US" sz="2000" dirty="0">
              <a:latin typeface="+mj-lt"/>
            </a:endParaRPr>
          </a:p>
        </p:txBody>
      </p:sp>
    </p:spTree>
    <p:extLst>
      <p:ext uri="{BB962C8B-B14F-4D97-AF65-F5344CB8AC3E}">
        <p14:creationId xmlns:p14="http://schemas.microsoft.com/office/powerpoint/2010/main" val="22523499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6781800" cy="685800"/>
          </a:xfrm>
        </p:spPr>
        <p:txBody>
          <a:bodyPr>
            <a:normAutofit/>
          </a:bodyPr>
          <a:lstStyle/>
          <a:p>
            <a:r>
              <a:rPr lang="en-US" sz="2800" dirty="0" smtClean="0"/>
              <a:t>PFI Enhances Dynamic Capabilities</a:t>
            </a:r>
            <a:endParaRPr lang="en-US" sz="2800" dirty="0"/>
          </a:p>
        </p:txBody>
      </p:sp>
      <p:sp>
        <p:nvSpPr>
          <p:cNvPr id="3" name="Content Placeholder 2"/>
          <p:cNvSpPr>
            <a:spLocks noGrp="1"/>
          </p:cNvSpPr>
          <p:nvPr>
            <p:ph idx="1"/>
          </p:nvPr>
        </p:nvSpPr>
        <p:spPr>
          <a:xfrm>
            <a:off x="838200" y="1447800"/>
            <a:ext cx="7543800" cy="3886200"/>
          </a:xfrm>
        </p:spPr>
        <p:txBody>
          <a:bodyPr anchor="t"/>
          <a:lstStyle/>
          <a:p>
            <a:r>
              <a:rPr lang="en-US" dirty="0" smtClean="0"/>
              <a:t>Early insights into business model design</a:t>
            </a:r>
          </a:p>
          <a:p>
            <a:r>
              <a:rPr lang="en-US" dirty="0" smtClean="0"/>
              <a:t>Relates business model choice to the nature (imitability) of innovation and the ownership of bottleneck (complementary)</a:t>
            </a:r>
          </a:p>
          <a:p>
            <a:r>
              <a:rPr lang="en-US" dirty="0" smtClean="0"/>
              <a:t>Static because it consumes an innovation that is communally viable; awards asking where innovation comes from</a:t>
            </a:r>
            <a:endParaRPr lang="en-US" dirty="0"/>
          </a:p>
        </p:txBody>
      </p:sp>
      <p:sp>
        <p:nvSpPr>
          <p:cNvPr id="4" name="Footer Placeholder 3"/>
          <p:cNvSpPr>
            <a:spLocks noGrp="1"/>
          </p:cNvSpPr>
          <p:nvPr>
            <p:ph type="ftr" sz="quarter" idx="11"/>
          </p:nvPr>
        </p:nvSpPr>
        <p:spPr/>
        <p:txBody>
          <a:bodyPr/>
          <a:lstStyle/>
          <a:p>
            <a:r>
              <a:rPr lang="en-US" smtClean="0"/>
              <a:t>Copyright Teece 2015</a:t>
            </a:r>
            <a:endParaRPr lang="en-US"/>
          </a:p>
        </p:txBody>
      </p:sp>
      <p:sp>
        <p:nvSpPr>
          <p:cNvPr id="5" name="Slide Number Placeholder 4"/>
          <p:cNvSpPr>
            <a:spLocks noGrp="1"/>
          </p:cNvSpPr>
          <p:nvPr>
            <p:ph type="sldNum" sz="quarter" idx="12"/>
          </p:nvPr>
        </p:nvSpPr>
        <p:spPr/>
        <p:txBody>
          <a:bodyPr/>
          <a:lstStyle/>
          <a:p>
            <a:fld id="{3AF07D70-D3E4-4BAC-9BE5-3B18CA6AAE60}" type="slidenum">
              <a:rPr lang="en-US" smtClean="0"/>
              <a:t>64</a:t>
            </a:fld>
            <a:endParaRPr lang="en-US"/>
          </a:p>
        </p:txBody>
      </p:sp>
    </p:spTree>
    <p:extLst>
      <p:ext uri="{BB962C8B-B14F-4D97-AF65-F5344CB8AC3E}">
        <p14:creationId xmlns:p14="http://schemas.microsoft.com/office/powerpoint/2010/main" val="4913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Copyright Teece 2015</a:t>
            </a:r>
            <a:endParaRPr lang="en-US"/>
          </a:p>
        </p:txBody>
      </p:sp>
      <p:sp>
        <p:nvSpPr>
          <p:cNvPr id="5" name="Slide Number Placeholder 4"/>
          <p:cNvSpPr>
            <a:spLocks noGrp="1"/>
          </p:cNvSpPr>
          <p:nvPr>
            <p:ph type="sldNum" sz="quarter" idx="12"/>
          </p:nvPr>
        </p:nvSpPr>
        <p:spPr/>
        <p:txBody>
          <a:bodyPr/>
          <a:lstStyle/>
          <a:p>
            <a:fld id="{3AF07D70-D3E4-4BAC-9BE5-3B18CA6AAE60}" type="slidenum">
              <a:rPr lang="en-US" smtClean="0"/>
              <a:t>65</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06607741"/>
              </p:ext>
            </p:extLst>
          </p:nvPr>
        </p:nvGraphicFramePr>
        <p:xfrm>
          <a:off x="228600" y="381000"/>
          <a:ext cx="8175144" cy="6364294"/>
        </p:xfrm>
        <a:graphic>
          <a:graphicData uri="http://schemas.openxmlformats.org/drawingml/2006/table">
            <a:tbl>
              <a:tblPr firstRow="1" bandRow="1">
                <a:tableStyleId>{5C22544A-7EE6-4342-B048-85BDC9FD1C3A}</a:tableStyleId>
              </a:tblPr>
              <a:tblGrid>
                <a:gridCol w="1359464"/>
                <a:gridCol w="1510513"/>
                <a:gridCol w="461319"/>
                <a:gridCol w="538205"/>
                <a:gridCol w="384432"/>
                <a:gridCol w="384432"/>
                <a:gridCol w="461319"/>
                <a:gridCol w="461319"/>
                <a:gridCol w="461319"/>
                <a:gridCol w="461319"/>
                <a:gridCol w="461319"/>
                <a:gridCol w="1230184"/>
              </a:tblGrid>
              <a:tr h="1066800">
                <a:tc>
                  <a:txBody>
                    <a:bodyPr/>
                    <a:lstStyle/>
                    <a:p>
                      <a:pPr algn="ctr"/>
                      <a:r>
                        <a:rPr lang="en-US" sz="800" dirty="0" smtClean="0"/>
                        <a:t>Paradigm</a:t>
                      </a:r>
                      <a:endParaRPr lang="en-US" sz="800" dirty="0"/>
                    </a:p>
                  </a:txBody>
                  <a:tcPr anchor="ctr"/>
                </a:tc>
                <a:tc>
                  <a:txBody>
                    <a:bodyPr/>
                    <a:lstStyle/>
                    <a:p>
                      <a:pPr algn="ctr"/>
                      <a:r>
                        <a:rPr lang="en-US" sz="800" dirty="0" smtClean="0"/>
                        <a:t>Primary Authors</a:t>
                      </a:r>
                      <a:endParaRPr lang="en-US" sz="800" dirty="0"/>
                    </a:p>
                  </a:txBody>
                  <a:tcPr anchor="ctr"/>
                </a:tc>
                <a:tc>
                  <a:txBody>
                    <a:bodyPr/>
                    <a:lstStyle/>
                    <a:p>
                      <a:r>
                        <a:rPr lang="en-US" sz="800" dirty="0" smtClean="0"/>
                        <a:t>Deep Uncertainty</a:t>
                      </a:r>
                      <a:endParaRPr lang="en-US" sz="800" dirty="0"/>
                    </a:p>
                  </a:txBody>
                  <a:tcPr vert="vert270"/>
                </a:tc>
                <a:tc>
                  <a:txBody>
                    <a:bodyPr/>
                    <a:lstStyle/>
                    <a:p>
                      <a:r>
                        <a:rPr lang="en-US" sz="800" dirty="0" smtClean="0"/>
                        <a:t>Strategy Present</a:t>
                      </a:r>
                      <a:endParaRPr lang="en-US" sz="800" dirty="0"/>
                    </a:p>
                  </a:txBody>
                  <a:tcPr vert="vert270"/>
                </a:tc>
                <a:tc>
                  <a:txBody>
                    <a:bodyPr/>
                    <a:lstStyle/>
                    <a:p>
                      <a:r>
                        <a:rPr lang="en-US" sz="800" dirty="0" smtClean="0"/>
                        <a:t>Business Models</a:t>
                      </a:r>
                      <a:endParaRPr lang="en-US" sz="800" dirty="0"/>
                    </a:p>
                  </a:txBody>
                  <a:tcPr vert="vert270"/>
                </a:tc>
                <a:tc>
                  <a:txBody>
                    <a:bodyPr/>
                    <a:lstStyle/>
                    <a:p>
                      <a:r>
                        <a:rPr lang="en-US" sz="800" dirty="0" smtClean="0"/>
                        <a:t>Sensing Critical</a:t>
                      </a:r>
                      <a:endParaRPr lang="en-US" sz="800" dirty="0"/>
                    </a:p>
                  </a:txBody>
                  <a:tcPr vert="vert270"/>
                </a:tc>
                <a:tc>
                  <a:txBody>
                    <a:bodyPr/>
                    <a:lstStyle/>
                    <a:p>
                      <a:r>
                        <a:rPr lang="en-US" sz="800" dirty="0" smtClean="0"/>
                        <a:t>Seizing Critical</a:t>
                      </a:r>
                      <a:endParaRPr lang="en-US" sz="800" dirty="0"/>
                    </a:p>
                  </a:txBody>
                  <a:tcPr vert="vert270"/>
                </a:tc>
                <a:tc>
                  <a:txBody>
                    <a:bodyPr/>
                    <a:lstStyle/>
                    <a:p>
                      <a:r>
                        <a:rPr lang="en-US" sz="800" dirty="0" smtClean="0"/>
                        <a:t>Transformation</a:t>
                      </a:r>
                      <a:endParaRPr lang="en-US" sz="800" dirty="0"/>
                    </a:p>
                  </a:txBody>
                  <a:tcPr vert="vert270"/>
                </a:tc>
                <a:tc>
                  <a:txBody>
                    <a:bodyPr/>
                    <a:lstStyle/>
                    <a:p>
                      <a:r>
                        <a:rPr lang="en-US" sz="800" dirty="0" smtClean="0"/>
                        <a:t>Internal/External Focus</a:t>
                      </a:r>
                      <a:endParaRPr lang="en-US" sz="800" dirty="0"/>
                    </a:p>
                  </a:txBody>
                  <a:tcPr vert="vert270"/>
                </a:tc>
                <a:tc>
                  <a:txBody>
                    <a:bodyPr/>
                    <a:lstStyle/>
                    <a:p>
                      <a:r>
                        <a:rPr lang="en-US" sz="800" dirty="0" smtClean="0"/>
                        <a:t>Integrates Other</a:t>
                      </a:r>
                      <a:endParaRPr lang="en-US" sz="800" dirty="0"/>
                    </a:p>
                  </a:txBody>
                  <a:tcPr vert="vert270"/>
                </a:tc>
                <a:tc>
                  <a:txBody>
                    <a:bodyPr/>
                    <a:lstStyle/>
                    <a:p>
                      <a:r>
                        <a:rPr lang="en-US" sz="800" dirty="0" smtClean="0"/>
                        <a:t>Assumes Bonded Rationality</a:t>
                      </a:r>
                      <a:endParaRPr lang="en-US" sz="800" dirty="0"/>
                    </a:p>
                  </a:txBody>
                  <a:tcPr vert="vert270"/>
                </a:tc>
                <a:tc>
                  <a:txBody>
                    <a:bodyPr/>
                    <a:lstStyle/>
                    <a:p>
                      <a:r>
                        <a:rPr lang="en-US" sz="800" dirty="0" smtClean="0"/>
                        <a:t>Frequent Metaphors/Used</a:t>
                      </a:r>
                      <a:endParaRPr lang="en-US" sz="800" dirty="0"/>
                    </a:p>
                  </a:txBody>
                  <a:tcPr anchor="ctr"/>
                </a:tc>
              </a:tr>
              <a:tr h="386885">
                <a:tc>
                  <a:txBody>
                    <a:bodyPr/>
                    <a:lstStyle/>
                    <a:p>
                      <a:r>
                        <a:rPr lang="en-US" sz="800" dirty="0" smtClean="0"/>
                        <a:t>SWOT</a:t>
                      </a:r>
                      <a:endParaRPr lang="en-US" sz="800" dirty="0"/>
                    </a:p>
                  </a:txBody>
                  <a:tcPr/>
                </a:tc>
                <a:tc>
                  <a:txBody>
                    <a:bodyPr/>
                    <a:lstStyle/>
                    <a:p>
                      <a:endParaRPr lang="en-US" sz="800" dirty="0"/>
                    </a:p>
                  </a:txBody>
                  <a:tcPr/>
                </a:tc>
                <a:tc>
                  <a:txBody>
                    <a:bodyPr/>
                    <a:lstStyle/>
                    <a:p>
                      <a:r>
                        <a:rPr lang="en-US" sz="800" dirty="0" smtClean="0"/>
                        <a:t>No</a:t>
                      </a:r>
                      <a:endParaRPr 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No</a:t>
                      </a:r>
                    </a:p>
                    <a:p>
                      <a:endParaRPr lang="en-US" sz="800" dirty="0"/>
                    </a:p>
                  </a:txBody>
                  <a:tcPr/>
                </a:tc>
                <a:tc>
                  <a:txBody>
                    <a:bodyPr/>
                    <a:lstStyle/>
                    <a:p>
                      <a:r>
                        <a:rPr lang="en-US" sz="800" dirty="0" smtClean="0"/>
                        <a:t>No</a:t>
                      </a:r>
                      <a:endParaRPr lang="en-US" sz="800" dirty="0"/>
                    </a:p>
                  </a:txBody>
                  <a:tcPr/>
                </a:tc>
                <a:tc>
                  <a:txBody>
                    <a:bodyPr/>
                    <a:lstStyle/>
                    <a:p>
                      <a:r>
                        <a:rPr lang="en-US" sz="800" dirty="0" smtClean="0"/>
                        <a:t>No</a:t>
                      </a:r>
                      <a:endParaRPr 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No</a:t>
                      </a:r>
                    </a:p>
                    <a:p>
                      <a:endParaRPr lang="en-US" sz="800" dirty="0"/>
                    </a:p>
                  </a:txBody>
                  <a:tcPr/>
                </a:tc>
                <a:tc>
                  <a:txBody>
                    <a:bodyPr/>
                    <a:lstStyle/>
                    <a:p>
                      <a:r>
                        <a:rPr lang="en-US" sz="800" dirty="0" smtClean="0"/>
                        <a:t>No</a:t>
                      </a:r>
                      <a:endParaRPr lang="en-US" sz="800" dirty="0"/>
                    </a:p>
                  </a:txBody>
                  <a:tcPr/>
                </a:tc>
                <a:tc>
                  <a:txBody>
                    <a:bodyPr/>
                    <a:lstStyle/>
                    <a:p>
                      <a:r>
                        <a:rPr lang="en-US" sz="800" dirty="0" smtClean="0"/>
                        <a:t>I/E</a:t>
                      </a:r>
                      <a:endParaRPr lang="en-US" sz="800" dirty="0"/>
                    </a:p>
                  </a:txBody>
                  <a:tcPr/>
                </a:tc>
                <a:tc>
                  <a:txBody>
                    <a:bodyPr/>
                    <a:lstStyle/>
                    <a:p>
                      <a:r>
                        <a:rPr lang="en-US" sz="800" dirty="0" smtClean="0"/>
                        <a:t>No</a:t>
                      </a:r>
                      <a:endParaRPr lang="en-US" sz="800" dirty="0"/>
                    </a:p>
                  </a:txBody>
                  <a:tcPr/>
                </a:tc>
                <a:tc>
                  <a:txBody>
                    <a:bodyPr/>
                    <a:lstStyle/>
                    <a:p>
                      <a:r>
                        <a:rPr lang="en-US" sz="800" dirty="0" smtClean="0"/>
                        <a:t>Yes</a:t>
                      </a:r>
                      <a:endParaRPr lang="en-US" sz="800" dirty="0"/>
                    </a:p>
                  </a:txBody>
                  <a:tcPr/>
                </a:tc>
                <a:tc>
                  <a:txBody>
                    <a:bodyPr/>
                    <a:lstStyle/>
                    <a:p>
                      <a:r>
                        <a:rPr lang="en-US" sz="800" dirty="0" smtClean="0"/>
                        <a:t>?</a:t>
                      </a:r>
                      <a:endParaRPr lang="en-US" sz="800" dirty="0"/>
                    </a:p>
                  </a:txBody>
                  <a:tcPr/>
                </a:tc>
              </a:tr>
              <a:tr h="386885">
                <a:tc>
                  <a:txBody>
                    <a:bodyPr/>
                    <a:lstStyle/>
                    <a:p>
                      <a:r>
                        <a:rPr lang="en-US" sz="800" dirty="0" smtClean="0"/>
                        <a:t>Resource based</a:t>
                      </a:r>
                    </a:p>
                  </a:txBody>
                  <a:tcPr/>
                </a:tc>
                <a:tc>
                  <a:txBody>
                    <a:bodyPr/>
                    <a:lstStyle/>
                    <a:p>
                      <a:r>
                        <a:rPr lang="en-US" sz="800" dirty="0" smtClean="0"/>
                        <a:t>Penrose</a:t>
                      </a:r>
                    </a:p>
                  </a:txBody>
                  <a:tcPr/>
                </a:tc>
                <a:tc>
                  <a:txBody>
                    <a:bodyPr/>
                    <a:lstStyle/>
                    <a:p>
                      <a:r>
                        <a:rPr lang="en-US" sz="800" dirty="0" smtClean="0"/>
                        <a:t>No</a:t>
                      </a:r>
                    </a:p>
                    <a:p>
                      <a:endParaRPr lang="en-US" sz="800" dirty="0" smtClean="0"/>
                    </a:p>
                  </a:txBody>
                  <a:tcPr/>
                </a:tc>
                <a:tc>
                  <a:txBody>
                    <a:bodyPr/>
                    <a:lstStyle/>
                    <a:p>
                      <a:r>
                        <a:rPr lang="en-US" sz="800" dirty="0" smtClean="0"/>
                        <a:t>No</a:t>
                      </a:r>
                      <a:endParaRPr lang="en-US" sz="800" dirty="0"/>
                    </a:p>
                  </a:txBody>
                  <a:tcPr/>
                </a:tc>
                <a:tc>
                  <a:txBody>
                    <a:bodyPr/>
                    <a:lstStyle/>
                    <a:p>
                      <a:r>
                        <a:rPr lang="en-US" sz="800" dirty="0" smtClean="0"/>
                        <a:t>No</a:t>
                      </a:r>
                      <a:endParaRPr lang="en-US" sz="800" dirty="0"/>
                    </a:p>
                  </a:txBody>
                  <a:tcPr/>
                </a:tc>
                <a:tc>
                  <a:txBody>
                    <a:bodyPr/>
                    <a:lstStyle/>
                    <a:p>
                      <a:r>
                        <a:rPr lang="en-US" sz="800" dirty="0" smtClean="0"/>
                        <a:t>No</a:t>
                      </a:r>
                      <a:endParaRPr lang="en-US" sz="800" dirty="0"/>
                    </a:p>
                  </a:txBody>
                  <a:tcPr/>
                </a:tc>
                <a:tc>
                  <a:txBody>
                    <a:bodyPr/>
                    <a:lstStyle/>
                    <a:p>
                      <a:r>
                        <a:rPr lang="en-US" sz="800" dirty="0" smtClean="0"/>
                        <a:t>No</a:t>
                      </a:r>
                      <a:endParaRPr lang="en-US" sz="800" dirty="0"/>
                    </a:p>
                  </a:txBody>
                  <a:tcPr/>
                </a:tc>
                <a:tc>
                  <a:txBody>
                    <a:bodyPr/>
                    <a:lstStyle/>
                    <a:p>
                      <a:r>
                        <a:rPr lang="en-US" sz="800" dirty="0" smtClean="0"/>
                        <a:t>No</a:t>
                      </a:r>
                      <a:endParaRPr lang="en-US" sz="800" dirty="0"/>
                    </a:p>
                  </a:txBody>
                  <a:tcPr/>
                </a:tc>
                <a:tc>
                  <a:txBody>
                    <a:bodyPr/>
                    <a:lstStyle/>
                    <a:p>
                      <a:r>
                        <a:rPr lang="en-US" sz="800" dirty="0" smtClean="0"/>
                        <a:t>I</a:t>
                      </a:r>
                      <a:endParaRPr lang="en-US" sz="800" dirty="0"/>
                    </a:p>
                  </a:txBody>
                  <a:tcPr/>
                </a:tc>
                <a:tc>
                  <a:txBody>
                    <a:bodyPr/>
                    <a:lstStyle/>
                    <a:p>
                      <a:r>
                        <a:rPr lang="en-US" sz="800" dirty="0" smtClean="0"/>
                        <a:t>Yes</a:t>
                      </a:r>
                      <a:endParaRPr lang="en-US" sz="800" dirty="0"/>
                    </a:p>
                  </a:txBody>
                  <a:tcPr/>
                </a:tc>
                <a:tc>
                  <a:txBody>
                    <a:bodyPr/>
                    <a:lstStyle/>
                    <a:p>
                      <a:r>
                        <a:rPr lang="en-US" sz="800" dirty="0" smtClean="0"/>
                        <a:t>No</a:t>
                      </a:r>
                      <a:endParaRPr 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Fungible</a:t>
                      </a:r>
                      <a:r>
                        <a:rPr lang="en-US" sz="800" baseline="0" dirty="0" smtClean="0"/>
                        <a:t> </a:t>
                      </a:r>
                      <a:r>
                        <a:rPr lang="en-US" sz="800" dirty="0" smtClean="0"/>
                        <a:t>Resources</a:t>
                      </a:r>
                    </a:p>
                  </a:txBody>
                  <a:tcPr/>
                </a:tc>
              </a:tr>
              <a:tr h="4166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Ambidexterity</a:t>
                      </a:r>
                    </a:p>
                  </a:txBody>
                  <a:tcPr/>
                </a:tc>
                <a:tc>
                  <a:txBody>
                    <a:bodyPr/>
                    <a:lstStyle/>
                    <a:p>
                      <a:r>
                        <a:rPr lang="en-US" sz="800" dirty="0" smtClean="0"/>
                        <a:t>O’Reilly</a:t>
                      </a:r>
                      <a:r>
                        <a:rPr lang="en-US" sz="800" baseline="0" dirty="0" smtClean="0"/>
                        <a:t> &amp; </a:t>
                      </a:r>
                      <a:r>
                        <a:rPr lang="en-US" sz="800" baseline="0" dirty="0" err="1" smtClean="0"/>
                        <a:t>Tushman</a:t>
                      </a:r>
                      <a:endParaRPr lang="en-US" sz="800" dirty="0"/>
                    </a:p>
                  </a:txBody>
                  <a:tcPr/>
                </a:tc>
                <a:tc>
                  <a:txBody>
                    <a:bodyPr/>
                    <a:lstStyle/>
                    <a:p>
                      <a:r>
                        <a:rPr lang="en-US" sz="800" dirty="0" smtClean="0"/>
                        <a:t>?</a:t>
                      </a:r>
                      <a:endParaRPr lang="en-US" sz="800" dirty="0"/>
                    </a:p>
                  </a:txBody>
                  <a:tcPr/>
                </a:tc>
                <a:tc>
                  <a:txBody>
                    <a:bodyPr/>
                    <a:lstStyle/>
                    <a:p>
                      <a:r>
                        <a:rPr lang="en-US" sz="800" dirty="0" smtClean="0"/>
                        <a:t>No</a:t>
                      </a:r>
                      <a:endParaRPr lang="en-US" sz="800" dirty="0"/>
                    </a:p>
                  </a:txBody>
                  <a:tcPr/>
                </a:tc>
                <a:tc>
                  <a:txBody>
                    <a:bodyPr/>
                    <a:lstStyle/>
                    <a:p>
                      <a:r>
                        <a:rPr lang="en-US" sz="800" dirty="0" smtClean="0"/>
                        <a:t>No</a:t>
                      </a:r>
                      <a:endParaRPr lang="en-US" sz="800" dirty="0"/>
                    </a:p>
                  </a:txBody>
                  <a:tcPr/>
                </a:tc>
                <a:tc>
                  <a:txBody>
                    <a:bodyPr/>
                    <a:lstStyle/>
                    <a:p>
                      <a:r>
                        <a:rPr lang="en-US" sz="800" dirty="0" smtClean="0"/>
                        <a:t>No</a:t>
                      </a:r>
                      <a:endParaRPr lang="en-US" sz="800" dirty="0"/>
                    </a:p>
                  </a:txBody>
                  <a:tcPr/>
                </a:tc>
                <a:tc>
                  <a:txBody>
                    <a:bodyPr/>
                    <a:lstStyle/>
                    <a:p>
                      <a:r>
                        <a:rPr lang="en-US" sz="800" dirty="0" smtClean="0"/>
                        <a:t>No</a:t>
                      </a:r>
                      <a:endParaRPr lang="en-US" sz="800" dirty="0"/>
                    </a:p>
                  </a:txBody>
                  <a:tcPr/>
                </a:tc>
                <a:tc>
                  <a:txBody>
                    <a:bodyPr/>
                    <a:lstStyle/>
                    <a:p>
                      <a:r>
                        <a:rPr lang="en-US" sz="800" dirty="0" smtClean="0"/>
                        <a:t>No</a:t>
                      </a:r>
                      <a:endParaRPr lang="en-US" sz="800" dirty="0"/>
                    </a:p>
                  </a:txBody>
                  <a:tcPr/>
                </a:tc>
                <a:tc>
                  <a:txBody>
                    <a:bodyPr/>
                    <a:lstStyle/>
                    <a:p>
                      <a:r>
                        <a:rPr lang="en-US" sz="800" dirty="0" smtClean="0"/>
                        <a:t>I</a:t>
                      </a:r>
                      <a:endParaRPr lang="en-US" sz="800" dirty="0"/>
                    </a:p>
                  </a:txBody>
                  <a:tcPr/>
                </a:tc>
                <a:tc>
                  <a:txBody>
                    <a:bodyPr/>
                    <a:lstStyle/>
                    <a:p>
                      <a:r>
                        <a:rPr lang="en-US" sz="800" dirty="0" smtClean="0"/>
                        <a:t>Yes</a:t>
                      </a:r>
                      <a:endParaRPr lang="en-US" sz="800" dirty="0"/>
                    </a:p>
                  </a:txBody>
                  <a:tcPr/>
                </a:tc>
                <a:tc>
                  <a:txBody>
                    <a:bodyPr/>
                    <a:lstStyle/>
                    <a:p>
                      <a:r>
                        <a:rPr lang="en-US" sz="800" dirty="0" smtClean="0"/>
                        <a:t>Yes</a:t>
                      </a:r>
                      <a:endParaRPr 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Ambidexterity</a:t>
                      </a:r>
                    </a:p>
                    <a:p>
                      <a:endParaRPr lang="en-US" sz="800" dirty="0" smtClean="0"/>
                    </a:p>
                  </a:txBody>
                  <a:tcPr/>
                </a:tc>
              </a:tr>
              <a:tr h="416645">
                <a:tc>
                  <a:txBody>
                    <a:bodyPr/>
                    <a:lstStyle/>
                    <a:p>
                      <a:r>
                        <a:rPr lang="en-US" sz="800" dirty="0" smtClean="0"/>
                        <a:t>Disruption</a:t>
                      </a:r>
                      <a:endParaRPr lang="en-US" sz="800" dirty="0"/>
                    </a:p>
                  </a:txBody>
                  <a:tcPr/>
                </a:tc>
                <a:tc>
                  <a:txBody>
                    <a:bodyPr/>
                    <a:lstStyle/>
                    <a:p>
                      <a:r>
                        <a:rPr lang="en-US" sz="800" dirty="0" smtClean="0"/>
                        <a:t>Schumpeter</a:t>
                      </a:r>
                      <a:endParaRPr lang="en-US" sz="800" dirty="0"/>
                    </a:p>
                  </a:txBody>
                  <a:tcPr/>
                </a:tc>
                <a:tc>
                  <a:txBody>
                    <a:bodyPr/>
                    <a:lstStyle/>
                    <a:p>
                      <a:r>
                        <a:rPr lang="en-US" sz="800" dirty="0" smtClean="0"/>
                        <a:t>?</a:t>
                      </a:r>
                      <a:endParaRPr lang="en-US" sz="800" dirty="0"/>
                    </a:p>
                  </a:txBody>
                  <a:tcPr/>
                </a:tc>
                <a:tc>
                  <a:txBody>
                    <a:bodyPr/>
                    <a:lstStyle/>
                    <a:p>
                      <a:r>
                        <a:rPr lang="en-US" sz="800" dirty="0" smtClean="0"/>
                        <a:t>Yes</a:t>
                      </a:r>
                      <a:endParaRPr lang="en-US" sz="800" dirty="0"/>
                    </a:p>
                  </a:txBody>
                  <a:tcPr/>
                </a:tc>
                <a:tc>
                  <a:txBody>
                    <a:bodyPr/>
                    <a:lstStyle/>
                    <a:p>
                      <a:r>
                        <a:rPr lang="en-US" sz="800" smtClean="0"/>
                        <a:t>Yes</a:t>
                      </a:r>
                      <a:endParaRPr lang="en-US" sz="800"/>
                    </a:p>
                  </a:txBody>
                  <a:tcPr/>
                </a:tc>
                <a:tc>
                  <a:txBody>
                    <a:bodyPr/>
                    <a:lstStyle/>
                    <a:p>
                      <a:r>
                        <a:rPr lang="en-US" sz="800" dirty="0" smtClean="0"/>
                        <a:t>Yes</a:t>
                      </a:r>
                      <a:endParaRPr lang="en-US" sz="800" dirty="0"/>
                    </a:p>
                  </a:txBody>
                  <a:tcPr/>
                </a:tc>
                <a:tc>
                  <a:txBody>
                    <a:bodyPr/>
                    <a:lstStyle/>
                    <a:p>
                      <a:r>
                        <a:rPr lang="en-US" sz="800" dirty="0" smtClean="0"/>
                        <a:t>Yes</a:t>
                      </a:r>
                      <a:endParaRPr lang="en-US" sz="800" dirty="0"/>
                    </a:p>
                  </a:txBody>
                  <a:tcPr/>
                </a:tc>
                <a:tc>
                  <a:txBody>
                    <a:bodyPr/>
                    <a:lstStyle/>
                    <a:p>
                      <a:r>
                        <a:rPr lang="en-US" sz="800" dirty="0" smtClean="0"/>
                        <a:t>Yes</a:t>
                      </a:r>
                      <a:endParaRPr lang="en-US" sz="800" dirty="0"/>
                    </a:p>
                  </a:txBody>
                  <a:tcPr/>
                </a:tc>
                <a:tc>
                  <a:txBody>
                    <a:bodyPr/>
                    <a:lstStyle/>
                    <a:p>
                      <a:r>
                        <a:rPr lang="en-US" sz="800" dirty="0" smtClean="0"/>
                        <a:t>E</a:t>
                      </a:r>
                      <a:endParaRPr lang="en-US" sz="800" dirty="0"/>
                    </a:p>
                  </a:txBody>
                  <a:tcPr/>
                </a:tc>
                <a:tc>
                  <a:txBody>
                    <a:bodyPr/>
                    <a:lstStyle/>
                    <a:p>
                      <a:r>
                        <a:rPr lang="en-US" sz="800" dirty="0" smtClean="0"/>
                        <a:t>No</a:t>
                      </a:r>
                      <a:endParaRPr lang="en-US" sz="800" dirty="0"/>
                    </a:p>
                  </a:txBody>
                  <a:tcPr/>
                </a:tc>
                <a:tc>
                  <a:txBody>
                    <a:bodyPr/>
                    <a:lstStyle/>
                    <a:p>
                      <a:r>
                        <a:rPr lang="en-US" sz="800" dirty="0" smtClean="0"/>
                        <a:t>Yes</a:t>
                      </a:r>
                      <a:endParaRPr lang="en-US" sz="800" dirty="0"/>
                    </a:p>
                  </a:txBody>
                  <a:tcPr/>
                </a:tc>
                <a:tc>
                  <a:txBody>
                    <a:bodyPr/>
                    <a:lstStyle/>
                    <a:p>
                      <a:endParaRPr lang="en-US" sz="800" dirty="0"/>
                    </a:p>
                  </a:txBody>
                  <a:tcPr/>
                </a:tc>
              </a:tr>
              <a:tr h="535687">
                <a:tc>
                  <a:txBody>
                    <a:bodyPr/>
                    <a:lstStyle/>
                    <a:p>
                      <a:r>
                        <a:rPr lang="en-US" sz="800" dirty="0" smtClean="0"/>
                        <a:t>Open Innovation</a:t>
                      </a:r>
                    </a:p>
                  </a:txBody>
                  <a:tcPr/>
                </a:tc>
                <a:tc>
                  <a:txBody>
                    <a:bodyPr/>
                    <a:lstStyle/>
                    <a:p>
                      <a:r>
                        <a:rPr lang="en-US" sz="800" dirty="0" smtClean="0"/>
                        <a:t>R. Nelson</a:t>
                      </a:r>
                    </a:p>
                  </a:txBody>
                  <a:tcPr/>
                </a:tc>
                <a:tc>
                  <a:txBody>
                    <a:bodyPr/>
                    <a:lstStyle/>
                    <a:p>
                      <a:r>
                        <a:rPr lang="en-US" sz="800" dirty="0" smtClean="0"/>
                        <a:t>?</a:t>
                      </a:r>
                    </a:p>
                  </a:txBody>
                  <a:tcPr/>
                </a:tc>
                <a:tc>
                  <a:txBody>
                    <a:bodyPr/>
                    <a:lstStyle/>
                    <a:p>
                      <a:r>
                        <a:rPr lang="en-US" sz="800" dirty="0" smtClean="0"/>
                        <a:t>Yes</a:t>
                      </a:r>
                    </a:p>
                    <a:p>
                      <a:endParaRPr lang="en-US" sz="800" dirty="0" smtClean="0"/>
                    </a:p>
                  </a:txBody>
                  <a:tcPr/>
                </a:tc>
                <a:tc>
                  <a:txBody>
                    <a:bodyPr/>
                    <a:lstStyle/>
                    <a:p>
                      <a:r>
                        <a:rPr lang="en-US" sz="800" dirty="0" smtClean="0"/>
                        <a:t>No</a:t>
                      </a:r>
                    </a:p>
                    <a:p>
                      <a:endParaRPr lang="en-US" sz="800" dirty="0" smtClean="0"/>
                    </a:p>
                    <a:p>
                      <a:endParaRPr lang="en-US" sz="800" dirty="0"/>
                    </a:p>
                  </a:txBody>
                  <a:tcPr/>
                </a:tc>
                <a:tc>
                  <a:txBody>
                    <a:bodyPr/>
                    <a:lstStyle/>
                    <a:p>
                      <a:r>
                        <a:rPr lang="en-US" sz="800" dirty="0" smtClean="0"/>
                        <a:t>Yes</a:t>
                      </a:r>
                    </a:p>
                    <a:p>
                      <a:endParaRPr lang="en-US" sz="800" dirty="0" smtClean="0"/>
                    </a:p>
                  </a:txBody>
                  <a:tcPr/>
                </a:tc>
                <a:tc>
                  <a:txBody>
                    <a:bodyPr/>
                    <a:lstStyle/>
                    <a:p>
                      <a:r>
                        <a:rPr lang="en-US" sz="800" dirty="0" smtClean="0"/>
                        <a:t>No</a:t>
                      </a:r>
                    </a:p>
                    <a:p>
                      <a:endParaRPr lang="en-US" sz="800" dirty="0"/>
                    </a:p>
                  </a:txBody>
                  <a:tcPr/>
                </a:tc>
                <a:tc>
                  <a:txBody>
                    <a:bodyPr/>
                    <a:lstStyle/>
                    <a:p>
                      <a:r>
                        <a:rPr lang="en-US" sz="800" dirty="0" smtClean="0"/>
                        <a:t>No</a:t>
                      </a:r>
                    </a:p>
                    <a:p>
                      <a:endParaRPr lang="en-US" sz="800" dirty="0" smtClean="0"/>
                    </a:p>
                    <a:p>
                      <a:endParaRPr lang="en-US" sz="800" dirty="0"/>
                    </a:p>
                  </a:txBody>
                  <a:tcPr/>
                </a:tc>
                <a:tc>
                  <a:txBody>
                    <a:bodyPr/>
                    <a:lstStyle/>
                    <a:p>
                      <a:r>
                        <a:rPr lang="en-US" sz="800" dirty="0" smtClean="0"/>
                        <a:t>E</a:t>
                      </a:r>
                    </a:p>
                    <a:p>
                      <a:endParaRPr lang="en-US" sz="800" dirty="0" smtClean="0"/>
                    </a:p>
                  </a:txBody>
                  <a:tcPr/>
                </a:tc>
                <a:tc>
                  <a:txBody>
                    <a:bodyPr/>
                    <a:lstStyle/>
                    <a:p>
                      <a:r>
                        <a:rPr lang="en-US" sz="800" dirty="0" smtClean="0"/>
                        <a:t>No</a:t>
                      </a:r>
                    </a:p>
                    <a:p>
                      <a:endParaRPr lang="en-US" sz="800" dirty="0" smtClean="0"/>
                    </a:p>
                  </a:txBody>
                  <a:tcPr/>
                </a:tc>
                <a:tc>
                  <a:txBody>
                    <a:bodyPr/>
                    <a:lstStyle/>
                    <a:p>
                      <a:r>
                        <a:rPr lang="en-US" sz="800" dirty="0" smtClean="0"/>
                        <a:t>Yes</a:t>
                      </a:r>
                    </a:p>
                    <a:p>
                      <a:endParaRPr lang="en-US" sz="800" dirty="0" smtClean="0"/>
                    </a:p>
                  </a:txBody>
                  <a:tcPr/>
                </a:tc>
                <a:tc>
                  <a:txBody>
                    <a:bodyPr/>
                    <a:lstStyle/>
                    <a:p>
                      <a:r>
                        <a:rPr lang="en-US" sz="800" dirty="0" smtClean="0"/>
                        <a:t>Wisdom of Crowds</a:t>
                      </a:r>
                      <a:endParaRPr lang="en-US" sz="800" dirty="0"/>
                    </a:p>
                  </a:txBody>
                  <a:tcPr/>
                </a:tc>
              </a:tr>
              <a:tr h="4414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Obliquity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Kay</a:t>
                      </a:r>
                    </a:p>
                  </a:txBody>
                  <a:tcPr/>
                </a:tc>
                <a:tc>
                  <a:txBody>
                    <a:bodyPr/>
                    <a:lstStyle/>
                    <a:p>
                      <a:r>
                        <a:rPr lang="en-US" sz="800" dirty="0" smtClean="0"/>
                        <a:t>?</a:t>
                      </a:r>
                      <a:endParaRPr lang="en-US" sz="800" dirty="0"/>
                    </a:p>
                  </a:txBody>
                  <a:tcPr/>
                </a:tc>
                <a:tc>
                  <a:txBody>
                    <a:bodyPr/>
                    <a:lstStyle/>
                    <a:p>
                      <a:r>
                        <a:rPr lang="en-US" sz="800" dirty="0" smtClean="0"/>
                        <a:t>No</a:t>
                      </a:r>
                      <a:endParaRPr lang="en-US" sz="800" dirty="0"/>
                    </a:p>
                  </a:txBody>
                  <a:tcPr/>
                </a:tc>
                <a:tc>
                  <a:txBody>
                    <a:bodyPr/>
                    <a:lstStyle/>
                    <a:p>
                      <a:r>
                        <a:rPr lang="en-US" sz="800" dirty="0" smtClean="0"/>
                        <a:t>No</a:t>
                      </a:r>
                    </a:p>
                    <a:p>
                      <a:endParaRPr lang="en-US" sz="800" dirty="0" smtClean="0"/>
                    </a:p>
                  </a:txBody>
                  <a:tcPr/>
                </a:tc>
                <a:tc>
                  <a:txBody>
                    <a:bodyPr/>
                    <a:lstStyle/>
                    <a:p>
                      <a:r>
                        <a:rPr lang="en-US" sz="800" dirty="0" smtClean="0"/>
                        <a:t>No</a:t>
                      </a:r>
                      <a:endParaRPr lang="en-US" sz="800" dirty="0"/>
                    </a:p>
                  </a:txBody>
                  <a:tcPr/>
                </a:tc>
                <a:tc>
                  <a:txBody>
                    <a:bodyPr/>
                    <a:lstStyle/>
                    <a:p>
                      <a:r>
                        <a:rPr lang="en-US" sz="800" dirty="0" smtClean="0"/>
                        <a:t>No</a:t>
                      </a:r>
                    </a:p>
                    <a:p>
                      <a:endParaRPr lang="en-US" sz="800" dirty="0" smtClean="0"/>
                    </a:p>
                  </a:txBody>
                  <a:tcPr/>
                </a:tc>
                <a:tc>
                  <a:txBody>
                    <a:bodyPr/>
                    <a:lstStyle/>
                    <a:p>
                      <a:r>
                        <a:rPr lang="en-US" sz="800" dirty="0" smtClean="0"/>
                        <a:t>No</a:t>
                      </a:r>
                    </a:p>
                    <a:p>
                      <a:endParaRPr lang="en-US" sz="800" dirty="0" smtClean="0"/>
                    </a:p>
                  </a:txBody>
                  <a:tcPr/>
                </a:tc>
                <a:tc>
                  <a:txBody>
                    <a:bodyPr/>
                    <a:lstStyle/>
                    <a:p>
                      <a:r>
                        <a:rPr lang="en-US" sz="800" dirty="0" smtClean="0"/>
                        <a:t>0</a:t>
                      </a:r>
                      <a:endParaRPr lang="en-US" sz="800" dirty="0"/>
                    </a:p>
                  </a:txBody>
                  <a:tcPr/>
                </a:tc>
                <a:tc>
                  <a:txBody>
                    <a:bodyPr/>
                    <a:lstStyle/>
                    <a:p>
                      <a:r>
                        <a:rPr lang="en-US" sz="800" dirty="0" smtClean="0"/>
                        <a:t>No</a:t>
                      </a:r>
                    </a:p>
                    <a:p>
                      <a:endParaRPr lang="en-US" sz="800" dirty="0" smtClean="0"/>
                    </a:p>
                  </a:txBody>
                  <a:tcPr/>
                </a:tc>
                <a:tc>
                  <a:txBody>
                    <a:bodyPr/>
                    <a:lstStyle/>
                    <a:p>
                      <a:r>
                        <a:rPr lang="en-US" sz="800" dirty="0" smtClean="0"/>
                        <a:t>Yes</a:t>
                      </a:r>
                      <a:endParaRPr lang="en-US" sz="800" dirty="0"/>
                    </a:p>
                  </a:txBody>
                  <a:tcPr/>
                </a:tc>
                <a:tc>
                  <a:txBody>
                    <a:bodyPr/>
                    <a:lstStyle/>
                    <a:p>
                      <a:r>
                        <a:rPr lang="en-US" sz="800" dirty="0" smtClean="0"/>
                        <a:t>?</a:t>
                      </a:r>
                      <a:endParaRPr lang="en-US" sz="800" dirty="0"/>
                    </a:p>
                  </a:txBody>
                  <a:tcPr/>
                </a:tc>
              </a:tr>
              <a:tr h="580327">
                <a:tc>
                  <a:txBody>
                    <a:bodyPr/>
                    <a:lstStyle/>
                    <a:p>
                      <a:r>
                        <a:rPr lang="en-US" sz="800" dirty="0" smtClean="0"/>
                        <a:t>Lean Startup</a:t>
                      </a:r>
                      <a:endParaRPr lang="en-US" sz="800" dirty="0"/>
                    </a:p>
                  </a:txBody>
                  <a:tcPr/>
                </a:tc>
                <a:tc>
                  <a:txBody>
                    <a:bodyPr/>
                    <a:lstStyle/>
                    <a:p>
                      <a:r>
                        <a:rPr lang="en-US" sz="800" dirty="0" smtClean="0"/>
                        <a:t>Toyota, Blank, Wagner</a:t>
                      </a:r>
                      <a:endParaRPr lang="en-US" sz="800" dirty="0"/>
                    </a:p>
                  </a:txBody>
                  <a:tcPr/>
                </a:tc>
                <a:tc>
                  <a:txBody>
                    <a:bodyPr/>
                    <a:lstStyle/>
                    <a:p>
                      <a:r>
                        <a:rPr lang="en-US" sz="800" dirty="0" smtClean="0"/>
                        <a:t>Yes</a:t>
                      </a:r>
                      <a:endParaRPr lang="en-US" sz="800" dirty="0"/>
                    </a:p>
                  </a:txBody>
                  <a:tcPr/>
                </a:tc>
                <a:tc>
                  <a:txBody>
                    <a:bodyPr/>
                    <a:lstStyle/>
                    <a:p>
                      <a:r>
                        <a:rPr lang="en-US" sz="800" dirty="0" smtClean="0"/>
                        <a:t>Yes</a:t>
                      </a:r>
                      <a:endParaRPr lang="en-US" sz="800" dirty="0"/>
                    </a:p>
                  </a:txBody>
                  <a:tcPr/>
                </a:tc>
                <a:tc>
                  <a:txBody>
                    <a:bodyPr/>
                    <a:lstStyle/>
                    <a:p>
                      <a:r>
                        <a:rPr lang="en-US" sz="800" dirty="0" smtClean="0"/>
                        <a:t>Yes</a:t>
                      </a:r>
                      <a:endParaRPr lang="en-US" sz="800" dirty="0"/>
                    </a:p>
                  </a:txBody>
                  <a:tcPr/>
                </a:tc>
                <a:tc>
                  <a:txBody>
                    <a:bodyPr/>
                    <a:lstStyle/>
                    <a:p>
                      <a:r>
                        <a:rPr lang="en-US" sz="800" dirty="0" smtClean="0"/>
                        <a:t>Yes</a:t>
                      </a:r>
                      <a:endParaRPr lang="en-US" sz="800" dirty="0"/>
                    </a:p>
                  </a:txBody>
                  <a:tcPr/>
                </a:tc>
                <a:tc>
                  <a:txBody>
                    <a:bodyPr/>
                    <a:lstStyle/>
                    <a:p>
                      <a:r>
                        <a:rPr lang="en-US" sz="800" dirty="0" smtClean="0"/>
                        <a:t>Yes</a:t>
                      </a:r>
                      <a:endParaRPr lang="en-US" sz="800" dirty="0"/>
                    </a:p>
                  </a:txBody>
                  <a:tcPr/>
                </a:tc>
                <a:tc>
                  <a:txBody>
                    <a:bodyPr/>
                    <a:lstStyle/>
                    <a:p>
                      <a:r>
                        <a:rPr lang="en-US" sz="800" dirty="0" smtClean="0"/>
                        <a:t>Yes</a:t>
                      </a:r>
                      <a:endParaRPr lang="en-US" sz="800" dirty="0"/>
                    </a:p>
                  </a:txBody>
                  <a:tcPr/>
                </a:tc>
                <a:tc>
                  <a:txBody>
                    <a:bodyPr/>
                    <a:lstStyle/>
                    <a:p>
                      <a:r>
                        <a:rPr lang="en-US" sz="800" dirty="0" smtClean="0"/>
                        <a:t>E</a:t>
                      </a:r>
                      <a:endParaRPr lang="en-US" sz="800" dirty="0"/>
                    </a:p>
                  </a:txBody>
                  <a:tcPr/>
                </a:tc>
                <a:tc>
                  <a:txBody>
                    <a:bodyPr/>
                    <a:lstStyle/>
                    <a:p>
                      <a:r>
                        <a:rPr lang="en-US" sz="800" dirty="0" smtClean="0"/>
                        <a:t>No</a:t>
                      </a:r>
                      <a:endParaRPr lang="en-US" sz="800" dirty="0"/>
                    </a:p>
                  </a:txBody>
                  <a:tcPr/>
                </a:tc>
                <a:tc>
                  <a:txBody>
                    <a:bodyPr/>
                    <a:lstStyle/>
                    <a:p>
                      <a:r>
                        <a:rPr lang="en-US" sz="800" dirty="0" smtClean="0"/>
                        <a:t>Yes</a:t>
                      </a:r>
                      <a:endParaRPr lang="en-US" sz="800" dirty="0"/>
                    </a:p>
                  </a:txBody>
                  <a:tcPr/>
                </a:tc>
                <a:tc>
                  <a:txBody>
                    <a:bodyPr/>
                    <a:lstStyle/>
                    <a:p>
                      <a:r>
                        <a:rPr lang="en-US" sz="800" dirty="0" smtClean="0"/>
                        <a:t>Pivot</a:t>
                      </a:r>
                      <a:endParaRPr lang="en-US" sz="800" dirty="0"/>
                    </a:p>
                  </a:txBody>
                  <a:tcPr/>
                </a:tc>
              </a:tr>
              <a:tr h="441495">
                <a:tc>
                  <a:txBody>
                    <a:bodyPr/>
                    <a:lstStyle/>
                    <a:p>
                      <a:r>
                        <a:rPr lang="en-US" sz="800" dirty="0" smtClean="0"/>
                        <a:t>Remix</a:t>
                      </a:r>
                      <a:endParaRPr lang="en-US" sz="800" dirty="0"/>
                    </a:p>
                  </a:txBody>
                  <a:tcPr/>
                </a:tc>
                <a:tc>
                  <a:txBody>
                    <a:bodyPr/>
                    <a:lstStyle/>
                    <a:p>
                      <a:r>
                        <a:rPr lang="en-US" sz="800" dirty="0" smtClean="0"/>
                        <a:t>Schumpeter</a:t>
                      </a:r>
                      <a:endParaRPr lang="en-US" sz="800" dirty="0"/>
                    </a:p>
                  </a:txBody>
                  <a:tcPr/>
                </a:tc>
                <a:tc>
                  <a:txBody>
                    <a:bodyPr/>
                    <a:lstStyle/>
                    <a:p>
                      <a:r>
                        <a:rPr lang="en-US" sz="800" dirty="0" smtClean="0"/>
                        <a:t>Yes</a:t>
                      </a:r>
                      <a:endParaRPr lang="en-US" sz="800" dirty="0"/>
                    </a:p>
                  </a:txBody>
                  <a:tcPr/>
                </a:tc>
                <a:tc>
                  <a:txBody>
                    <a:bodyPr/>
                    <a:lstStyle/>
                    <a:p>
                      <a:r>
                        <a:rPr lang="en-US" sz="800" dirty="0" smtClean="0"/>
                        <a:t>Yes</a:t>
                      </a:r>
                      <a:endParaRPr lang="en-US" sz="800" dirty="0"/>
                    </a:p>
                  </a:txBody>
                  <a:tcPr/>
                </a:tc>
                <a:tc>
                  <a:txBody>
                    <a:bodyPr/>
                    <a:lstStyle/>
                    <a:p>
                      <a:r>
                        <a:rPr lang="en-US" sz="800" dirty="0" smtClean="0"/>
                        <a:t>Yes</a:t>
                      </a:r>
                      <a:endParaRPr lang="en-US" sz="800" dirty="0"/>
                    </a:p>
                  </a:txBody>
                  <a:tcPr/>
                </a:tc>
                <a:tc>
                  <a:txBody>
                    <a:bodyPr/>
                    <a:lstStyle/>
                    <a:p>
                      <a:r>
                        <a:rPr lang="en-US" sz="800" dirty="0" smtClean="0"/>
                        <a:t>Yes</a:t>
                      </a:r>
                      <a:endParaRPr lang="en-US" sz="800" dirty="0"/>
                    </a:p>
                  </a:txBody>
                  <a:tcPr/>
                </a:tc>
                <a:tc>
                  <a:txBody>
                    <a:bodyPr/>
                    <a:lstStyle/>
                    <a:p>
                      <a:r>
                        <a:rPr lang="en-US" sz="800" dirty="0" smtClean="0"/>
                        <a:t>Yes</a:t>
                      </a:r>
                      <a:endParaRPr lang="en-US" sz="800" dirty="0"/>
                    </a:p>
                  </a:txBody>
                  <a:tcPr/>
                </a:tc>
                <a:tc>
                  <a:txBody>
                    <a:bodyPr/>
                    <a:lstStyle/>
                    <a:p>
                      <a:r>
                        <a:rPr lang="en-US" sz="800" dirty="0" smtClean="0"/>
                        <a:t>No</a:t>
                      </a:r>
                      <a:endParaRPr lang="en-US" sz="800" dirty="0"/>
                    </a:p>
                  </a:txBody>
                  <a:tcPr/>
                </a:tc>
                <a:tc>
                  <a:txBody>
                    <a:bodyPr/>
                    <a:lstStyle/>
                    <a:p>
                      <a:r>
                        <a:rPr lang="en-US" sz="800" dirty="0" smtClean="0"/>
                        <a:t>E</a:t>
                      </a:r>
                      <a:endParaRPr lang="en-US" sz="800" dirty="0"/>
                    </a:p>
                  </a:txBody>
                  <a:tcPr/>
                </a:tc>
                <a:tc>
                  <a:txBody>
                    <a:bodyPr/>
                    <a:lstStyle/>
                    <a:p>
                      <a:r>
                        <a:rPr lang="en-US" sz="800" dirty="0" smtClean="0"/>
                        <a:t>No</a:t>
                      </a:r>
                      <a:endParaRPr lang="en-US" sz="800" dirty="0"/>
                    </a:p>
                  </a:txBody>
                  <a:tcPr/>
                </a:tc>
                <a:tc>
                  <a:txBody>
                    <a:bodyPr/>
                    <a:lstStyle/>
                    <a:p>
                      <a:r>
                        <a:rPr lang="en-US" sz="800" dirty="0" smtClean="0"/>
                        <a:t>Yes</a:t>
                      </a:r>
                      <a:endParaRPr lang="en-US" sz="800" dirty="0"/>
                    </a:p>
                  </a:txBody>
                  <a:tcPr/>
                </a:tc>
                <a:tc>
                  <a:txBody>
                    <a:bodyPr/>
                    <a:lstStyle/>
                    <a:p>
                      <a:r>
                        <a:rPr lang="en-US" sz="800" dirty="0" smtClean="0"/>
                        <a:t>Constellations, Remix</a:t>
                      </a:r>
                      <a:endParaRPr lang="en-US" sz="800" dirty="0"/>
                    </a:p>
                  </a:txBody>
                  <a:tcPr/>
                </a:tc>
              </a:tr>
              <a:tr h="441495">
                <a:tc>
                  <a:txBody>
                    <a:bodyPr/>
                    <a:lstStyle/>
                    <a:p>
                      <a:r>
                        <a:rPr lang="en-US" sz="800" dirty="0" smtClean="0"/>
                        <a:t>SECI</a:t>
                      </a:r>
                    </a:p>
                  </a:txBody>
                  <a:tcPr/>
                </a:tc>
                <a:tc>
                  <a:txBody>
                    <a:bodyPr/>
                    <a:lstStyle/>
                    <a:p>
                      <a:r>
                        <a:rPr lang="en-US" sz="800" dirty="0" smtClean="0"/>
                        <a:t>Polanyi</a:t>
                      </a:r>
                    </a:p>
                  </a:txBody>
                  <a:tcPr/>
                </a:tc>
                <a:tc>
                  <a:txBody>
                    <a:bodyPr/>
                    <a:lstStyle/>
                    <a:p>
                      <a:r>
                        <a:rPr lang="en-US" sz="800" dirty="0" smtClean="0"/>
                        <a:t>No</a:t>
                      </a:r>
                      <a:endParaRPr lang="en-US" sz="800" dirty="0"/>
                    </a:p>
                  </a:txBody>
                  <a:tcPr/>
                </a:tc>
                <a:tc>
                  <a:txBody>
                    <a:bodyPr/>
                    <a:lstStyle/>
                    <a:p>
                      <a:r>
                        <a:rPr lang="en-US" sz="800" dirty="0" smtClean="0"/>
                        <a:t>No</a:t>
                      </a:r>
                      <a:endParaRPr lang="en-US" sz="800" dirty="0"/>
                    </a:p>
                  </a:txBody>
                  <a:tcPr/>
                </a:tc>
                <a:tc>
                  <a:txBody>
                    <a:bodyPr/>
                    <a:lstStyle/>
                    <a:p>
                      <a:r>
                        <a:rPr lang="en-US" sz="800" dirty="0" smtClean="0"/>
                        <a:t>No</a:t>
                      </a:r>
                      <a:endParaRPr lang="en-US" sz="800" dirty="0"/>
                    </a:p>
                  </a:txBody>
                  <a:tcPr/>
                </a:tc>
                <a:tc>
                  <a:txBody>
                    <a:bodyPr/>
                    <a:lstStyle/>
                    <a:p>
                      <a:r>
                        <a:rPr lang="en-US" sz="800" dirty="0" smtClean="0"/>
                        <a:t>No</a:t>
                      </a:r>
                      <a:endParaRPr lang="en-US" sz="800" dirty="0"/>
                    </a:p>
                  </a:txBody>
                  <a:tcPr/>
                </a:tc>
                <a:tc>
                  <a:txBody>
                    <a:bodyPr/>
                    <a:lstStyle/>
                    <a:p>
                      <a:r>
                        <a:rPr lang="en-US" sz="800" dirty="0" smtClean="0"/>
                        <a:t>No</a:t>
                      </a:r>
                      <a:endParaRPr lang="en-US" sz="800" dirty="0"/>
                    </a:p>
                  </a:txBody>
                  <a:tcPr/>
                </a:tc>
                <a:tc>
                  <a:txBody>
                    <a:bodyPr/>
                    <a:lstStyle/>
                    <a:p>
                      <a:r>
                        <a:rPr lang="en-US" sz="800" dirty="0" smtClean="0"/>
                        <a:t>No</a:t>
                      </a:r>
                      <a:endParaRPr lang="en-US" sz="800" dirty="0"/>
                    </a:p>
                  </a:txBody>
                  <a:tcPr/>
                </a:tc>
                <a:tc>
                  <a:txBody>
                    <a:bodyPr/>
                    <a:lstStyle/>
                    <a:p>
                      <a:r>
                        <a:rPr lang="en-US" sz="800" dirty="0" smtClean="0"/>
                        <a:t>I</a:t>
                      </a:r>
                      <a:endParaRPr lang="en-US" sz="800" dirty="0"/>
                    </a:p>
                  </a:txBody>
                  <a:tcPr/>
                </a:tc>
                <a:tc>
                  <a:txBody>
                    <a:bodyPr/>
                    <a:lstStyle/>
                    <a:p>
                      <a:r>
                        <a:rPr lang="en-US" sz="800" dirty="0" smtClean="0"/>
                        <a:t>No</a:t>
                      </a:r>
                      <a:endParaRPr lang="en-US" sz="800" dirty="0"/>
                    </a:p>
                  </a:txBody>
                  <a:tcPr/>
                </a:tc>
                <a:tc>
                  <a:txBody>
                    <a:bodyPr/>
                    <a:lstStyle/>
                    <a:p>
                      <a:r>
                        <a:rPr lang="en-US" sz="800" dirty="0" smtClean="0"/>
                        <a:t>Yes</a:t>
                      </a:r>
                      <a:endParaRPr lang="en-US" sz="800" dirty="0"/>
                    </a:p>
                  </a:txBody>
                  <a:tcPr/>
                </a:tc>
                <a:tc>
                  <a:txBody>
                    <a:bodyPr/>
                    <a:lstStyle/>
                    <a:p>
                      <a:r>
                        <a:rPr lang="en-US" sz="800" dirty="0" smtClean="0"/>
                        <a:t>Tacit Knowledge</a:t>
                      </a:r>
                      <a:endParaRPr lang="en-US" sz="800" dirty="0"/>
                    </a:p>
                  </a:txBody>
                  <a:tcPr/>
                </a:tc>
              </a:tr>
              <a:tr h="4166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Scenario Planning</a:t>
                      </a:r>
                    </a:p>
                  </a:txBody>
                  <a:tcPr/>
                </a:tc>
                <a:tc>
                  <a:txBody>
                    <a:bodyPr/>
                    <a:lstStyle/>
                    <a:p>
                      <a:r>
                        <a:rPr lang="en-US" sz="800" dirty="0" err="1" smtClean="0"/>
                        <a:t>Wack</a:t>
                      </a:r>
                      <a:endParaRPr lang="en-US" sz="800" dirty="0"/>
                    </a:p>
                  </a:txBody>
                  <a:tcPr/>
                </a:tc>
                <a:tc>
                  <a:txBody>
                    <a:bodyPr/>
                    <a:lstStyle/>
                    <a:p>
                      <a:r>
                        <a:rPr lang="en-US" sz="800" dirty="0" smtClean="0"/>
                        <a:t>Yes</a:t>
                      </a:r>
                      <a:endParaRPr lang="en-US" sz="800" dirty="0"/>
                    </a:p>
                  </a:txBody>
                  <a:tcPr/>
                </a:tc>
                <a:tc>
                  <a:txBody>
                    <a:bodyPr/>
                    <a:lstStyle/>
                    <a:p>
                      <a:r>
                        <a:rPr lang="en-US" sz="800" dirty="0" smtClean="0"/>
                        <a:t>No</a:t>
                      </a:r>
                      <a:endParaRPr lang="en-US" sz="800" dirty="0"/>
                    </a:p>
                  </a:txBody>
                  <a:tcPr/>
                </a:tc>
                <a:tc>
                  <a:txBody>
                    <a:bodyPr/>
                    <a:lstStyle/>
                    <a:p>
                      <a:r>
                        <a:rPr lang="en-US" sz="800" dirty="0" smtClean="0"/>
                        <a:t>No</a:t>
                      </a:r>
                      <a:endParaRPr lang="en-US" sz="800" dirty="0"/>
                    </a:p>
                  </a:txBody>
                  <a:tcPr/>
                </a:tc>
                <a:tc>
                  <a:txBody>
                    <a:bodyPr/>
                    <a:lstStyle/>
                    <a:p>
                      <a:r>
                        <a:rPr lang="en-US" sz="800" dirty="0" smtClean="0"/>
                        <a:t>Yes</a:t>
                      </a:r>
                      <a:endParaRPr lang="en-US" sz="800" dirty="0"/>
                    </a:p>
                  </a:txBody>
                  <a:tcPr/>
                </a:tc>
                <a:tc>
                  <a:txBody>
                    <a:bodyPr/>
                    <a:lstStyle/>
                    <a:p>
                      <a:r>
                        <a:rPr lang="en-US" sz="800" dirty="0" smtClean="0"/>
                        <a:t>No</a:t>
                      </a:r>
                      <a:endParaRPr lang="en-US" sz="800" dirty="0"/>
                    </a:p>
                  </a:txBody>
                  <a:tcPr/>
                </a:tc>
                <a:tc>
                  <a:txBody>
                    <a:bodyPr/>
                    <a:lstStyle/>
                    <a:p>
                      <a:r>
                        <a:rPr lang="en-US" sz="800" dirty="0" smtClean="0"/>
                        <a:t>No</a:t>
                      </a:r>
                      <a:endParaRPr lang="en-US" sz="800" dirty="0"/>
                    </a:p>
                  </a:txBody>
                  <a:tcPr/>
                </a:tc>
                <a:tc>
                  <a:txBody>
                    <a:bodyPr/>
                    <a:lstStyle/>
                    <a:p>
                      <a:r>
                        <a:rPr lang="en-US" sz="800" dirty="0" smtClean="0"/>
                        <a:t>I</a:t>
                      </a:r>
                      <a:endParaRPr lang="en-US" sz="800" dirty="0"/>
                    </a:p>
                  </a:txBody>
                  <a:tcPr/>
                </a:tc>
                <a:tc>
                  <a:txBody>
                    <a:bodyPr/>
                    <a:lstStyle/>
                    <a:p>
                      <a:r>
                        <a:rPr lang="en-US" sz="800" dirty="0" smtClean="0"/>
                        <a:t>No</a:t>
                      </a:r>
                      <a:endParaRPr lang="en-US" sz="800" dirty="0"/>
                    </a:p>
                  </a:txBody>
                  <a:tcPr/>
                </a:tc>
                <a:tc>
                  <a:txBody>
                    <a:bodyPr/>
                    <a:lstStyle/>
                    <a:p>
                      <a:r>
                        <a:rPr lang="en-US" sz="800" dirty="0" smtClean="0"/>
                        <a:t>Yes</a:t>
                      </a:r>
                      <a:endParaRPr lang="en-US" sz="800" dirty="0"/>
                    </a:p>
                  </a:txBody>
                  <a:tcPr/>
                </a:tc>
                <a:tc>
                  <a:txBody>
                    <a:bodyPr/>
                    <a:lstStyle/>
                    <a:p>
                      <a:endParaRPr lang="en-US" sz="800" dirty="0"/>
                    </a:p>
                  </a:txBody>
                  <a:tcPr/>
                </a:tc>
              </a:tr>
              <a:tr h="252963">
                <a:tc>
                  <a:txBody>
                    <a:bodyPr/>
                    <a:lstStyle/>
                    <a:p>
                      <a:r>
                        <a:rPr lang="en-US" sz="800" dirty="0" smtClean="0"/>
                        <a:t>Strategy Needs</a:t>
                      </a:r>
                      <a:r>
                        <a:rPr lang="en-US" sz="800" baseline="0" dirty="0" smtClean="0"/>
                        <a:t> Strategy</a:t>
                      </a:r>
                      <a:endParaRPr lang="en-US" sz="800" dirty="0"/>
                    </a:p>
                  </a:txBody>
                  <a:tcPr/>
                </a:tc>
                <a:tc>
                  <a:txBody>
                    <a:bodyPr/>
                    <a:lstStyle/>
                    <a:p>
                      <a:r>
                        <a:rPr lang="en-US" sz="800" dirty="0" smtClean="0"/>
                        <a:t>Reeves et al</a:t>
                      </a:r>
                      <a:endParaRPr lang="en-US" sz="800" dirty="0"/>
                    </a:p>
                  </a:txBody>
                  <a:tcPr/>
                </a:tc>
                <a:tc>
                  <a:txBody>
                    <a:bodyPr/>
                    <a:lstStyle/>
                    <a:p>
                      <a:r>
                        <a:rPr lang="en-US" sz="800" dirty="0" smtClean="0"/>
                        <a:t>Yes</a:t>
                      </a:r>
                      <a:endParaRPr lang="en-US" sz="800" dirty="0"/>
                    </a:p>
                  </a:txBody>
                  <a:tcPr/>
                </a:tc>
                <a:tc>
                  <a:txBody>
                    <a:bodyPr/>
                    <a:lstStyle/>
                    <a:p>
                      <a:r>
                        <a:rPr lang="en-US" sz="800" dirty="0" smtClean="0"/>
                        <a:t>Yes</a:t>
                      </a:r>
                      <a:endParaRPr lang="en-US" sz="800" dirty="0"/>
                    </a:p>
                  </a:txBody>
                  <a:tcPr/>
                </a:tc>
                <a:tc>
                  <a:txBody>
                    <a:bodyPr/>
                    <a:lstStyle/>
                    <a:p>
                      <a:r>
                        <a:rPr lang="en-US" sz="800" dirty="0" smtClean="0"/>
                        <a:t>?</a:t>
                      </a:r>
                      <a:endParaRPr lang="en-US" sz="800" dirty="0"/>
                    </a:p>
                  </a:txBody>
                  <a:tcPr/>
                </a:tc>
                <a:tc>
                  <a:txBody>
                    <a:bodyPr/>
                    <a:lstStyle/>
                    <a:p>
                      <a:r>
                        <a:rPr lang="en-US" sz="800" dirty="0" smtClean="0"/>
                        <a:t>?</a:t>
                      </a:r>
                      <a:endParaRPr lang="en-US" sz="800" dirty="0"/>
                    </a:p>
                  </a:txBody>
                  <a:tcPr/>
                </a:tc>
                <a:tc>
                  <a:txBody>
                    <a:bodyPr/>
                    <a:lstStyle/>
                    <a:p>
                      <a:r>
                        <a:rPr lang="en-US" sz="800" dirty="0" smtClean="0"/>
                        <a:t>Yes</a:t>
                      </a:r>
                      <a:endParaRPr lang="en-US" sz="800" dirty="0"/>
                    </a:p>
                  </a:txBody>
                  <a:tcPr/>
                </a:tc>
                <a:tc>
                  <a:txBody>
                    <a:bodyPr/>
                    <a:lstStyle/>
                    <a:p>
                      <a:r>
                        <a:rPr lang="en-US" sz="800" dirty="0" smtClean="0"/>
                        <a:t>No</a:t>
                      </a:r>
                      <a:endParaRPr lang="en-US" sz="800" dirty="0"/>
                    </a:p>
                  </a:txBody>
                  <a:tcPr/>
                </a:tc>
                <a:tc>
                  <a:txBody>
                    <a:bodyPr/>
                    <a:lstStyle/>
                    <a:p>
                      <a:r>
                        <a:rPr lang="en-US" sz="800" dirty="0" smtClean="0"/>
                        <a:t>No</a:t>
                      </a:r>
                      <a:endParaRPr lang="en-US" sz="800" dirty="0"/>
                    </a:p>
                  </a:txBody>
                  <a:tcPr/>
                </a:tc>
                <a:tc>
                  <a:txBody>
                    <a:bodyPr/>
                    <a:lstStyle/>
                    <a:p>
                      <a:r>
                        <a:rPr lang="en-US" sz="800" dirty="0" smtClean="0"/>
                        <a:t>Partial</a:t>
                      </a:r>
                      <a:endParaRPr lang="en-US" sz="800" dirty="0"/>
                    </a:p>
                  </a:txBody>
                  <a:tcPr/>
                </a:tc>
                <a:tc>
                  <a:txBody>
                    <a:bodyPr/>
                    <a:lstStyle/>
                    <a:p>
                      <a:r>
                        <a:rPr lang="en-US" sz="800" dirty="0" smtClean="0"/>
                        <a:t>Yes</a:t>
                      </a:r>
                      <a:endParaRPr lang="en-US" sz="800" dirty="0"/>
                    </a:p>
                  </a:txBody>
                  <a:tcPr/>
                </a:tc>
                <a:tc>
                  <a:txBody>
                    <a:bodyPr/>
                    <a:lstStyle/>
                    <a:p>
                      <a:endParaRPr lang="en-US" sz="800" dirty="0"/>
                    </a:p>
                  </a:txBody>
                  <a:tcPr/>
                </a:tc>
              </a:tr>
              <a:tr h="580327">
                <a:tc>
                  <a:txBody>
                    <a:bodyPr/>
                    <a:lstStyle/>
                    <a:p>
                      <a:r>
                        <a:rPr lang="en-US" sz="800" b="1" dirty="0" smtClean="0">
                          <a:solidFill>
                            <a:schemeClr val="bg1"/>
                          </a:solidFill>
                        </a:rPr>
                        <a:t>Dynamic</a:t>
                      </a:r>
                      <a:r>
                        <a:rPr lang="en-US" sz="800" b="1" baseline="0" dirty="0" smtClean="0">
                          <a:solidFill>
                            <a:schemeClr val="bg1"/>
                          </a:solidFill>
                        </a:rPr>
                        <a:t> Capabilities</a:t>
                      </a:r>
                    </a:p>
                    <a:p>
                      <a:r>
                        <a:rPr lang="en-US" sz="800" b="1" baseline="0" dirty="0" smtClean="0">
                          <a:solidFill>
                            <a:schemeClr val="bg1"/>
                          </a:solidFill>
                        </a:rPr>
                        <a:t>(Complexity Theory)</a:t>
                      </a:r>
                      <a:endParaRPr lang="en-US" sz="800" b="1" dirty="0">
                        <a:solidFill>
                          <a:schemeClr val="bg1"/>
                        </a:solidFill>
                      </a:endParaRPr>
                    </a:p>
                  </a:txBody>
                  <a:tcPr anchor="ctr">
                    <a:solidFill>
                      <a:srgbClr val="C00000"/>
                    </a:solidFill>
                  </a:tcPr>
                </a:tc>
                <a:tc>
                  <a:txBody>
                    <a:bodyPr/>
                    <a:lstStyle/>
                    <a:p>
                      <a:r>
                        <a:rPr lang="en-US" sz="800" b="1" dirty="0" smtClean="0">
                          <a:solidFill>
                            <a:schemeClr val="bg1"/>
                          </a:solidFill>
                        </a:rPr>
                        <a:t>Schumpeter, Knight</a:t>
                      </a:r>
                      <a:endParaRPr lang="en-US" sz="800" b="1" dirty="0">
                        <a:solidFill>
                          <a:schemeClr val="bg1"/>
                        </a:solidFill>
                      </a:endParaRPr>
                    </a:p>
                  </a:txBody>
                  <a:tcPr anchor="ctr">
                    <a:solidFill>
                      <a:srgbClr val="C00000"/>
                    </a:solidFill>
                  </a:tcPr>
                </a:tc>
                <a:tc>
                  <a:txBody>
                    <a:bodyPr/>
                    <a:lstStyle/>
                    <a:p>
                      <a:r>
                        <a:rPr lang="en-US" sz="800" b="1" dirty="0" smtClean="0">
                          <a:solidFill>
                            <a:schemeClr val="bg1"/>
                          </a:solidFill>
                        </a:rPr>
                        <a:t>Yes</a:t>
                      </a:r>
                      <a:endParaRPr lang="en-US" sz="800" b="1" dirty="0">
                        <a:solidFill>
                          <a:schemeClr val="bg1"/>
                        </a:solidFill>
                      </a:endParaRPr>
                    </a:p>
                  </a:txBody>
                  <a:tcPr anchor="ctr">
                    <a:solidFill>
                      <a:srgbClr val="C00000"/>
                    </a:solidFill>
                  </a:tcPr>
                </a:tc>
                <a:tc>
                  <a:txBody>
                    <a:bodyPr/>
                    <a:lstStyle/>
                    <a:p>
                      <a:r>
                        <a:rPr lang="en-US" sz="800" b="1" dirty="0" smtClean="0">
                          <a:solidFill>
                            <a:schemeClr val="bg1"/>
                          </a:solidFill>
                        </a:rPr>
                        <a:t>Yes</a:t>
                      </a:r>
                      <a:endParaRPr lang="en-US" sz="800" b="1" dirty="0">
                        <a:solidFill>
                          <a:schemeClr val="bg1"/>
                        </a:solidFill>
                      </a:endParaRPr>
                    </a:p>
                  </a:txBody>
                  <a:tcPr anchor="ctr">
                    <a:solidFill>
                      <a:srgbClr val="C00000"/>
                    </a:solidFill>
                  </a:tcPr>
                </a:tc>
                <a:tc>
                  <a:txBody>
                    <a:bodyPr/>
                    <a:lstStyle/>
                    <a:p>
                      <a:r>
                        <a:rPr lang="en-US" sz="800" b="1" dirty="0" smtClean="0">
                          <a:solidFill>
                            <a:schemeClr val="bg1"/>
                          </a:solidFill>
                        </a:rPr>
                        <a:t>Yes</a:t>
                      </a:r>
                      <a:endParaRPr lang="en-US" sz="800" b="1" dirty="0">
                        <a:solidFill>
                          <a:schemeClr val="bg1"/>
                        </a:solidFill>
                      </a:endParaRPr>
                    </a:p>
                  </a:txBody>
                  <a:tcPr anchor="ctr">
                    <a:solidFill>
                      <a:srgbClr val="C00000"/>
                    </a:solidFill>
                  </a:tcPr>
                </a:tc>
                <a:tc>
                  <a:txBody>
                    <a:bodyPr/>
                    <a:lstStyle/>
                    <a:p>
                      <a:r>
                        <a:rPr lang="en-US" sz="800" b="1" dirty="0" smtClean="0">
                          <a:solidFill>
                            <a:schemeClr val="bg1"/>
                          </a:solidFill>
                        </a:rPr>
                        <a:t>Yes</a:t>
                      </a:r>
                      <a:endParaRPr lang="en-US" sz="800" b="1" dirty="0">
                        <a:solidFill>
                          <a:schemeClr val="bg1"/>
                        </a:solidFill>
                      </a:endParaRPr>
                    </a:p>
                  </a:txBody>
                  <a:tcPr anchor="ctr">
                    <a:solidFill>
                      <a:srgbClr val="C00000"/>
                    </a:solidFill>
                  </a:tcPr>
                </a:tc>
                <a:tc>
                  <a:txBody>
                    <a:bodyPr/>
                    <a:lstStyle/>
                    <a:p>
                      <a:r>
                        <a:rPr lang="en-US" sz="800" b="1" dirty="0" smtClean="0">
                          <a:solidFill>
                            <a:schemeClr val="bg1"/>
                          </a:solidFill>
                        </a:rPr>
                        <a:t>Yes</a:t>
                      </a:r>
                      <a:endParaRPr lang="en-US" sz="800" b="1" dirty="0">
                        <a:solidFill>
                          <a:schemeClr val="bg1"/>
                        </a:solidFill>
                      </a:endParaRPr>
                    </a:p>
                  </a:txBody>
                  <a:tcPr anchor="ctr">
                    <a:solidFill>
                      <a:srgbClr val="C00000"/>
                    </a:solidFill>
                  </a:tcPr>
                </a:tc>
                <a:tc>
                  <a:txBody>
                    <a:bodyPr/>
                    <a:lstStyle/>
                    <a:p>
                      <a:r>
                        <a:rPr lang="en-US" sz="800" b="1" dirty="0" smtClean="0">
                          <a:solidFill>
                            <a:schemeClr val="bg1"/>
                          </a:solidFill>
                        </a:rPr>
                        <a:t>Yes</a:t>
                      </a:r>
                      <a:endParaRPr lang="en-US" sz="800" b="1" dirty="0">
                        <a:solidFill>
                          <a:schemeClr val="bg1"/>
                        </a:solidFill>
                      </a:endParaRPr>
                    </a:p>
                  </a:txBody>
                  <a:tcPr anchor="ctr">
                    <a:solidFill>
                      <a:srgbClr val="C00000"/>
                    </a:solidFill>
                  </a:tcPr>
                </a:tc>
                <a:tc>
                  <a:txBody>
                    <a:bodyPr/>
                    <a:lstStyle/>
                    <a:p>
                      <a:r>
                        <a:rPr lang="en-US" sz="800" b="1" dirty="0" smtClean="0">
                          <a:solidFill>
                            <a:schemeClr val="bg1"/>
                          </a:solidFill>
                        </a:rPr>
                        <a:t>Yes</a:t>
                      </a:r>
                      <a:endParaRPr lang="en-US" sz="800" b="1" dirty="0">
                        <a:solidFill>
                          <a:schemeClr val="bg1"/>
                        </a:solidFill>
                      </a:endParaRPr>
                    </a:p>
                  </a:txBody>
                  <a:tcPr anchor="ctr">
                    <a:solidFill>
                      <a:srgbClr val="C00000"/>
                    </a:solidFill>
                  </a:tcPr>
                </a:tc>
                <a:tc>
                  <a:txBody>
                    <a:bodyPr/>
                    <a:lstStyle/>
                    <a:p>
                      <a:r>
                        <a:rPr lang="en-US" sz="800" b="1" dirty="0" smtClean="0">
                          <a:solidFill>
                            <a:schemeClr val="bg1"/>
                          </a:solidFill>
                        </a:rPr>
                        <a:t>Yes</a:t>
                      </a:r>
                      <a:endParaRPr lang="en-US" sz="800" b="1" dirty="0">
                        <a:solidFill>
                          <a:schemeClr val="bg1"/>
                        </a:solidFill>
                      </a:endParaRPr>
                    </a:p>
                  </a:txBody>
                  <a:tcPr anchor="ctr">
                    <a:solidFill>
                      <a:srgbClr val="C00000"/>
                    </a:solidFill>
                  </a:tcPr>
                </a:tc>
                <a:tc>
                  <a:txBody>
                    <a:bodyPr/>
                    <a:lstStyle/>
                    <a:p>
                      <a:r>
                        <a:rPr lang="en-US" sz="800" b="1" dirty="0" smtClean="0">
                          <a:solidFill>
                            <a:schemeClr val="bg1"/>
                          </a:solidFill>
                        </a:rPr>
                        <a:t>Yes</a:t>
                      </a:r>
                      <a:endParaRPr lang="en-US" sz="800" b="1" dirty="0">
                        <a:solidFill>
                          <a:schemeClr val="bg1"/>
                        </a:solidFill>
                      </a:endParaRPr>
                    </a:p>
                  </a:txBody>
                  <a:tcPr anchor="ctr">
                    <a:solidFill>
                      <a:srgbClr val="C00000"/>
                    </a:solidFill>
                  </a:tcPr>
                </a:tc>
                <a:tc>
                  <a:txBody>
                    <a:bodyPr/>
                    <a:lstStyle/>
                    <a:p>
                      <a:r>
                        <a:rPr lang="en-US" sz="800" b="1" dirty="0" smtClean="0">
                          <a:solidFill>
                            <a:schemeClr val="bg1"/>
                          </a:solidFill>
                        </a:rPr>
                        <a:t>Mixed Martial Arts</a:t>
                      </a:r>
                      <a:endParaRPr lang="en-US" sz="800" b="1" dirty="0">
                        <a:solidFill>
                          <a:schemeClr val="bg1"/>
                        </a:solidFill>
                      </a:endParaRPr>
                    </a:p>
                  </a:txBody>
                  <a:tcPr anchor="ctr">
                    <a:solidFill>
                      <a:srgbClr val="C00000"/>
                    </a:solidFill>
                  </a:tcPr>
                </a:tc>
              </a:tr>
            </a:tbl>
          </a:graphicData>
        </a:graphic>
      </p:graphicFrame>
      <p:sp>
        <p:nvSpPr>
          <p:cNvPr id="2" name="Rectangle 1"/>
          <p:cNvSpPr/>
          <p:nvPr/>
        </p:nvSpPr>
        <p:spPr>
          <a:xfrm>
            <a:off x="228600" y="6172200"/>
            <a:ext cx="81534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71991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p:cNvCxnSpPr/>
          <p:nvPr/>
        </p:nvCxnSpPr>
        <p:spPr>
          <a:xfrm flipV="1">
            <a:off x="3352800" y="4495800"/>
            <a:ext cx="533400" cy="762002"/>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5105400" y="4343400"/>
            <a:ext cx="906012" cy="929336"/>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5029201" y="2133600"/>
            <a:ext cx="1295400" cy="809283"/>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2129406" y="4038600"/>
            <a:ext cx="1223394" cy="95828"/>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en-US" smtClean="0"/>
              <a:t>Copyright Teece 2015</a:t>
            </a:r>
            <a:endParaRPr lang="en-US"/>
          </a:p>
        </p:txBody>
      </p:sp>
      <p:sp>
        <p:nvSpPr>
          <p:cNvPr id="3" name="Slide Number Placeholder 2"/>
          <p:cNvSpPr>
            <a:spLocks noGrp="1"/>
          </p:cNvSpPr>
          <p:nvPr>
            <p:ph type="sldNum" sz="quarter" idx="12"/>
          </p:nvPr>
        </p:nvSpPr>
        <p:spPr/>
        <p:txBody>
          <a:bodyPr/>
          <a:lstStyle/>
          <a:p>
            <a:fld id="{3AF07D70-D3E4-4BAC-9BE5-3B18CA6AAE60}" type="slidenum">
              <a:rPr lang="en-US" smtClean="0"/>
              <a:t>66</a:t>
            </a:fld>
            <a:endParaRPr lang="en-US"/>
          </a:p>
        </p:txBody>
      </p:sp>
      <p:graphicFrame>
        <p:nvGraphicFramePr>
          <p:cNvPr id="4" name="Diagram 3"/>
          <p:cNvGraphicFramePr/>
          <p:nvPr>
            <p:extLst>
              <p:ext uri="{D42A27DB-BD31-4B8C-83A1-F6EECF244321}">
                <p14:modId xmlns:p14="http://schemas.microsoft.com/office/powerpoint/2010/main" val="428904269"/>
              </p:ext>
            </p:extLst>
          </p:nvPr>
        </p:nvGraphicFramePr>
        <p:xfrm>
          <a:off x="1295400" y="16002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748332" y="2837412"/>
            <a:ext cx="1524000" cy="646331"/>
          </a:xfrm>
          <a:prstGeom prst="rect">
            <a:avLst/>
          </a:prstGeom>
          <a:noFill/>
          <a:ln w="15875">
            <a:solidFill>
              <a:schemeClr val="tx1"/>
            </a:solidFill>
          </a:ln>
        </p:spPr>
        <p:txBody>
          <a:bodyPr wrap="square" rtlCol="0">
            <a:spAutoFit/>
          </a:bodyPr>
          <a:lstStyle/>
          <a:p>
            <a:pPr algn="ctr"/>
            <a:r>
              <a:rPr lang="en-US" dirty="0" smtClean="0"/>
              <a:t>Open Innovation</a:t>
            </a:r>
            <a:endParaRPr lang="en-US" dirty="0"/>
          </a:p>
        </p:txBody>
      </p:sp>
      <p:sp>
        <p:nvSpPr>
          <p:cNvPr id="6" name="TextBox 5"/>
          <p:cNvSpPr txBox="1"/>
          <p:nvPr/>
        </p:nvSpPr>
        <p:spPr>
          <a:xfrm>
            <a:off x="453006" y="2828406"/>
            <a:ext cx="1676400" cy="369332"/>
          </a:xfrm>
          <a:prstGeom prst="rect">
            <a:avLst/>
          </a:prstGeom>
          <a:noFill/>
          <a:ln w="15875">
            <a:solidFill>
              <a:schemeClr val="tx1"/>
            </a:solidFill>
          </a:ln>
        </p:spPr>
        <p:txBody>
          <a:bodyPr wrap="square" rtlCol="0">
            <a:spAutoFit/>
          </a:bodyPr>
          <a:lstStyle/>
          <a:p>
            <a:pPr algn="ctr"/>
            <a:r>
              <a:rPr lang="en-US" dirty="0" smtClean="0"/>
              <a:t>Ambidexterity</a:t>
            </a:r>
          </a:p>
        </p:txBody>
      </p:sp>
      <p:sp>
        <p:nvSpPr>
          <p:cNvPr id="7" name="Title 1"/>
          <p:cNvSpPr txBox="1">
            <a:spLocks/>
          </p:cNvSpPr>
          <p:nvPr/>
        </p:nvSpPr>
        <p:spPr>
          <a:xfrm>
            <a:off x="609600" y="609600"/>
            <a:ext cx="8229600" cy="609600"/>
          </a:xfrm>
          <a:prstGeom prst="rect">
            <a:avLst/>
          </a:prstGeom>
        </p:spPr>
        <p:txBody>
          <a:bodyPr>
            <a:normAutofit fontScale="82500" lnSpcReduction="2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smtClean="0"/>
              <a:t>Modified SST</a:t>
            </a:r>
          </a:p>
          <a:p>
            <a:r>
              <a:rPr lang="en-US" sz="2400" dirty="0" smtClean="0"/>
              <a:t>(Sensing, </a:t>
            </a:r>
            <a:r>
              <a:rPr lang="en-US" sz="2400" dirty="0"/>
              <a:t>Creating, </a:t>
            </a:r>
            <a:r>
              <a:rPr lang="en-US" sz="2400" dirty="0" smtClean="0"/>
              <a:t>Seizing, Transforming (SCST) </a:t>
            </a:r>
            <a:endParaRPr lang="en-US" sz="2400" dirty="0"/>
          </a:p>
        </p:txBody>
      </p:sp>
      <p:cxnSp>
        <p:nvCxnSpPr>
          <p:cNvPr id="10" name="Straight Connector 9"/>
          <p:cNvCxnSpPr/>
          <p:nvPr/>
        </p:nvCxnSpPr>
        <p:spPr>
          <a:xfrm>
            <a:off x="4343400" y="1295400"/>
            <a:ext cx="0" cy="4800600"/>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314700" y="2819400"/>
            <a:ext cx="2057400" cy="17526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 name="TextBox 10"/>
          <p:cNvSpPr txBox="1"/>
          <p:nvPr/>
        </p:nvSpPr>
        <p:spPr>
          <a:xfrm>
            <a:off x="3467100" y="3276600"/>
            <a:ext cx="1752600" cy="646331"/>
          </a:xfrm>
          <a:prstGeom prst="rect">
            <a:avLst/>
          </a:prstGeom>
          <a:noFill/>
        </p:spPr>
        <p:txBody>
          <a:bodyPr wrap="square" rtlCol="0">
            <a:spAutoFit/>
          </a:bodyPr>
          <a:lstStyle/>
          <a:p>
            <a:pPr algn="ctr"/>
            <a:r>
              <a:rPr lang="en-US" dirty="0" smtClean="0"/>
              <a:t>Dynamic Capabilities</a:t>
            </a:r>
            <a:endParaRPr lang="en-US" dirty="0"/>
          </a:p>
        </p:txBody>
      </p:sp>
      <p:sp>
        <p:nvSpPr>
          <p:cNvPr id="12" name="TextBox 11"/>
          <p:cNvSpPr txBox="1"/>
          <p:nvPr/>
        </p:nvSpPr>
        <p:spPr>
          <a:xfrm>
            <a:off x="1620823" y="5222147"/>
            <a:ext cx="1676400" cy="369332"/>
          </a:xfrm>
          <a:prstGeom prst="rect">
            <a:avLst/>
          </a:prstGeom>
          <a:noFill/>
          <a:ln w="15875">
            <a:solidFill>
              <a:schemeClr val="tx1"/>
            </a:solidFill>
          </a:ln>
        </p:spPr>
        <p:txBody>
          <a:bodyPr wrap="square" rtlCol="0">
            <a:spAutoFit/>
          </a:bodyPr>
          <a:lstStyle/>
          <a:p>
            <a:pPr algn="ctr"/>
            <a:r>
              <a:rPr lang="en-US" dirty="0" smtClean="0"/>
              <a:t>Obliquity</a:t>
            </a:r>
          </a:p>
        </p:txBody>
      </p:sp>
      <p:sp>
        <p:nvSpPr>
          <p:cNvPr id="13" name="TextBox 12"/>
          <p:cNvSpPr txBox="1"/>
          <p:nvPr/>
        </p:nvSpPr>
        <p:spPr>
          <a:xfrm>
            <a:off x="6011411" y="5257800"/>
            <a:ext cx="1676400" cy="369332"/>
          </a:xfrm>
          <a:prstGeom prst="rect">
            <a:avLst/>
          </a:prstGeom>
          <a:noFill/>
          <a:ln w="15875">
            <a:solidFill>
              <a:schemeClr val="tx1"/>
            </a:solidFill>
          </a:ln>
        </p:spPr>
        <p:txBody>
          <a:bodyPr wrap="square" rtlCol="0">
            <a:spAutoFit/>
          </a:bodyPr>
          <a:lstStyle/>
          <a:p>
            <a:pPr algn="ctr"/>
            <a:r>
              <a:rPr lang="en-US" dirty="0" smtClean="0"/>
              <a:t>Remix</a:t>
            </a:r>
          </a:p>
        </p:txBody>
      </p:sp>
      <p:sp>
        <p:nvSpPr>
          <p:cNvPr id="14" name="TextBox 13"/>
          <p:cNvSpPr txBox="1"/>
          <p:nvPr/>
        </p:nvSpPr>
        <p:spPr>
          <a:xfrm>
            <a:off x="6324600" y="1371599"/>
            <a:ext cx="1676400" cy="923330"/>
          </a:xfrm>
          <a:prstGeom prst="rect">
            <a:avLst/>
          </a:prstGeom>
          <a:noFill/>
          <a:ln w="15875">
            <a:solidFill>
              <a:schemeClr val="tx1"/>
            </a:solidFill>
          </a:ln>
        </p:spPr>
        <p:txBody>
          <a:bodyPr wrap="square" rtlCol="0">
            <a:spAutoFit/>
          </a:bodyPr>
          <a:lstStyle/>
          <a:p>
            <a:pPr algn="ctr"/>
            <a:r>
              <a:rPr lang="en-US" dirty="0" smtClean="0"/>
              <a:t>Scenario Planning &amp; SWOT</a:t>
            </a:r>
          </a:p>
        </p:txBody>
      </p:sp>
      <p:sp>
        <p:nvSpPr>
          <p:cNvPr id="15" name="TextBox 14"/>
          <p:cNvSpPr txBox="1"/>
          <p:nvPr/>
        </p:nvSpPr>
        <p:spPr>
          <a:xfrm>
            <a:off x="6934200" y="4343400"/>
            <a:ext cx="1676400" cy="369332"/>
          </a:xfrm>
          <a:prstGeom prst="rect">
            <a:avLst/>
          </a:prstGeom>
          <a:noFill/>
          <a:ln w="15875">
            <a:solidFill>
              <a:schemeClr val="tx1"/>
            </a:solidFill>
          </a:ln>
        </p:spPr>
        <p:txBody>
          <a:bodyPr wrap="square" rtlCol="0">
            <a:spAutoFit/>
          </a:bodyPr>
          <a:lstStyle/>
          <a:p>
            <a:pPr algn="ctr"/>
            <a:r>
              <a:rPr lang="en-US" dirty="0" smtClean="0"/>
              <a:t>Lean Startup</a:t>
            </a:r>
          </a:p>
        </p:txBody>
      </p:sp>
      <p:cxnSp>
        <p:nvCxnSpPr>
          <p:cNvPr id="18" name="Straight Arrow Connector 17"/>
          <p:cNvCxnSpPr/>
          <p:nvPr/>
        </p:nvCxnSpPr>
        <p:spPr>
          <a:xfrm>
            <a:off x="2211373" y="2953436"/>
            <a:ext cx="1293827" cy="184664"/>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5219700" y="2942883"/>
            <a:ext cx="1473316" cy="257517"/>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81000" y="3903595"/>
            <a:ext cx="1676400" cy="369332"/>
          </a:xfrm>
          <a:prstGeom prst="rect">
            <a:avLst/>
          </a:prstGeom>
          <a:noFill/>
          <a:ln w="15875">
            <a:solidFill>
              <a:schemeClr val="tx1"/>
            </a:solidFill>
          </a:ln>
        </p:spPr>
        <p:txBody>
          <a:bodyPr wrap="square" rtlCol="0">
            <a:spAutoFit/>
          </a:bodyPr>
          <a:lstStyle/>
          <a:p>
            <a:pPr algn="ctr"/>
            <a:r>
              <a:rPr lang="en-US" dirty="0" smtClean="0"/>
              <a:t>Disruption</a:t>
            </a:r>
          </a:p>
        </p:txBody>
      </p:sp>
      <p:cxnSp>
        <p:nvCxnSpPr>
          <p:cNvPr id="36" name="Straight Arrow Connector 35"/>
          <p:cNvCxnSpPr/>
          <p:nvPr/>
        </p:nvCxnSpPr>
        <p:spPr>
          <a:xfrm flipH="1" flipV="1">
            <a:off x="5372100" y="3922931"/>
            <a:ext cx="1477511" cy="496669"/>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8340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685800"/>
            <a:ext cx="7543800" cy="1524000"/>
          </a:xfrm>
        </p:spPr>
        <p:txBody>
          <a:bodyPr>
            <a:normAutofit/>
          </a:bodyPr>
          <a:lstStyle/>
          <a:p>
            <a:r>
              <a:rPr lang="en-US" sz="3200" dirty="0" smtClean="0">
                <a:solidFill>
                  <a:schemeClr val="bg1"/>
                </a:solidFill>
              </a:rPr>
              <a:t>Part 2: Dynamic Capabilities Framework</a:t>
            </a:r>
            <a:endParaRPr lang="en-US" sz="3200" dirty="0">
              <a:solidFill>
                <a:schemeClr val="bg1"/>
              </a:solidFill>
            </a:endParaRPr>
          </a:p>
        </p:txBody>
      </p:sp>
      <p:sp>
        <p:nvSpPr>
          <p:cNvPr id="4" name="Footer Placeholder 3"/>
          <p:cNvSpPr>
            <a:spLocks noGrp="1"/>
          </p:cNvSpPr>
          <p:nvPr>
            <p:ph type="ftr" sz="quarter" idx="11"/>
          </p:nvPr>
        </p:nvSpPr>
        <p:spPr/>
        <p:txBody>
          <a:bodyPr/>
          <a:lstStyle/>
          <a:p>
            <a:r>
              <a:rPr lang="en-US" smtClean="0"/>
              <a:t>Copyright Teece 2015</a:t>
            </a:r>
            <a:endParaRPr lang="en-US"/>
          </a:p>
        </p:txBody>
      </p:sp>
      <p:sp>
        <p:nvSpPr>
          <p:cNvPr id="5" name="Slide Number Placeholder 4"/>
          <p:cNvSpPr>
            <a:spLocks noGrp="1"/>
          </p:cNvSpPr>
          <p:nvPr>
            <p:ph type="sldNum" sz="quarter" idx="12"/>
          </p:nvPr>
        </p:nvSpPr>
        <p:spPr/>
        <p:txBody>
          <a:bodyPr/>
          <a:lstStyle/>
          <a:p>
            <a:fld id="{DD124695-114D-48E9-A75F-16448903BDFF}" type="slidenum">
              <a:rPr lang="en-US" smtClean="0"/>
              <a:t>7</a:t>
            </a:fld>
            <a:endParaRPr lang="en-US"/>
          </a:p>
        </p:txBody>
      </p:sp>
    </p:spTree>
    <p:extLst>
      <p:ext uri="{BB962C8B-B14F-4D97-AF65-F5344CB8AC3E}">
        <p14:creationId xmlns:p14="http://schemas.microsoft.com/office/powerpoint/2010/main" val="426941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Subtitle 2"/>
          <p:cNvSpPr>
            <a:spLocks noGrp="1"/>
          </p:cNvSpPr>
          <p:nvPr>
            <p:ph type="subTitle" idx="1"/>
          </p:nvPr>
        </p:nvSpPr>
        <p:spPr>
          <a:xfrm>
            <a:off x="196442" y="1828800"/>
            <a:ext cx="8763000" cy="4377845"/>
          </a:xfrm>
        </p:spPr>
        <p:txBody>
          <a:bodyPr>
            <a:noAutofit/>
          </a:bodyPr>
          <a:lstStyle/>
          <a:p>
            <a:pPr marL="342900" indent="-342900" algn="l" eaLnBrk="1" hangingPunct="1">
              <a:buSzPct val="75000"/>
              <a:buFont typeface="Wingdings" panose="05000000000000000000" pitchFamily="2" charset="2"/>
              <a:buChar char="§"/>
            </a:pPr>
            <a:r>
              <a:rPr lang="en-US" sz="2000" dirty="0" smtClean="0">
                <a:ea typeface="Calibri" pitchFamily="34" charset="0"/>
                <a:cs typeface="Calibri" pitchFamily="34" charset="0"/>
              </a:rPr>
              <a:t>Limited ability of a firm to generate “supernormal” profits over the long run</a:t>
            </a:r>
          </a:p>
          <a:p>
            <a:pPr marL="1371600" lvl="2" indent="-457200" algn="l">
              <a:buSzPct val="75000"/>
              <a:buFont typeface="Wingdings" panose="05000000000000000000" pitchFamily="2" charset="2"/>
              <a:buChar char="§"/>
            </a:pPr>
            <a:r>
              <a:rPr lang="en-US" dirty="0" smtClean="0">
                <a:solidFill>
                  <a:schemeClr val="tx1"/>
                </a:solidFill>
                <a:ea typeface="Calibri" pitchFamily="34" charset="0"/>
                <a:cs typeface="Calibri" pitchFamily="34" charset="0"/>
              </a:rPr>
              <a:t>Competitive advantage is often fleeting</a:t>
            </a:r>
          </a:p>
          <a:p>
            <a:pPr marL="1371600" lvl="2" indent="-457200" algn="l">
              <a:buSzPct val="75000"/>
              <a:buFont typeface="Wingdings" panose="05000000000000000000" pitchFamily="2" charset="2"/>
              <a:buChar char="§"/>
            </a:pPr>
            <a:r>
              <a:rPr lang="en-US" dirty="0">
                <a:solidFill>
                  <a:schemeClr val="tx1"/>
                </a:solidFill>
                <a:ea typeface="Calibri" pitchFamily="34" charset="0"/>
                <a:cs typeface="Calibri" pitchFamily="34" charset="0"/>
              </a:rPr>
              <a:t>F</a:t>
            </a:r>
            <a:r>
              <a:rPr lang="en-US" dirty="0" smtClean="0">
                <a:solidFill>
                  <a:schemeClr val="tx1"/>
                </a:solidFill>
                <a:ea typeface="Calibri" pitchFamily="34" charset="0"/>
                <a:cs typeface="Calibri" pitchFamily="34" charset="0"/>
              </a:rPr>
              <a:t>ew firms change and thrive over the long haul: GE, IBM, 3M, Apple… </a:t>
            </a:r>
            <a:endParaRPr lang="en-US" dirty="0">
              <a:solidFill>
                <a:schemeClr val="tx1"/>
              </a:solidFill>
              <a:ea typeface="Calibri" pitchFamily="34" charset="0"/>
              <a:cs typeface="Calibri" pitchFamily="34" charset="0"/>
            </a:endParaRPr>
          </a:p>
          <a:p>
            <a:pPr marL="342900" indent="-342900">
              <a:buSzPct val="75000"/>
              <a:buFont typeface="Wingdings" panose="05000000000000000000" pitchFamily="2" charset="2"/>
              <a:buChar char="§"/>
            </a:pPr>
            <a:r>
              <a:rPr lang="en-US" sz="2000" dirty="0" smtClean="0">
                <a:ea typeface="Calibri" pitchFamily="34" charset="0"/>
                <a:cs typeface="Calibri" pitchFamily="34" charset="0"/>
              </a:rPr>
              <a:t>My thesis: With deep uncertainty, strong asset orchestration, internally and externally, coupled with good strategy and the astute assembly </a:t>
            </a:r>
            <a:r>
              <a:rPr lang="en-US" sz="2000" dirty="0">
                <a:ea typeface="Calibri" pitchFamily="34" charset="0"/>
                <a:cs typeface="Calibri" pitchFamily="34" charset="0"/>
              </a:rPr>
              <a:t>of  </a:t>
            </a:r>
            <a:r>
              <a:rPr lang="en-US" sz="2000" dirty="0" smtClean="0">
                <a:ea typeface="Calibri" pitchFamily="34" charset="0"/>
                <a:cs typeface="Calibri" pitchFamily="34" charset="0"/>
              </a:rPr>
              <a:t>resources undergirds </a:t>
            </a:r>
            <a:r>
              <a:rPr lang="en-US" sz="2000" b="1" dirty="0">
                <a:solidFill>
                  <a:srgbClr val="C00000"/>
                </a:solidFill>
                <a:ea typeface="Calibri" pitchFamily="34" charset="0"/>
                <a:cs typeface="Calibri" pitchFamily="34" charset="0"/>
              </a:rPr>
              <a:t>D</a:t>
            </a:r>
            <a:r>
              <a:rPr lang="en-US" sz="2000" b="1" dirty="0" smtClean="0">
                <a:solidFill>
                  <a:srgbClr val="C00000"/>
                </a:solidFill>
                <a:ea typeface="Calibri" pitchFamily="34" charset="0"/>
                <a:cs typeface="Calibri" pitchFamily="34" charset="0"/>
              </a:rPr>
              <a:t>ynamic </a:t>
            </a:r>
            <a:r>
              <a:rPr lang="en-US" sz="2000" b="1" dirty="0">
                <a:solidFill>
                  <a:srgbClr val="C00000"/>
                </a:solidFill>
                <a:ea typeface="Calibri" pitchFamily="34" charset="0"/>
                <a:cs typeface="Calibri" pitchFamily="34" charset="0"/>
              </a:rPr>
              <a:t>C</a:t>
            </a:r>
            <a:r>
              <a:rPr lang="en-US" sz="2000" b="1" dirty="0" smtClean="0">
                <a:solidFill>
                  <a:srgbClr val="C00000"/>
                </a:solidFill>
                <a:ea typeface="Calibri" pitchFamily="34" charset="0"/>
                <a:cs typeface="Calibri" pitchFamily="34" charset="0"/>
              </a:rPr>
              <a:t>apabilities</a:t>
            </a:r>
            <a:r>
              <a:rPr lang="en-US" sz="2000" dirty="0" smtClean="0">
                <a:ea typeface="Calibri" pitchFamily="34" charset="0"/>
                <a:cs typeface="Calibri" pitchFamily="34" charset="0"/>
              </a:rPr>
              <a:t> which enables supernormal profits</a:t>
            </a:r>
          </a:p>
          <a:p>
            <a:pPr marL="342900" indent="-342900">
              <a:buSzPct val="75000"/>
              <a:buFont typeface="Wingdings" panose="05000000000000000000" pitchFamily="2" charset="2"/>
              <a:buChar char="§"/>
            </a:pPr>
            <a:r>
              <a:rPr lang="en-US" sz="2000" b="1" dirty="0" smtClean="0">
                <a:latin typeface="Times New Roman" panose="02020603050405020304" pitchFamily="18" charset="0"/>
                <a:ea typeface="Calibri" pitchFamily="34" charset="0"/>
                <a:cs typeface="Times New Roman" panose="02020603050405020304" pitchFamily="18" charset="0"/>
              </a:rPr>
              <a:t>Definition of Dynamic Capabilities: “The </a:t>
            </a:r>
            <a:r>
              <a:rPr lang="en-US" sz="2000" b="1" dirty="0">
                <a:latin typeface="Times New Roman" panose="02020603050405020304" pitchFamily="18" charset="0"/>
                <a:ea typeface="Calibri" pitchFamily="34" charset="0"/>
                <a:cs typeface="Times New Roman" panose="02020603050405020304" pitchFamily="18" charset="0"/>
              </a:rPr>
              <a:t>ability of an organization and its management to integrate, build, and reconfigure internal and external competences to address rapidly changing environments” (Teece et al., 1997: 516)</a:t>
            </a:r>
          </a:p>
          <a:p>
            <a:pPr marL="457200" indent="-457200">
              <a:buFont typeface="Wingdings" pitchFamily="2" charset="2"/>
              <a:buChar char="q"/>
            </a:pPr>
            <a:endParaRPr lang="en-US" sz="2000" dirty="0">
              <a:latin typeface="Times New Roman" panose="02020603050405020304" pitchFamily="18" charset="0"/>
              <a:ea typeface="Calibri" pitchFamily="34" charset="0"/>
              <a:cs typeface="Times New Roman" panose="02020603050405020304" pitchFamily="18" charset="0"/>
            </a:endParaRPr>
          </a:p>
          <a:p>
            <a:pPr marL="342900" indent="-342900">
              <a:buSzPct val="75000"/>
              <a:buFont typeface="Wingdings" panose="05000000000000000000" pitchFamily="2" charset="2"/>
              <a:buChar char="§"/>
            </a:pPr>
            <a:endParaRPr lang="en-US" sz="2000" dirty="0" smtClean="0">
              <a:ea typeface="Calibri" pitchFamily="34" charset="0"/>
              <a:cs typeface="Calibri" pitchFamily="34" charset="0"/>
            </a:endParaRPr>
          </a:p>
          <a:p>
            <a:pPr lvl="1" algn="l" eaLnBrk="1" hangingPunct="1">
              <a:buSzPct val="75000"/>
            </a:pPr>
            <a:endParaRPr lang="en-US" sz="2000" dirty="0" smtClean="0">
              <a:ea typeface="Calibri" pitchFamily="34" charset="0"/>
              <a:cs typeface="Calibri" pitchFamily="34" charset="0"/>
            </a:endParaRPr>
          </a:p>
          <a:p>
            <a:pPr marL="800100" lvl="1" indent="-342900" algn="l" eaLnBrk="1" hangingPunct="1">
              <a:buSzPct val="75000"/>
              <a:buFont typeface="Arial" panose="020B0604020202020204" pitchFamily="34" charset="0"/>
              <a:buChar char="•"/>
            </a:pPr>
            <a:endParaRPr lang="en-US" sz="2000" dirty="0" smtClean="0">
              <a:ea typeface="Calibri" pitchFamily="34" charset="0"/>
              <a:cs typeface="Calibri" pitchFamily="34" charset="0"/>
            </a:endParaRPr>
          </a:p>
        </p:txBody>
      </p:sp>
      <p:sp>
        <p:nvSpPr>
          <p:cNvPr id="7" name="Slide Number Placeholder 6"/>
          <p:cNvSpPr>
            <a:spLocks noGrp="1"/>
          </p:cNvSpPr>
          <p:nvPr>
            <p:ph type="sldNum" sz="quarter" idx="11"/>
          </p:nvPr>
        </p:nvSpPr>
        <p:spPr>
          <a:xfrm>
            <a:off x="8020755" y="6356350"/>
            <a:ext cx="2246489" cy="301227"/>
          </a:xfrm>
        </p:spPr>
        <p:txBody>
          <a:bodyPr/>
          <a:lstStyle/>
          <a:p>
            <a:pPr>
              <a:defRPr/>
            </a:pPr>
            <a:fld id="{E0FD4A04-F086-42B2-B2A8-D9C11082355B}" type="slidenum">
              <a:rPr lang="en-US" sz="2400" smtClean="0">
                <a:latin typeface="+mj-lt"/>
              </a:rPr>
              <a:pPr>
                <a:defRPr/>
              </a:pPr>
              <a:t>8</a:t>
            </a:fld>
            <a:endParaRPr lang="en-US" sz="2400" dirty="0">
              <a:latin typeface="+mj-lt"/>
            </a:endParaRPr>
          </a:p>
        </p:txBody>
      </p:sp>
      <p:sp>
        <p:nvSpPr>
          <p:cNvPr id="10" name="Title 5"/>
          <p:cNvSpPr txBox="1">
            <a:spLocks/>
          </p:cNvSpPr>
          <p:nvPr/>
        </p:nvSpPr>
        <p:spPr>
          <a:xfrm>
            <a:off x="228600" y="-93552"/>
            <a:ext cx="8229600" cy="1371600"/>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48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2400" b="1" dirty="0" smtClean="0">
                <a:solidFill>
                  <a:schemeClr val="tx1"/>
                </a:solidFill>
              </a:rPr>
              <a:t>The fundamental question in Strategic Management:</a:t>
            </a:r>
          </a:p>
          <a:p>
            <a:pPr fontAlgn="auto">
              <a:spcAft>
                <a:spcPts val="0"/>
              </a:spcAft>
            </a:pPr>
            <a:r>
              <a:rPr lang="en-US" sz="2400" b="1" dirty="0" smtClean="0">
                <a:solidFill>
                  <a:schemeClr val="tx1"/>
                </a:solidFill>
              </a:rPr>
              <a:t>How do </a:t>
            </a:r>
            <a:r>
              <a:rPr lang="en-US" sz="2400" b="1" dirty="0">
                <a:solidFill>
                  <a:schemeClr val="tx1"/>
                </a:solidFill>
              </a:rPr>
              <a:t>f</a:t>
            </a:r>
            <a:r>
              <a:rPr lang="en-US" sz="2400" b="1" dirty="0" smtClean="0">
                <a:solidFill>
                  <a:schemeClr val="tx1"/>
                </a:solidFill>
              </a:rPr>
              <a:t>irms </a:t>
            </a:r>
            <a:r>
              <a:rPr lang="en-US" sz="2400" b="1" dirty="0">
                <a:solidFill>
                  <a:schemeClr val="tx1"/>
                </a:solidFill>
              </a:rPr>
              <a:t>b</a:t>
            </a:r>
            <a:r>
              <a:rPr lang="en-US" sz="2400" b="1" dirty="0" smtClean="0">
                <a:solidFill>
                  <a:schemeClr val="tx1"/>
                </a:solidFill>
              </a:rPr>
              <a:t>uild long-run Competitive Advantage?</a:t>
            </a:r>
          </a:p>
        </p:txBody>
      </p:sp>
      <p:sp>
        <p:nvSpPr>
          <p:cNvPr id="8" name="Footer Placeholder 3"/>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smtClean="0">
                <a:solidFill>
                  <a:schemeClr val="tx1"/>
                </a:solidFill>
              </a:rPr>
              <a:t>Copyright Teece 2014</a:t>
            </a:r>
            <a:endParaRPr lang="en-US" b="1" dirty="0">
              <a:solidFill>
                <a:schemeClr val="tx1"/>
              </a:solidFill>
            </a:endParaRPr>
          </a:p>
        </p:txBody>
      </p:sp>
      <p:sp>
        <p:nvSpPr>
          <p:cNvPr id="2" name="Flowchart: Process 1"/>
          <p:cNvSpPr/>
          <p:nvPr/>
        </p:nvSpPr>
        <p:spPr>
          <a:xfrm>
            <a:off x="0" y="152400"/>
            <a:ext cx="9144000" cy="228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Process 2"/>
          <p:cNvSpPr/>
          <p:nvPr/>
        </p:nvSpPr>
        <p:spPr>
          <a:xfrm>
            <a:off x="0" y="6019800"/>
            <a:ext cx="9144000" cy="4571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smtClean="0"/>
              <a:t>Copyright Teece 2015</a:t>
            </a:r>
            <a:endParaRPr lang="en-US"/>
          </a:p>
        </p:txBody>
      </p:sp>
    </p:spTree>
    <p:extLst>
      <p:ext uri="{BB962C8B-B14F-4D97-AF65-F5344CB8AC3E}">
        <p14:creationId xmlns:p14="http://schemas.microsoft.com/office/powerpoint/2010/main" val="263986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0893" y="457200"/>
            <a:ext cx="8598306" cy="369332"/>
          </a:xfrm>
          <a:prstGeom prst="rect">
            <a:avLst/>
          </a:prstGeom>
        </p:spPr>
        <p:txBody>
          <a:bodyPr vert="horz" wrap="square" lIns="0" tIns="0" rIns="0" bIns="0" rtlCol="0">
            <a:spAutoFit/>
          </a:bodyPr>
          <a:lstStyle/>
          <a:p>
            <a:pPr marL="12700" marR="5080">
              <a:lnSpc>
                <a:spcPct val="100000"/>
              </a:lnSpc>
            </a:pPr>
            <a:r>
              <a:rPr sz="2400" dirty="0"/>
              <a:t>The</a:t>
            </a:r>
            <a:r>
              <a:rPr sz="2400" spc="-25" dirty="0"/>
              <a:t> </a:t>
            </a:r>
            <a:r>
              <a:rPr sz="2400" dirty="0"/>
              <a:t>e</a:t>
            </a:r>
            <a:r>
              <a:rPr sz="2400" spc="-10" dirty="0"/>
              <a:t>v</a:t>
            </a:r>
            <a:r>
              <a:rPr sz="2400" dirty="0"/>
              <a:t>olution</a:t>
            </a:r>
            <a:r>
              <a:rPr sz="2400" spc="-50" dirty="0"/>
              <a:t> </a:t>
            </a:r>
            <a:r>
              <a:rPr sz="2400" dirty="0"/>
              <a:t>of</a:t>
            </a:r>
            <a:r>
              <a:rPr sz="2400" spc="-15" dirty="0"/>
              <a:t> </a:t>
            </a:r>
            <a:r>
              <a:rPr sz="2400" dirty="0"/>
              <a:t>strat</a:t>
            </a:r>
            <a:r>
              <a:rPr sz="2400" spc="-15" dirty="0"/>
              <a:t>e</a:t>
            </a:r>
            <a:r>
              <a:rPr sz="2400" dirty="0"/>
              <a:t>gic</a:t>
            </a:r>
            <a:r>
              <a:rPr sz="2400" spc="-35" dirty="0"/>
              <a:t> </a:t>
            </a:r>
            <a:r>
              <a:rPr lang="en-US" sz="2400" dirty="0" smtClean="0"/>
              <a:t>management</a:t>
            </a:r>
            <a:r>
              <a:rPr sz="2400" dirty="0" smtClean="0"/>
              <a:t> </a:t>
            </a:r>
            <a:r>
              <a:rPr lang="en-US" sz="2400" dirty="0" smtClean="0"/>
              <a:t>&amp; “research based” </a:t>
            </a:r>
            <a:r>
              <a:rPr lang="en-US" sz="2400" dirty="0"/>
              <a:t>t</a:t>
            </a:r>
            <a:r>
              <a:rPr lang="en-US" sz="2400" dirty="0" smtClean="0"/>
              <a:t>hinking</a:t>
            </a:r>
            <a:endParaRPr sz="2400" dirty="0"/>
          </a:p>
        </p:txBody>
      </p:sp>
      <p:sp>
        <p:nvSpPr>
          <p:cNvPr id="3" name="object 3"/>
          <p:cNvSpPr/>
          <p:nvPr/>
        </p:nvSpPr>
        <p:spPr>
          <a:xfrm>
            <a:off x="1524000" y="1409191"/>
            <a:ext cx="7145020" cy="4051300"/>
          </a:xfrm>
          <a:custGeom>
            <a:avLst/>
            <a:gdLst/>
            <a:ahLst/>
            <a:cxnLst/>
            <a:rect l="l" t="t" r="r" b="b"/>
            <a:pathLst>
              <a:path w="7145020" h="4051300">
                <a:moveTo>
                  <a:pt x="6071489" y="0"/>
                </a:moveTo>
                <a:lnTo>
                  <a:pt x="6128766" y="508000"/>
                </a:lnTo>
                <a:lnTo>
                  <a:pt x="6063527" y="508000"/>
                </a:lnTo>
                <a:lnTo>
                  <a:pt x="5064404" y="711200"/>
                </a:lnTo>
                <a:lnTo>
                  <a:pt x="5004752" y="736600"/>
                </a:lnTo>
                <a:lnTo>
                  <a:pt x="4653746" y="812800"/>
                </a:lnTo>
                <a:lnTo>
                  <a:pt x="4596396" y="838200"/>
                </a:lnTo>
                <a:lnTo>
                  <a:pt x="4426316" y="876300"/>
                </a:lnTo>
                <a:lnTo>
                  <a:pt x="4370280" y="901700"/>
                </a:lnTo>
                <a:lnTo>
                  <a:pt x="4204144" y="939800"/>
                </a:lnTo>
                <a:lnTo>
                  <a:pt x="4149423" y="965200"/>
                </a:lnTo>
                <a:lnTo>
                  <a:pt x="4040967" y="990600"/>
                </a:lnTo>
                <a:lnTo>
                  <a:pt x="3987232" y="1016000"/>
                </a:lnTo>
                <a:lnTo>
                  <a:pt x="3880748" y="1041400"/>
                </a:lnTo>
                <a:lnTo>
                  <a:pt x="3827998" y="1066800"/>
                </a:lnTo>
                <a:lnTo>
                  <a:pt x="3775578" y="1079500"/>
                </a:lnTo>
                <a:lnTo>
                  <a:pt x="3723486" y="1104900"/>
                </a:lnTo>
                <a:lnTo>
                  <a:pt x="3620289" y="1130300"/>
                </a:lnTo>
                <a:lnTo>
                  <a:pt x="3569183" y="1155700"/>
                </a:lnTo>
                <a:lnTo>
                  <a:pt x="3518406" y="1168400"/>
                </a:lnTo>
                <a:lnTo>
                  <a:pt x="3467958" y="1193800"/>
                </a:lnTo>
                <a:lnTo>
                  <a:pt x="3417838" y="1206500"/>
                </a:lnTo>
                <a:lnTo>
                  <a:pt x="3368047" y="1231900"/>
                </a:lnTo>
                <a:lnTo>
                  <a:pt x="3318585" y="1244600"/>
                </a:lnTo>
                <a:lnTo>
                  <a:pt x="3269452" y="1270000"/>
                </a:lnTo>
                <a:lnTo>
                  <a:pt x="3220647" y="1282700"/>
                </a:lnTo>
                <a:lnTo>
                  <a:pt x="3172171" y="1308100"/>
                </a:lnTo>
                <a:lnTo>
                  <a:pt x="3124023" y="1320800"/>
                </a:lnTo>
                <a:lnTo>
                  <a:pt x="3028714" y="1371600"/>
                </a:lnTo>
                <a:lnTo>
                  <a:pt x="2981553" y="1384300"/>
                </a:lnTo>
                <a:lnTo>
                  <a:pt x="2934720" y="1409700"/>
                </a:lnTo>
                <a:lnTo>
                  <a:pt x="2888216" y="1422400"/>
                </a:lnTo>
                <a:lnTo>
                  <a:pt x="2796193" y="1473200"/>
                </a:lnTo>
                <a:lnTo>
                  <a:pt x="2750675" y="1485900"/>
                </a:lnTo>
                <a:lnTo>
                  <a:pt x="2660625" y="1536700"/>
                </a:lnTo>
                <a:lnTo>
                  <a:pt x="2616093" y="1549400"/>
                </a:lnTo>
                <a:lnTo>
                  <a:pt x="2484469" y="1625600"/>
                </a:lnTo>
                <a:lnTo>
                  <a:pt x="2441252" y="1638300"/>
                </a:lnTo>
                <a:lnTo>
                  <a:pt x="2313572" y="1714500"/>
                </a:lnTo>
                <a:lnTo>
                  <a:pt x="2271669" y="1727200"/>
                </a:lnTo>
                <a:lnTo>
                  <a:pt x="2147934" y="1803400"/>
                </a:lnTo>
                <a:lnTo>
                  <a:pt x="2027156" y="1879600"/>
                </a:lnTo>
                <a:lnTo>
                  <a:pt x="1987554" y="1892300"/>
                </a:lnTo>
                <a:lnTo>
                  <a:pt x="1909337" y="1943100"/>
                </a:lnTo>
                <a:lnTo>
                  <a:pt x="1794476" y="2019300"/>
                </a:lnTo>
                <a:lnTo>
                  <a:pt x="1682572" y="2095500"/>
                </a:lnTo>
                <a:lnTo>
                  <a:pt x="1573628" y="2171700"/>
                </a:lnTo>
                <a:lnTo>
                  <a:pt x="1467641" y="2247900"/>
                </a:lnTo>
                <a:lnTo>
                  <a:pt x="1398626" y="2298700"/>
                </a:lnTo>
                <a:lnTo>
                  <a:pt x="1364612" y="2336800"/>
                </a:lnTo>
                <a:lnTo>
                  <a:pt x="1330926" y="2362200"/>
                </a:lnTo>
                <a:lnTo>
                  <a:pt x="1264541" y="2413000"/>
                </a:lnTo>
                <a:lnTo>
                  <a:pt x="1199471" y="2463800"/>
                </a:lnTo>
                <a:lnTo>
                  <a:pt x="1167429" y="2501900"/>
                </a:lnTo>
                <a:lnTo>
                  <a:pt x="1104331" y="2552700"/>
                </a:lnTo>
                <a:lnTo>
                  <a:pt x="1042547" y="2603500"/>
                </a:lnTo>
                <a:lnTo>
                  <a:pt x="1012149" y="2641600"/>
                </a:lnTo>
                <a:lnTo>
                  <a:pt x="982078" y="2667000"/>
                </a:lnTo>
                <a:lnTo>
                  <a:pt x="922924" y="2717800"/>
                </a:lnTo>
                <a:lnTo>
                  <a:pt x="893840" y="2755900"/>
                </a:lnTo>
                <a:lnTo>
                  <a:pt x="865085" y="2781300"/>
                </a:lnTo>
                <a:lnTo>
                  <a:pt x="836658" y="2806700"/>
                </a:lnTo>
                <a:lnTo>
                  <a:pt x="808561" y="2844800"/>
                </a:lnTo>
                <a:lnTo>
                  <a:pt x="780791" y="2870200"/>
                </a:lnTo>
                <a:lnTo>
                  <a:pt x="753351" y="2908300"/>
                </a:lnTo>
                <a:lnTo>
                  <a:pt x="726239" y="2933700"/>
                </a:lnTo>
                <a:lnTo>
                  <a:pt x="699456" y="2959100"/>
                </a:lnTo>
                <a:lnTo>
                  <a:pt x="673001" y="2997200"/>
                </a:lnTo>
                <a:lnTo>
                  <a:pt x="646875" y="3022600"/>
                </a:lnTo>
                <a:lnTo>
                  <a:pt x="621078" y="3060700"/>
                </a:lnTo>
                <a:lnTo>
                  <a:pt x="595609" y="3086100"/>
                </a:lnTo>
                <a:lnTo>
                  <a:pt x="570470" y="3111500"/>
                </a:lnTo>
                <a:lnTo>
                  <a:pt x="545659" y="3149600"/>
                </a:lnTo>
                <a:lnTo>
                  <a:pt x="521176" y="3175000"/>
                </a:lnTo>
                <a:lnTo>
                  <a:pt x="497022" y="3213100"/>
                </a:lnTo>
                <a:lnTo>
                  <a:pt x="473197" y="3238500"/>
                </a:lnTo>
                <a:lnTo>
                  <a:pt x="449701" y="3276600"/>
                </a:lnTo>
                <a:lnTo>
                  <a:pt x="426533" y="3302000"/>
                </a:lnTo>
                <a:lnTo>
                  <a:pt x="403694" y="3340100"/>
                </a:lnTo>
                <a:lnTo>
                  <a:pt x="381184" y="3378200"/>
                </a:lnTo>
                <a:lnTo>
                  <a:pt x="359002" y="3403600"/>
                </a:lnTo>
                <a:lnTo>
                  <a:pt x="337149" y="3441700"/>
                </a:lnTo>
                <a:lnTo>
                  <a:pt x="315625" y="3467100"/>
                </a:lnTo>
                <a:lnTo>
                  <a:pt x="294429" y="3505200"/>
                </a:lnTo>
                <a:lnTo>
                  <a:pt x="273562" y="3543300"/>
                </a:lnTo>
                <a:lnTo>
                  <a:pt x="253024" y="3568700"/>
                </a:lnTo>
                <a:lnTo>
                  <a:pt x="232814" y="3606800"/>
                </a:lnTo>
                <a:lnTo>
                  <a:pt x="212933" y="3644900"/>
                </a:lnTo>
                <a:lnTo>
                  <a:pt x="193381" y="3670300"/>
                </a:lnTo>
                <a:lnTo>
                  <a:pt x="174157" y="3708400"/>
                </a:lnTo>
                <a:lnTo>
                  <a:pt x="155263" y="3746500"/>
                </a:lnTo>
                <a:lnTo>
                  <a:pt x="136696" y="3771900"/>
                </a:lnTo>
                <a:lnTo>
                  <a:pt x="118459" y="3810000"/>
                </a:lnTo>
                <a:lnTo>
                  <a:pt x="100550" y="3848100"/>
                </a:lnTo>
                <a:lnTo>
                  <a:pt x="82970" y="3886200"/>
                </a:lnTo>
                <a:lnTo>
                  <a:pt x="65719" y="3911600"/>
                </a:lnTo>
                <a:lnTo>
                  <a:pt x="48796" y="3949700"/>
                </a:lnTo>
                <a:lnTo>
                  <a:pt x="32202" y="3987800"/>
                </a:lnTo>
                <a:lnTo>
                  <a:pt x="15936" y="4025900"/>
                </a:lnTo>
                <a:lnTo>
                  <a:pt x="0" y="4051300"/>
                </a:lnTo>
                <a:lnTo>
                  <a:pt x="25652" y="4025900"/>
                </a:lnTo>
                <a:lnTo>
                  <a:pt x="51577" y="4000500"/>
                </a:lnTo>
                <a:lnTo>
                  <a:pt x="77774" y="3962400"/>
                </a:lnTo>
                <a:lnTo>
                  <a:pt x="104244" y="3937000"/>
                </a:lnTo>
                <a:lnTo>
                  <a:pt x="130987" y="3898900"/>
                </a:lnTo>
                <a:lnTo>
                  <a:pt x="185289" y="3848100"/>
                </a:lnTo>
                <a:lnTo>
                  <a:pt x="212849" y="3810000"/>
                </a:lnTo>
                <a:lnTo>
                  <a:pt x="240682" y="3784600"/>
                </a:lnTo>
                <a:lnTo>
                  <a:pt x="268787" y="3746500"/>
                </a:lnTo>
                <a:lnTo>
                  <a:pt x="325815" y="3695700"/>
                </a:lnTo>
                <a:lnTo>
                  <a:pt x="354738" y="3670300"/>
                </a:lnTo>
                <a:lnTo>
                  <a:pt x="383933" y="3632200"/>
                </a:lnTo>
                <a:lnTo>
                  <a:pt x="443142" y="3581400"/>
                </a:lnTo>
                <a:lnTo>
                  <a:pt x="473154" y="3556000"/>
                </a:lnTo>
                <a:lnTo>
                  <a:pt x="503440" y="3517900"/>
                </a:lnTo>
                <a:lnTo>
                  <a:pt x="564828" y="3467100"/>
                </a:lnTo>
                <a:lnTo>
                  <a:pt x="627307" y="3416300"/>
                </a:lnTo>
                <a:lnTo>
                  <a:pt x="658955" y="3390900"/>
                </a:lnTo>
                <a:lnTo>
                  <a:pt x="690876" y="3352800"/>
                </a:lnTo>
                <a:lnTo>
                  <a:pt x="788273" y="3276600"/>
                </a:lnTo>
                <a:lnTo>
                  <a:pt x="888123" y="3200400"/>
                </a:lnTo>
                <a:lnTo>
                  <a:pt x="990426" y="3124200"/>
                </a:lnTo>
                <a:lnTo>
                  <a:pt x="1095182" y="3048000"/>
                </a:lnTo>
                <a:lnTo>
                  <a:pt x="1202391" y="2971800"/>
                </a:lnTo>
                <a:lnTo>
                  <a:pt x="1238672" y="2946400"/>
                </a:lnTo>
                <a:lnTo>
                  <a:pt x="1275226" y="2933700"/>
                </a:lnTo>
                <a:lnTo>
                  <a:pt x="1424167" y="2832100"/>
                </a:lnTo>
                <a:lnTo>
                  <a:pt x="1462084" y="2806700"/>
                </a:lnTo>
                <a:lnTo>
                  <a:pt x="1500273" y="2794000"/>
                </a:lnTo>
                <a:lnTo>
                  <a:pt x="1616476" y="2717800"/>
                </a:lnTo>
                <a:lnTo>
                  <a:pt x="1655755" y="2705100"/>
                </a:lnTo>
                <a:lnTo>
                  <a:pt x="1735131" y="2654300"/>
                </a:lnTo>
                <a:lnTo>
                  <a:pt x="1775228" y="2641600"/>
                </a:lnTo>
                <a:lnTo>
                  <a:pt x="1856240" y="2590800"/>
                </a:lnTo>
                <a:lnTo>
                  <a:pt x="1897154" y="2578100"/>
                </a:lnTo>
                <a:lnTo>
                  <a:pt x="1979801" y="2527300"/>
                </a:lnTo>
                <a:lnTo>
                  <a:pt x="2021533" y="2514600"/>
                </a:lnTo>
                <a:lnTo>
                  <a:pt x="2063538" y="2489200"/>
                </a:lnTo>
                <a:lnTo>
                  <a:pt x="2105815" y="2476500"/>
                </a:lnTo>
                <a:lnTo>
                  <a:pt x="2148365" y="2451100"/>
                </a:lnTo>
                <a:lnTo>
                  <a:pt x="2191188" y="2438400"/>
                </a:lnTo>
                <a:lnTo>
                  <a:pt x="2234283" y="2413000"/>
                </a:lnTo>
                <a:lnTo>
                  <a:pt x="2277650" y="2400300"/>
                </a:lnTo>
                <a:lnTo>
                  <a:pt x="2321290" y="2374900"/>
                </a:lnTo>
                <a:lnTo>
                  <a:pt x="2365203" y="2362200"/>
                </a:lnTo>
                <a:lnTo>
                  <a:pt x="2409388" y="2336800"/>
                </a:lnTo>
                <a:lnTo>
                  <a:pt x="2453846" y="2324100"/>
                </a:lnTo>
                <a:lnTo>
                  <a:pt x="2498576" y="2298700"/>
                </a:lnTo>
                <a:lnTo>
                  <a:pt x="2588854" y="2273300"/>
                </a:lnTo>
                <a:lnTo>
                  <a:pt x="2634402" y="2247900"/>
                </a:lnTo>
                <a:lnTo>
                  <a:pt x="2726316" y="2222500"/>
                </a:lnTo>
                <a:lnTo>
                  <a:pt x="2772681" y="2197100"/>
                </a:lnTo>
                <a:lnTo>
                  <a:pt x="2866230" y="2171700"/>
                </a:lnTo>
                <a:lnTo>
                  <a:pt x="2913414" y="2146300"/>
                </a:lnTo>
                <a:lnTo>
                  <a:pt x="3056599" y="2108200"/>
                </a:lnTo>
                <a:lnTo>
                  <a:pt x="3104872" y="2082800"/>
                </a:lnTo>
                <a:lnTo>
                  <a:pt x="3300692" y="2032000"/>
                </a:lnTo>
                <a:lnTo>
                  <a:pt x="3350328" y="2006600"/>
                </a:lnTo>
                <a:lnTo>
                  <a:pt x="4181576" y="1803400"/>
                </a:lnTo>
                <a:lnTo>
                  <a:pt x="4345203" y="1765300"/>
                </a:lnTo>
                <a:lnTo>
                  <a:pt x="4400290" y="1765300"/>
                </a:lnTo>
                <a:lnTo>
                  <a:pt x="4623365" y="1714500"/>
                </a:lnTo>
                <a:lnTo>
                  <a:pt x="4679816" y="1714500"/>
                </a:lnTo>
                <a:lnTo>
                  <a:pt x="4850802" y="1676400"/>
                </a:lnTo>
                <a:lnTo>
                  <a:pt x="4908342" y="1676400"/>
                </a:lnTo>
                <a:lnTo>
                  <a:pt x="5082599" y="1638300"/>
                </a:lnTo>
                <a:lnTo>
                  <a:pt x="5141230" y="1638300"/>
                </a:lnTo>
                <a:lnTo>
                  <a:pt x="5200133" y="1625600"/>
                </a:lnTo>
                <a:lnTo>
                  <a:pt x="5259309" y="1625600"/>
                </a:lnTo>
                <a:lnTo>
                  <a:pt x="5378479" y="1600200"/>
                </a:lnTo>
                <a:lnTo>
                  <a:pt x="5438472" y="1600200"/>
                </a:lnTo>
                <a:lnTo>
                  <a:pt x="5498738" y="1587500"/>
                </a:lnTo>
                <a:lnTo>
                  <a:pt x="5559277" y="1587500"/>
                </a:lnTo>
                <a:lnTo>
                  <a:pt x="5620088" y="1574800"/>
                </a:lnTo>
                <a:lnTo>
                  <a:pt x="5681172" y="1574800"/>
                </a:lnTo>
                <a:lnTo>
                  <a:pt x="5742529" y="1562100"/>
                </a:lnTo>
                <a:lnTo>
                  <a:pt x="5804158" y="1562100"/>
                </a:lnTo>
                <a:lnTo>
                  <a:pt x="5866059" y="1549400"/>
                </a:lnTo>
                <a:lnTo>
                  <a:pt x="5928233" y="1549400"/>
                </a:lnTo>
                <a:lnTo>
                  <a:pt x="5990680" y="1536700"/>
                </a:lnTo>
                <a:lnTo>
                  <a:pt x="6053399" y="1536700"/>
                </a:lnTo>
                <a:lnTo>
                  <a:pt x="6116391" y="1524000"/>
                </a:lnTo>
                <a:lnTo>
                  <a:pt x="6652154" y="1524000"/>
                </a:lnTo>
                <a:lnTo>
                  <a:pt x="7144511" y="812800"/>
                </a:lnTo>
                <a:lnTo>
                  <a:pt x="6071489" y="0"/>
                </a:lnTo>
                <a:close/>
              </a:path>
              <a:path w="7145020" h="4051300">
                <a:moveTo>
                  <a:pt x="6652154" y="1524000"/>
                </a:moveTo>
                <a:lnTo>
                  <a:pt x="6243193" y="1524000"/>
                </a:lnTo>
                <a:lnTo>
                  <a:pt x="6300470" y="2032000"/>
                </a:lnTo>
                <a:lnTo>
                  <a:pt x="6652154" y="1524000"/>
                </a:lnTo>
                <a:close/>
              </a:path>
            </a:pathLst>
          </a:custGeom>
          <a:solidFill>
            <a:srgbClr val="CCE7F6"/>
          </a:solidFill>
        </p:spPr>
        <p:txBody>
          <a:bodyPr wrap="square" lIns="0" tIns="0" rIns="0" bIns="0" rtlCol="0"/>
          <a:lstStyle/>
          <a:p>
            <a:endParaRPr/>
          </a:p>
        </p:txBody>
      </p:sp>
      <p:sp>
        <p:nvSpPr>
          <p:cNvPr id="4" name="object 4"/>
          <p:cNvSpPr/>
          <p:nvPr/>
        </p:nvSpPr>
        <p:spPr>
          <a:xfrm>
            <a:off x="2612898" y="4202429"/>
            <a:ext cx="169545" cy="169545"/>
          </a:xfrm>
          <a:custGeom>
            <a:avLst/>
            <a:gdLst/>
            <a:ahLst/>
            <a:cxnLst/>
            <a:rect l="l" t="t" r="r" b="b"/>
            <a:pathLst>
              <a:path w="169544" h="169545">
                <a:moveTo>
                  <a:pt x="84581" y="0"/>
                </a:moveTo>
                <a:lnTo>
                  <a:pt x="51649" y="6643"/>
                </a:lnTo>
                <a:lnTo>
                  <a:pt x="24764" y="24765"/>
                </a:lnTo>
                <a:lnTo>
                  <a:pt x="6643" y="51649"/>
                </a:lnTo>
                <a:lnTo>
                  <a:pt x="0" y="84582"/>
                </a:lnTo>
                <a:lnTo>
                  <a:pt x="6643" y="117514"/>
                </a:lnTo>
                <a:lnTo>
                  <a:pt x="24764" y="144399"/>
                </a:lnTo>
                <a:lnTo>
                  <a:pt x="51649" y="162520"/>
                </a:lnTo>
                <a:lnTo>
                  <a:pt x="84581" y="169164"/>
                </a:lnTo>
                <a:lnTo>
                  <a:pt x="117514" y="162520"/>
                </a:lnTo>
                <a:lnTo>
                  <a:pt x="144399" y="144399"/>
                </a:lnTo>
                <a:lnTo>
                  <a:pt x="162520" y="117514"/>
                </a:lnTo>
                <a:lnTo>
                  <a:pt x="169163" y="84582"/>
                </a:lnTo>
                <a:lnTo>
                  <a:pt x="162520" y="51649"/>
                </a:lnTo>
                <a:lnTo>
                  <a:pt x="144399" y="24765"/>
                </a:lnTo>
                <a:lnTo>
                  <a:pt x="117514" y="6643"/>
                </a:lnTo>
                <a:lnTo>
                  <a:pt x="84581" y="0"/>
                </a:lnTo>
                <a:close/>
              </a:path>
            </a:pathLst>
          </a:custGeom>
          <a:solidFill>
            <a:srgbClr val="1EBBE8"/>
          </a:solidFill>
        </p:spPr>
        <p:txBody>
          <a:bodyPr wrap="square" lIns="0" tIns="0" rIns="0" bIns="0" rtlCol="0"/>
          <a:lstStyle/>
          <a:p>
            <a:endParaRPr/>
          </a:p>
        </p:txBody>
      </p:sp>
      <p:sp>
        <p:nvSpPr>
          <p:cNvPr id="5" name="object 5"/>
          <p:cNvSpPr/>
          <p:nvPr/>
        </p:nvSpPr>
        <p:spPr>
          <a:xfrm>
            <a:off x="2612898" y="4202429"/>
            <a:ext cx="169545" cy="169545"/>
          </a:xfrm>
          <a:custGeom>
            <a:avLst/>
            <a:gdLst/>
            <a:ahLst/>
            <a:cxnLst/>
            <a:rect l="l" t="t" r="r" b="b"/>
            <a:pathLst>
              <a:path w="169544" h="169545">
                <a:moveTo>
                  <a:pt x="0" y="84582"/>
                </a:moveTo>
                <a:lnTo>
                  <a:pt x="6643" y="51649"/>
                </a:lnTo>
                <a:lnTo>
                  <a:pt x="24764" y="24765"/>
                </a:lnTo>
                <a:lnTo>
                  <a:pt x="51649" y="6643"/>
                </a:lnTo>
                <a:lnTo>
                  <a:pt x="84581" y="0"/>
                </a:lnTo>
                <a:lnTo>
                  <a:pt x="117514" y="6643"/>
                </a:lnTo>
                <a:lnTo>
                  <a:pt x="144399" y="24765"/>
                </a:lnTo>
                <a:lnTo>
                  <a:pt x="162520" y="51649"/>
                </a:lnTo>
                <a:lnTo>
                  <a:pt x="169163" y="84582"/>
                </a:lnTo>
                <a:lnTo>
                  <a:pt x="162520" y="117514"/>
                </a:lnTo>
                <a:lnTo>
                  <a:pt x="144399" y="144399"/>
                </a:lnTo>
                <a:lnTo>
                  <a:pt x="117514" y="162520"/>
                </a:lnTo>
                <a:lnTo>
                  <a:pt x="84581" y="169164"/>
                </a:lnTo>
                <a:lnTo>
                  <a:pt x="51649" y="162520"/>
                </a:lnTo>
                <a:lnTo>
                  <a:pt x="24764" y="144399"/>
                </a:lnTo>
                <a:lnTo>
                  <a:pt x="6643" y="117514"/>
                </a:lnTo>
                <a:lnTo>
                  <a:pt x="0" y="84582"/>
                </a:lnTo>
                <a:close/>
              </a:path>
            </a:pathLst>
          </a:custGeom>
          <a:ln w="25908">
            <a:solidFill>
              <a:srgbClr val="FFFFFF"/>
            </a:solidFill>
          </a:ln>
        </p:spPr>
        <p:txBody>
          <a:bodyPr wrap="square" lIns="0" tIns="0" rIns="0" bIns="0" rtlCol="0"/>
          <a:lstStyle/>
          <a:p>
            <a:endParaRPr/>
          </a:p>
        </p:txBody>
      </p:sp>
      <p:sp>
        <p:nvSpPr>
          <p:cNvPr id="6" name="object 6"/>
          <p:cNvSpPr txBox="1"/>
          <p:nvPr/>
        </p:nvSpPr>
        <p:spPr>
          <a:xfrm>
            <a:off x="2847213" y="4086732"/>
            <a:ext cx="1539240" cy="1876796"/>
          </a:xfrm>
          <a:prstGeom prst="rect">
            <a:avLst/>
          </a:prstGeom>
        </p:spPr>
        <p:txBody>
          <a:bodyPr vert="horz" wrap="square" lIns="0" tIns="0" rIns="0" bIns="0" rtlCol="0">
            <a:spAutoFit/>
          </a:bodyPr>
          <a:lstStyle/>
          <a:p>
            <a:pPr marL="12700">
              <a:lnSpc>
                <a:spcPts val="2770"/>
              </a:lnSpc>
            </a:pPr>
            <a:r>
              <a:rPr sz="2400" b="1" dirty="0">
                <a:solidFill>
                  <a:srgbClr val="1A2944"/>
                </a:solidFill>
                <a:cs typeface="Arial"/>
              </a:rPr>
              <a:t>5 Forces</a:t>
            </a:r>
            <a:endParaRPr sz="2400">
              <a:cs typeface="Arial"/>
            </a:endParaRPr>
          </a:p>
          <a:p>
            <a:pPr marL="12700" marR="212090">
              <a:lnSpc>
                <a:spcPts val="1450"/>
              </a:lnSpc>
              <a:spcBef>
                <a:spcPts val="125"/>
              </a:spcBef>
              <a:buChar char="-"/>
              <a:tabLst>
                <a:tab pos="121285" algn="l"/>
              </a:tabLst>
            </a:pPr>
            <a:r>
              <a:rPr sz="1400" dirty="0">
                <a:solidFill>
                  <a:srgbClr val="1A2944"/>
                </a:solidFill>
                <a:cs typeface="Arial"/>
              </a:rPr>
              <a:t>industry attracti</a:t>
            </a:r>
            <a:r>
              <a:rPr sz="1400" spc="-20" dirty="0">
                <a:solidFill>
                  <a:srgbClr val="1A2944"/>
                </a:solidFill>
                <a:cs typeface="Arial"/>
              </a:rPr>
              <a:t>v</a:t>
            </a:r>
            <a:r>
              <a:rPr sz="1400" dirty="0">
                <a:solidFill>
                  <a:srgbClr val="1A2944"/>
                </a:solidFill>
                <a:cs typeface="Arial"/>
              </a:rPr>
              <a:t>eness</a:t>
            </a:r>
            <a:r>
              <a:rPr sz="1400" spc="-35" dirty="0">
                <a:solidFill>
                  <a:srgbClr val="1A2944"/>
                </a:solidFill>
                <a:cs typeface="Arial"/>
              </a:rPr>
              <a:t> </a:t>
            </a:r>
            <a:r>
              <a:rPr sz="1400" dirty="0">
                <a:solidFill>
                  <a:srgbClr val="1A2944"/>
                </a:solidFill>
                <a:cs typeface="Arial"/>
              </a:rPr>
              <a:t>is the</a:t>
            </a:r>
            <a:r>
              <a:rPr sz="1400" spc="-10" dirty="0">
                <a:solidFill>
                  <a:srgbClr val="1A2944"/>
                </a:solidFill>
                <a:cs typeface="Arial"/>
              </a:rPr>
              <a:t> </a:t>
            </a:r>
            <a:r>
              <a:rPr sz="1400" dirty="0">
                <a:solidFill>
                  <a:srgbClr val="1A2944"/>
                </a:solidFill>
                <a:cs typeface="Arial"/>
              </a:rPr>
              <a:t>central</a:t>
            </a:r>
            <a:r>
              <a:rPr sz="1400" spc="-35" dirty="0">
                <a:solidFill>
                  <a:srgbClr val="1A2944"/>
                </a:solidFill>
                <a:cs typeface="Arial"/>
              </a:rPr>
              <a:t> </a:t>
            </a:r>
            <a:r>
              <a:rPr sz="1400" dirty="0">
                <a:solidFill>
                  <a:srgbClr val="1A2944"/>
                </a:solidFill>
                <a:cs typeface="Arial"/>
              </a:rPr>
              <a:t>focus</a:t>
            </a:r>
            <a:endParaRPr sz="1400">
              <a:cs typeface="Arial"/>
            </a:endParaRPr>
          </a:p>
          <a:p>
            <a:pPr marL="120650" indent="-107950">
              <a:lnSpc>
                <a:spcPts val="1320"/>
              </a:lnSpc>
              <a:buFont typeface="Arial"/>
              <a:buChar char="-"/>
              <a:tabLst>
                <a:tab pos="121285" algn="l"/>
              </a:tabLst>
            </a:pPr>
            <a:r>
              <a:rPr sz="1400" i="1" dirty="0">
                <a:solidFill>
                  <a:srgbClr val="1A2944"/>
                </a:solidFill>
                <a:cs typeface="Arial"/>
              </a:rPr>
              <a:t>external</a:t>
            </a:r>
            <a:r>
              <a:rPr sz="1400" i="1" spc="-20" dirty="0">
                <a:solidFill>
                  <a:srgbClr val="1A2944"/>
                </a:solidFill>
                <a:cs typeface="Arial"/>
              </a:rPr>
              <a:t> </a:t>
            </a:r>
            <a:r>
              <a:rPr sz="1400" dirty="0">
                <a:solidFill>
                  <a:srgbClr val="1A2944"/>
                </a:solidFill>
                <a:cs typeface="Arial"/>
              </a:rPr>
              <a:t>forces</a:t>
            </a:r>
            <a:endParaRPr sz="1400">
              <a:cs typeface="Arial"/>
            </a:endParaRPr>
          </a:p>
          <a:p>
            <a:pPr marL="12700">
              <a:lnSpc>
                <a:spcPts val="1450"/>
              </a:lnSpc>
            </a:pPr>
            <a:r>
              <a:rPr sz="1400" dirty="0">
                <a:solidFill>
                  <a:srgbClr val="1A2944"/>
                </a:solidFill>
                <a:cs typeface="Arial"/>
              </a:rPr>
              <a:t>do</a:t>
            </a:r>
            <a:r>
              <a:rPr sz="1400" spc="-10" dirty="0">
                <a:solidFill>
                  <a:srgbClr val="1A2944"/>
                </a:solidFill>
                <a:cs typeface="Arial"/>
              </a:rPr>
              <a:t>m</a:t>
            </a:r>
            <a:r>
              <a:rPr sz="1400" dirty="0">
                <a:solidFill>
                  <a:srgbClr val="1A2944"/>
                </a:solidFill>
                <a:cs typeface="Arial"/>
              </a:rPr>
              <a:t>inate</a:t>
            </a:r>
            <a:endParaRPr sz="1400">
              <a:cs typeface="Arial"/>
            </a:endParaRPr>
          </a:p>
          <a:p>
            <a:pPr marL="12700" marR="5080">
              <a:lnSpc>
                <a:spcPct val="86100"/>
              </a:lnSpc>
              <a:spcBef>
                <a:spcPts val="120"/>
              </a:spcBef>
              <a:buChar char="-"/>
              <a:tabLst>
                <a:tab pos="121285" algn="l"/>
              </a:tabLst>
            </a:pPr>
            <a:r>
              <a:rPr sz="1400" dirty="0">
                <a:solidFill>
                  <a:srgbClr val="1A2944"/>
                </a:solidFill>
                <a:cs typeface="Arial"/>
              </a:rPr>
              <a:t>fate</a:t>
            </a:r>
            <a:r>
              <a:rPr sz="1400" spc="-20" dirty="0">
                <a:solidFill>
                  <a:srgbClr val="1A2944"/>
                </a:solidFill>
                <a:cs typeface="Arial"/>
              </a:rPr>
              <a:t> </a:t>
            </a:r>
            <a:r>
              <a:rPr sz="1400" dirty="0">
                <a:solidFill>
                  <a:srgbClr val="1A2944"/>
                </a:solidFill>
                <a:cs typeface="Arial"/>
              </a:rPr>
              <a:t>= </a:t>
            </a:r>
            <a:r>
              <a:rPr sz="1400" spc="5" dirty="0">
                <a:solidFill>
                  <a:srgbClr val="1A2944"/>
                </a:solidFill>
                <a:cs typeface="Arial"/>
              </a:rPr>
              <a:t>s</a:t>
            </a:r>
            <a:r>
              <a:rPr sz="1400" dirty="0">
                <a:solidFill>
                  <a:srgbClr val="1A2944"/>
                </a:solidFill>
                <a:cs typeface="Arial"/>
              </a:rPr>
              <a:t>tatic, purely</a:t>
            </a:r>
            <a:r>
              <a:rPr sz="1400" spc="-15" dirty="0">
                <a:solidFill>
                  <a:srgbClr val="1A2944"/>
                </a:solidFill>
                <a:cs typeface="Arial"/>
              </a:rPr>
              <a:t> </a:t>
            </a:r>
            <a:r>
              <a:rPr sz="1400" dirty="0">
                <a:solidFill>
                  <a:srgbClr val="1A2944"/>
                </a:solidFill>
                <a:cs typeface="Arial"/>
              </a:rPr>
              <a:t>co</a:t>
            </a:r>
            <a:r>
              <a:rPr sz="1400" spc="-10" dirty="0">
                <a:solidFill>
                  <a:srgbClr val="1A2944"/>
                </a:solidFill>
                <a:cs typeface="Arial"/>
              </a:rPr>
              <a:t>m</a:t>
            </a:r>
            <a:r>
              <a:rPr sz="1400" dirty="0">
                <a:solidFill>
                  <a:srgbClr val="1A2944"/>
                </a:solidFill>
                <a:cs typeface="Arial"/>
              </a:rPr>
              <a:t>petiti</a:t>
            </a:r>
            <a:r>
              <a:rPr sz="1400" spc="-20" dirty="0">
                <a:solidFill>
                  <a:srgbClr val="1A2944"/>
                </a:solidFill>
                <a:cs typeface="Arial"/>
              </a:rPr>
              <a:t>v</a:t>
            </a:r>
            <a:r>
              <a:rPr sz="1400" dirty="0">
                <a:solidFill>
                  <a:srgbClr val="1A2944"/>
                </a:solidFill>
                <a:cs typeface="Arial"/>
              </a:rPr>
              <a:t>e </a:t>
            </a:r>
            <a:r>
              <a:rPr sz="1400" spc="-10" dirty="0">
                <a:solidFill>
                  <a:srgbClr val="1A2944"/>
                </a:solidFill>
                <a:cs typeface="Arial"/>
              </a:rPr>
              <a:t>m</a:t>
            </a:r>
            <a:r>
              <a:rPr sz="1400" dirty="0">
                <a:solidFill>
                  <a:srgbClr val="1A2944"/>
                </a:solidFill>
                <a:cs typeface="Arial"/>
              </a:rPr>
              <a:t>arkets</a:t>
            </a:r>
            <a:r>
              <a:rPr sz="1400" spc="-30" dirty="0">
                <a:solidFill>
                  <a:srgbClr val="1A2944"/>
                </a:solidFill>
                <a:cs typeface="Arial"/>
              </a:rPr>
              <a:t> </a:t>
            </a:r>
            <a:r>
              <a:rPr sz="1400" dirty="0">
                <a:solidFill>
                  <a:srgbClr val="1A2944"/>
                </a:solidFill>
                <a:cs typeface="Arial"/>
              </a:rPr>
              <a:t>(low profit)</a:t>
            </a:r>
            <a:endParaRPr sz="1400">
              <a:cs typeface="Arial"/>
            </a:endParaRPr>
          </a:p>
        </p:txBody>
      </p:sp>
      <p:sp>
        <p:nvSpPr>
          <p:cNvPr id="7" name="object 7"/>
          <p:cNvSpPr/>
          <p:nvPr/>
        </p:nvSpPr>
        <p:spPr>
          <a:xfrm>
            <a:off x="4281678" y="3097529"/>
            <a:ext cx="306705" cy="306705"/>
          </a:xfrm>
          <a:custGeom>
            <a:avLst/>
            <a:gdLst/>
            <a:ahLst/>
            <a:cxnLst/>
            <a:rect l="l" t="t" r="r" b="b"/>
            <a:pathLst>
              <a:path w="306704" h="306704">
                <a:moveTo>
                  <a:pt x="153162" y="0"/>
                </a:moveTo>
                <a:lnTo>
                  <a:pt x="104753" y="7808"/>
                </a:lnTo>
                <a:lnTo>
                  <a:pt x="62709" y="29553"/>
                </a:lnTo>
                <a:lnTo>
                  <a:pt x="29553" y="62709"/>
                </a:lnTo>
                <a:lnTo>
                  <a:pt x="7808" y="104753"/>
                </a:lnTo>
                <a:lnTo>
                  <a:pt x="0" y="153162"/>
                </a:lnTo>
                <a:lnTo>
                  <a:pt x="7808" y="201570"/>
                </a:lnTo>
                <a:lnTo>
                  <a:pt x="29553" y="243614"/>
                </a:lnTo>
                <a:lnTo>
                  <a:pt x="62709" y="276770"/>
                </a:lnTo>
                <a:lnTo>
                  <a:pt x="104753" y="298515"/>
                </a:lnTo>
                <a:lnTo>
                  <a:pt x="153162" y="306324"/>
                </a:lnTo>
                <a:lnTo>
                  <a:pt x="201570" y="298515"/>
                </a:lnTo>
                <a:lnTo>
                  <a:pt x="243614" y="276770"/>
                </a:lnTo>
                <a:lnTo>
                  <a:pt x="276770" y="243614"/>
                </a:lnTo>
                <a:lnTo>
                  <a:pt x="298515" y="201570"/>
                </a:lnTo>
                <a:lnTo>
                  <a:pt x="306324" y="153162"/>
                </a:lnTo>
                <a:lnTo>
                  <a:pt x="298515" y="104753"/>
                </a:lnTo>
                <a:lnTo>
                  <a:pt x="276770" y="62709"/>
                </a:lnTo>
                <a:lnTo>
                  <a:pt x="243614" y="29553"/>
                </a:lnTo>
                <a:lnTo>
                  <a:pt x="201570" y="7808"/>
                </a:lnTo>
                <a:lnTo>
                  <a:pt x="153162" y="0"/>
                </a:lnTo>
                <a:close/>
              </a:path>
            </a:pathLst>
          </a:custGeom>
          <a:solidFill>
            <a:srgbClr val="1EBBE8"/>
          </a:solidFill>
        </p:spPr>
        <p:txBody>
          <a:bodyPr wrap="square" lIns="0" tIns="0" rIns="0" bIns="0" rtlCol="0"/>
          <a:lstStyle/>
          <a:p>
            <a:endParaRPr/>
          </a:p>
        </p:txBody>
      </p:sp>
      <p:sp>
        <p:nvSpPr>
          <p:cNvPr id="8" name="object 8"/>
          <p:cNvSpPr/>
          <p:nvPr/>
        </p:nvSpPr>
        <p:spPr>
          <a:xfrm>
            <a:off x="4281678" y="3097529"/>
            <a:ext cx="306705" cy="306705"/>
          </a:xfrm>
          <a:custGeom>
            <a:avLst/>
            <a:gdLst/>
            <a:ahLst/>
            <a:cxnLst/>
            <a:rect l="l" t="t" r="r" b="b"/>
            <a:pathLst>
              <a:path w="306704" h="306704">
                <a:moveTo>
                  <a:pt x="0" y="153162"/>
                </a:moveTo>
                <a:lnTo>
                  <a:pt x="7808" y="104753"/>
                </a:lnTo>
                <a:lnTo>
                  <a:pt x="29553" y="62709"/>
                </a:lnTo>
                <a:lnTo>
                  <a:pt x="62709" y="29553"/>
                </a:lnTo>
                <a:lnTo>
                  <a:pt x="104753" y="7808"/>
                </a:lnTo>
                <a:lnTo>
                  <a:pt x="153162" y="0"/>
                </a:lnTo>
                <a:lnTo>
                  <a:pt x="201570" y="7808"/>
                </a:lnTo>
                <a:lnTo>
                  <a:pt x="243614" y="29553"/>
                </a:lnTo>
                <a:lnTo>
                  <a:pt x="276770" y="62709"/>
                </a:lnTo>
                <a:lnTo>
                  <a:pt x="298515" y="104753"/>
                </a:lnTo>
                <a:lnTo>
                  <a:pt x="306324" y="153162"/>
                </a:lnTo>
                <a:lnTo>
                  <a:pt x="298515" y="201570"/>
                </a:lnTo>
                <a:lnTo>
                  <a:pt x="276770" y="243614"/>
                </a:lnTo>
                <a:lnTo>
                  <a:pt x="243614" y="276770"/>
                </a:lnTo>
                <a:lnTo>
                  <a:pt x="201570" y="298515"/>
                </a:lnTo>
                <a:lnTo>
                  <a:pt x="153162" y="306324"/>
                </a:lnTo>
                <a:lnTo>
                  <a:pt x="104753" y="298515"/>
                </a:lnTo>
                <a:lnTo>
                  <a:pt x="62709" y="276770"/>
                </a:lnTo>
                <a:lnTo>
                  <a:pt x="29553" y="243614"/>
                </a:lnTo>
                <a:lnTo>
                  <a:pt x="7808" y="201570"/>
                </a:lnTo>
                <a:lnTo>
                  <a:pt x="0" y="153162"/>
                </a:lnTo>
                <a:close/>
              </a:path>
            </a:pathLst>
          </a:custGeom>
          <a:ln w="25908">
            <a:solidFill>
              <a:srgbClr val="FFFFFF"/>
            </a:solidFill>
          </a:ln>
        </p:spPr>
        <p:txBody>
          <a:bodyPr wrap="square" lIns="0" tIns="0" rIns="0" bIns="0" rtlCol="0"/>
          <a:lstStyle/>
          <a:p>
            <a:endParaRPr/>
          </a:p>
        </p:txBody>
      </p:sp>
      <p:sp>
        <p:nvSpPr>
          <p:cNvPr id="9" name="object 9"/>
          <p:cNvSpPr txBox="1"/>
          <p:nvPr/>
        </p:nvSpPr>
        <p:spPr>
          <a:xfrm>
            <a:off x="4658105" y="3044571"/>
            <a:ext cx="1447800" cy="2763962"/>
          </a:xfrm>
          <a:prstGeom prst="rect">
            <a:avLst/>
          </a:prstGeom>
        </p:spPr>
        <p:txBody>
          <a:bodyPr vert="horz" wrap="square" lIns="0" tIns="0" rIns="0" bIns="0" rtlCol="0">
            <a:spAutoFit/>
          </a:bodyPr>
          <a:lstStyle/>
          <a:p>
            <a:pPr marL="12700">
              <a:lnSpc>
                <a:spcPts val="2995"/>
              </a:lnSpc>
            </a:pPr>
            <a:r>
              <a:rPr sz="2600" b="1" dirty="0">
                <a:solidFill>
                  <a:srgbClr val="1A2944"/>
                </a:solidFill>
                <a:cs typeface="Arial"/>
              </a:rPr>
              <a:t>RBV</a:t>
            </a:r>
            <a:endParaRPr sz="2600">
              <a:cs typeface="Arial"/>
            </a:endParaRPr>
          </a:p>
          <a:p>
            <a:pPr marL="12700" marR="173355">
              <a:lnSpc>
                <a:spcPct val="86300"/>
              </a:lnSpc>
              <a:spcBef>
                <a:spcPts val="140"/>
              </a:spcBef>
              <a:buChar char="-"/>
              <a:tabLst>
                <a:tab pos="136525" algn="l"/>
              </a:tabLst>
            </a:pPr>
            <a:r>
              <a:rPr sz="1600" spc="-5" dirty="0">
                <a:solidFill>
                  <a:srgbClr val="1A2944"/>
                </a:solidFill>
                <a:cs typeface="Arial"/>
              </a:rPr>
              <a:t>VRIN</a:t>
            </a:r>
            <a:r>
              <a:rPr sz="1600" spc="5" dirty="0">
                <a:solidFill>
                  <a:srgbClr val="1A2944"/>
                </a:solidFill>
                <a:cs typeface="Arial"/>
              </a:rPr>
              <a:t> </a:t>
            </a:r>
            <a:r>
              <a:rPr sz="1600" spc="-5" dirty="0">
                <a:solidFill>
                  <a:srgbClr val="1A2944"/>
                </a:solidFill>
                <a:cs typeface="Arial"/>
              </a:rPr>
              <a:t>as</a:t>
            </a:r>
            <a:r>
              <a:rPr sz="1600" dirty="0">
                <a:solidFill>
                  <a:srgbClr val="1A2944"/>
                </a:solidFill>
                <a:cs typeface="Arial"/>
              </a:rPr>
              <a:t>s</a:t>
            </a:r>
            <a:r>
              <a:rPr sz="1600" spc="-5" dirty="0">
                <a:solidFill>
                  <a:srgbClr val="1A2944"/>
                </a:solidFill>
                <a:cs typeface="Arial"/>
              </a:rPr>
              <a:t>ets dri</a:t>
            </a:r>
            <a:r>
              <a:rPr sz="1600" dirty="0">
                <a:solidFill>
                  <a:srgbClr val="1A2944"/>
                </a:solidFill>
                <a:cs typeface="Arial"/>
              </a:rPr>
              <a:t>v</a:t>
            </a:r>
            <a:r>
              <a:rPr sz="1600" spc="-5" dirty="0">
                <a:solidFill>
                  <a:srgbClr val="1A2944"/>
                </a:solidFill>
                <a:cs typeface="Arial"/>
              </a:rPr>
              <a:t>e value creation</a:t>
            </a:r>
            <a:endParaRPr sz="1600">
              <a:cs typeface="Arial"/>
            </a:endParaRPr>
          </a:p>
          <a:p>
            <a:pPr marL="12700" marR="387985">
              <a:lnSpc>
                <a:spcPts val="1660"/>
              </a:lnSpc>
              <a:spcBef>
                <a:spcPts val="5"/>
              </a:spcBef>
              <a:buChar char="-"/>
              <a:tabLst>
                <a:tab pos="136525" algn="l"/>
              </a:tabLst>
            </a:pPr>
            <a:r>
              <a:rPr sz="1600" spc="-5" dirty="0">
                <a:solidFill>
                  <a:srgbClr val="1A2944"/>
                </a:solidFill>
                <a:cs typeface="Arial"/>
              </a:rPr>
              <a:t>bar</a:t>
            </a:r>
            <a:r>
              <a:rPr sz="1600" spc="-15" dirty="0">
                <a:solidFill>
                  <a:srgbClr val="1A2944"/>
                </a:solidFill>
                <a:cs typeface="Arial"/>
              </a:rPr>
              <a:t>r</a:t>
            </a:r>
            <a:r>
              <a:rPr sz="1600" spc="-5" dirty="0">
                <a:solidFill>
                  <a:srgbClr val="1A2944"/>
                </a:solidFill>
                <a:cs typeface="Arial"/>
              </a:rPr>
              <a:t>iers</a:t>
            </a:r>
            <a:r>
              <a:rPr sz="1600" spc="20" dirty="0">
                <a:solidFill>
                  <a:srgbClr val="1A2944"/>
                </a:solidFill>
                <a:cs typeface="Arial"/>
              </a:rPr>
              <a:t> </a:t>
            </a:r>
            <a:r>
              <a:rPr sz="1600" spc="-5" dirty="0">
                <a:solidFill>
                  <a:srgbClr val="1A2944"/>
                </a:solidFill>
                <a:cs typeface="Arial"/>
              </a:rPr>
              <a:t>to compet</a:t>
            </a:r>
            <a:r>
              <a:rPr sz="1600" dirty="0">
                <a:solidFill>
                  <a:srgbClr val="1A2944"/>
                </a:solidFill>
                <a:cs typeface="Arial"/>
              </a:rPr>
              <a:t>i</a:t>
            </a:r>
            <a:r>
              <a:rPr sz="1600" spc="-5" dirty="0">
                <a:solidFill>
                  <a:srgbClr val="1A2944"/>
                </a:solidFill>
                <a:cs typeface="Arial"/>
              </a:rPr>
              <a:t>tion determine longevity</a:t>
            </a:r>
            <a:endParaRPr sz="1600">
              <a:cs typeface="Arial"/>
            </a:endParaRPr>
          </a:p>
          <a:p>
            <a:pPr marL="135890" indent="-123189">
              <a:lnSpc>
                <a:spcPts val="1515"/>
              </a:lnSpc>
              <a:buChar char="-"/>
              <a:tabLst>
                <a:tab pos="136525" algn="l"/>
              </a:tabLst>
            </a:pPr>
            <a:r>
              <a:rPr sz="1600" spc="-5" dirty="0">
                <a:solidFill>
                  <a:srgbClr val="1A2944"/>
                </a:solidFill>
                <a:cs typeface="Arial"/>
              </a:rPr>
              <a:t>all</a:t>
            </a:r>
            <a:r>
              <a:rPr sz="1600" dirty="0">
                <a:solidFill>
                  <a:srgbClr val="1A2944"/>
                </a:solidFill>
                <a:cs typeface="Arial"/>
              </a:rPr>
              <a:t> </a:t>
            </a:r>
            <a:r>
              <a:rPr sz="1600" spc="-5" dirty="0">
                <a:solidFill>
                  <a:srgbClr val="1A2944"/>
                </a:solidFill>
                <a:cs typeface="Arial"/>
              </a:rPr>
              <a:t>4 VRIN</a:t>
            </a:r>
            <a:endParaRPr sz="1600">
              <a:cs typeface="Arial"/>
            </a:endParaRPr>
          </a:p>
          <a:p>
            <a:pPr marL="12700" marR="5080">
              <a:lnSpc>
                <a:spcPts val="1660"/>
              </a:lnSpc>
              <a:spcBef>
                <a:spcPts val="140"/>
              </a:spcBef>
            </a:pPr>
            <a:r>
              <a:rPr sz="1600" spc="-5" dirty="0">
                <a:solidFill>
                  <a:srgbClr val="1A2944"/>
                </a:solidFill>
                <a:cs typeface="Arial"/>
              </a:rPr>
              <a:t>traits</a:t>
            </a:r>
            <a:r>
              <a:rPr sz="1600" spc="5" dirty="0">
                <a:solidFill>
                  <a:srgbClr val="1A2944"/>
                </a:solidFill>
                <a:cs typeface="Arial"/>
              </a:rPr>
              <a:t> </a:t>
            </a:r>
            <a:r>
              <a:rPr sz="1600" spc="-5" dirty="0">
                <a:solidFill>
                  <a:srgbClr val="1A2944"/>
                </a:solidFill>
                <a:cs typeface="Arial"/>
              </a:rPr>
              <a:t>ne</a:t>
            </a:r>
            <a:r>
              <a:rPr sz="1600" dirty="0">
                <a:solidFill>
                  <a:srgbClr val="1A2944"/>
                </a:solidFill>
                <a:cs typeface="Arial"/>
              </a:rPr>
              <a:t>c</a:t>
            </a:r>
            <a:r>
              <a:rPr sz="1600" spc="-5" dirty="0">
                <a:solidFill>
                  <a:srgbClr val="1A2944"/>
                </a:solidFill>
                <a:cs typeface="Arial"/>
              </a:rPr>
              <a:t>essary to </a:t>
            </a:r>
            <a:r>
              <a:rPr sz="1600" dirty="0">
                <a:solidFill>
                  <a:srgbClr val="1A2944"/>
                </a:solidFill>
                <a:cs typeface="Arial"/>
              </a:rPr>
              <a:t>s</a:t>
            </a:r>
            <a:r>
              <a:rPr sz="1600" spc="-5" dirty="0">
                <a:solidFill>
                  <a:srgbClr val="1A2944"/>
                </a:solidFill>
                <a:cs typeface="Arial"/>
              </a:rPr>
              <a:t>ustain ad</a:t>
            </a:r>
            <a:r>
              <a:rPr sz="1600" dirty="0">
                <a:solidFill>
                  <a:srgbClr val="1A2944"/>
                </a:solidFill>
                <a:cs typeface="Arial"/>
              </a:rPr>
              <a:t>v</a:t>
            </a:r>
            <a:r>
              <a:rPr sz="1600" spc="-5" dirty="0">
                <a:solidFill>
                  <a:srgbClr val="1A2944"/>
                </a:solidFill>
                <a:cs typeface="Arial"/>
              </a:rPr>
              <a:t>antage</a:t>
            </a:r>
            <a:endParaRPr sz="1600">
              <a:cs typeface="Arial"/>
            </a:endParaRPr>
          </a:p>
        </p:txBody>
      </p:sp>
      <p:sp>
        <p:nvSpPr>
          <p:cNvPr id="10" name="object 10"/>
          <p:cNvSpPr/>
          <p:nvPr/>
        </p:nvSpPr>
        <p:spPr>
          <a:xfrm>
            <a:off x="5884926" y="2425445"/>
            <a:ext cx="422275" cy="424180"/>
          </a:xfrm>
          <a:custGeom>
            <a:avLst/>
            <a:gdLst/>
            <a:ahLst/>
            <a:cxnLst/>
            <a:rect l="l" t="t" r="r" b="b"/>
            <a:pathLst>
              <a:path w="422275" h="424180">
                <a:moveTo>
                  <a:pt x="211074" y="0"/>
                </a:moveTo>
                <a:lnTo>
                  <a:pt x="162672" y="5596"/>
                </a:lnTo>
                <a:lnTo>
                  <a:pt x="118243" y="21535"/>
                </a:lnTo>
                <a:lnTo>
                  <a:pt x="79052" y="46546"/>
                </a:lnTo>
                <a:lnTo>
                  <a:pt x="46366" y="79354"/>
                </a:lnTo>
                <a:lnTo>
                  <a:pt x="21451" y="118687"/>
                </a:lnTo>
                <a:lnTo>
                  <a:pt x="5573" y="163272"/>
                </a:lnTo>
                <a:lnTo>
                  <a:pt x="0" y="211836"/>
                </a:lnTo>
                <a:lnTo>
                  <a:pt x="5573" y="260399"/>
                </a:lnTo>
                <a:lnTo>
                  <a:pt x="21451" y="304984"/>
                </a:lnTo>
                <a:lnTo>
                  <a:pt x="46366" y="344317"/>
                </a:lnTo>
                <a:lnTo>
                  <a:pt x="79052" y="377125"/>
                </a:lnTo>
                <a:lnTo>
                  <a:pt x="118243" y="402136"/>
                </a:lnTo>
                <a:lnTo>
                  <a:pt x="162672" y="418075"/>
                </a:lnTo>
                <a:lnTo>
                  <a:pt x="211074" y="423671"/>
                </a:lnTo>
                <a:lnTo>
                  <a:pt x="259475" y="418075"/>
                </a:lnTo>
                <a:lnTo>
                  <a:pt x="303904" y="402136"/>
                </a:lnTo>
                <a:lnTo>
                  <a:pt x="343095" y="377125"/>
                </a:lnTo>
                <a:lnTo>
                  <a:pt x="375781" y="344317"/>
                </a:lnTo>
                <a:lnTo>
                  <a:pt x="400696" y="304984"/>
                </a:lnTo>
                <a:lnTo>
                  <a:pt x="416574" y="260399"/>
                </a:lnTo>
                <a:lnTo>
                  <a:pt x="422148" y="211836"/>
                </a:lnTo>
                <a:lnTo>
                  <a:pt x="416574" y="163272"/>
                </a:lnTo>
                <a:lnTo>
                  <a:pt x="400696" y="118687"/>
                </a:lnTo>
                <a:lnTo>
                  <a:pt x="375781" y="79354"/>
                </a:lnTo>
                <a:lnTo>
                  <a:pt x="343095" y="46546"/>
                </a:lnTo>
                <a:lnTo>
                  <a:pt x="303904" y="21535"/>
                </a:lnTo>
                <a:lnTo>
                  <a:pt x="259475" y="5596"/>
                </a:lnTo>
                <a:lnTo>
                  <a:pt x="211074" y="0"/>
                </a:lnTo>
                <a:close/>
              </a:path>
            </a:pathLst>
          </a:custGeom>
          <a:solidFill>
            <a:srgbClr val="1EBBE8"/>
          </a:solidFill>
        </p:spPr>
        <p:txBody>
          <a:bodyPr wrap="square" lIns="0" tIns="0" rIns="0" bIns="0" rtlCol="0"/>
          <a:lstStyle/>
          <a:p>
            <a:endParaRPr/>
          </a:p>
        </p:txBody>
      </p:sp>
      <p:sp>
        <p:nvSpPr>
          <p:cNvPr id="11" name="object 11"/>
          <p:cNvSpPr/>
          <p:nvPr/>
        </p:nvSpPr>
        <p:spPr>
          <a:xfrm>
            <a:off x="5884926" y="2425445"/>
            <a:ext cx="422275" cy="424180"/>
          </a:xfrm>
          <a:custGeom>
            <a:avLst/>
            <a:gdLst/>
            <a:ahLst/>
            <a:cxnLst/>
            <a:rect l="l" t="t" r="r" b="b"/>
            <a:pathLst>
              <a:path w="422275" h="424180">
                <a:moveTo>
                  <a:pt x="0" y="211836"/>
                </a:moveTo>
                <a:lnTo>
                  <a:pt x="5573" y="163272"/>
                </a:lnTo>
                <a:lnTo>
                  <a:pt x="21451" y="118687"/>
                </a:lnTo>
                <a:lnTo>
                  <a:pt x="46366" y="79354"/>
                </a:lnTo>
                <a:lnTo>
                  <a:pt x="79052" y="46546"/>
                </a:lnTo>
                <a:lnTo>
                  <a:pt x="118243" y="21535"/>
                </a:lnTo>
                <a:lnTo>
                  <a:pt x="162672" y="5596"/>
                </a:lnTo>
                <a:lnTo>
                  <a:pt x="211074" y="0"/>
                </a:lnTo>
                <a:lnTo>
                  <a:pt x="259475" y="5596"/>
                </a:lnTo>
                <a:lnTo>
                  <a:pt x="303904" y="21535"/>
                </a:lnTo>
                <a:lnTo>
                  <a:pt x="343095" y="46546"/>
                </a:lnTo>
                <a:lnTo>
                  <a:pt x="375781" y="79354"/>
                </a:lnTo>
                <a:lnTo>
                  <a:pt x="400696" y="118687"/>
                </a:lnTo>
                <a:lnTo>
                  <a:pt x="416574" y="163272"/>
                </a:lnTo>
                <a:lnTo>
                  <a:pt x="422148" y="211836"/>
                </a:lnTo>
                <a:lnTo>
                  <a:pt x="416574" y="260399"/>
                </a:lnTo>
                <a:lnTo>
                  <a:pt x="400696" y="304984"/>
                </a:lnTo>
                <a:lnTo>
                  <a:pt x="375781" y="344317"/>
                </a:lnTo>
                <a:lnTo>
                  <a:pt x="343095" y="377125"/>
                </a:lnTo>
                <a:lnTo>
                  <a:pt x="303904" y="402136"/>
                </a:lnTo>
                <a:lnTo>
                  <a:pt x="259475" y="418075"/>
                </a:lnTo>
                <a:lnTo>
                  <a:pt x="211074" y="423671"/>
                </a:lnTo>
                <a:lnTo>
                  <a:pt x="162672" y="418075"/>
                </a:lnTo>
                <a:lnTo>
                  <a:pt x="118243" y="402136"/>
                </a:lnTo>
                <a:lnTo>
                  <a:pt x="79052" y="377125"/>
                </a:lnTo>
                <a:lnTo>
                  <a:pt x="46366" y="344317"/>
                </a:lnTo>
                <a:lnTo>
                  <a:pt x="21451" y="304984"/>
                </a:lnTo>
                <a:lnTo>
                  <a:pt x="5573" y="260399"/>
                </a:lnTo>
                <a:lnTo>
                  <a:pt x="0" y="211836"/>
                </a:lnTo>
                <a:close/>
              </a:path>
            </a:pathLst>
          </a:custGeom>
          <a:ln w="25908">
            <a:solidFill>
              <a:srgbClr val="FFFFFF"/>
            </a:solidFill>
          </a:ln>
        </p:spPr>
        <p:txBody>
          <a:bodyPr wrap="square" lIns="0" tIns="0" rIns="0" bIns="0" rtlCol="0"/>
          <a:lstStyle/>
          <a:p>
            <a:endParaRPr/>
          </a:p>
        </p:txBody>
      </p:sp>
      <p:sp>
        <p:nvSpPr>
          <p:cNvPr id="12" name="object 12"/>
          <p:cNvSpPr txBox="1"/>
          <p:nvPr/>
        </p:nvSpPr>
        <p:spPr>
          <a:xfrm>
            <a:off x="6402454" y="2494903"/>
            <a:ext cx="2270760" cy="3111365"/>
          </a:xfrm>
          <a:prstGeom prst="rect">
            <a:avLst/>
          </a:prstGeom>
        </p:spPr>
        <p:txBody>
          <a:bodyPr vert="horz" wrap="square" lIns="0" tIns="0" rIns="0" bIns="0" rtlCol="0">
            <a:spAutoFit/>
          </a:bodyPr>
          <a:lstStyle/>
          <a:p>
            <a:pPr marL="12700" marR="178435"/>
            <a:r>
              <a:rPr sz="2800" b="1" dirty="0" smtClean="0">
                <a:solidFill>
                  <a:srgbClr val="1A2944"/>
                </a:solidFill>
                <a:cs typeface="Trebuchet MS"/>
              </a:rPr>
              <a:t>Dynam</a:t>
            </a:r>
            <a:r>
              <a:rPr sz="2800" b="1" spc="-5" dirty="0" smtClean="0">
                <a:solidFill>
                  <a:srgbClr val="1A2944"/>
                </a:solidFill>
                <a:cs typeface="Trebuchet MS"/>
              </a:rPr>
              <a:t>ic Capa</a:t>
            </a:r>
            <a:r>
              <a:rPr sz="2800" b="1" spc="-15" dirty="0" smtClean="0">
                <a:solidFill>
                  <a:srgbClr val="1A2944"/>
                </a:solidFill>
                <a:cs typeface="Trebuchet MS"/>
              </a:rPr>
              <a:t>b</a:t>
            </a:r>
            <a:r>
              <a:rPr sz="2800" b="1" spc="-5" dirty="0" smtClean="0">
                <a:solidFill>
                  <a:srgbClr val="1A2944"/>
                </a:solidFill>
                <a:cs typeface="Trebuchet MS"/>
              </a:rPr>
              <a:t>i</a:t>
            </a:r>
            <a:r>
              <a:rPr sz="2800" b="1" spc="5" dirty="0" smtClean="0">
                <a:solidFill>
                  <a:srgbClr val="1A2944"/>
                </a:solidFill>
                <a:cs typeface="Trebuchet MS"/>
              </a:rPr>
              <a:t>l</a:t>
            </a:r>
            <a:r>
              <a:rPr sz="2800" b="1" spc="-5" dirty="0" smtClean="0">
                <a:solidFill>
                  <a:srgbClr val="1A2944"/>
                </a:solidFill>
                <a:cs typeface="Trebuchet MS"/>
              </a:rPr>
              <a:t>it</a:t>
            </a:r>
            <a:r>
              <a:rPr sz="2800" b="1" spc="5" dirty="0" smtClean="0">
                <a:solidFill>
                  <a:srgbClr val="1A2944"/>
                </a:solidFill>
                <a:cs typeface="Trebuchet MS"/>
              </a:rPr>
              <a:t>i</a:t>
            </a:r>
            <a:r>
              <a:rPr sz="2800" b="1" spc="-5" dirty="0" smtClean="0">
                <a:solidFill>
                  <a:srgbClr val="1A2944"/>
                </a:solidFill>
                <a:cs typeface="Trebuchet MS"/>
              </a:rPr>
              <a:t>es</a:t>
            </a:r>
            <a:endParaRPr lang="en-US" sz="2800" b="1" spc="-5" dirty="0" smtClean="0">
              <a:solidFill>
                <a:srgbClr val="1A2944"/>
              </a:solidFill>
              <a:cs typeface="Trebuchet MS"/>
            </a:endParaRPr>
          </a:p>
          <a:p>
            <a:pPr marL="12700" marR="178435"/>
            <a:endParaRPr lang="en-US" sz="1600" b="1" dirty="0" smtClean="0">
              <a:solidFill>
                <a:srgbClr val="1A2944"/>
              </a:solidFill>
              <a:cs typeface="Arial"/>
            </a:endParaRPr>
          </a:p>
          <a:p>
            <a:pPr marL="12700" marR="178435"/>
            <a:r>
              <a:rPr lang="en-US" sz="1600" b="1" dirty="0">
                <a:solidFill>
                  <a:srgbClr val="1A2944"/>
                </a:solidFill>
                <a:cs typeface="Arial"/>
              </a:rPr>
              <a:t>-</a:t>
            </a:r>
            <a:r>
              <a:rPr lang="en-US" sz="1600" b="1" dirty="0" smtClean="0">
                <a:solidFill>
                  <a:srgbClr val="1A2944"/>
                </a:solidFill>
                <a:cs typeface="Arial"/>
              </a:rPr>
              <a:t>Marke</a:t>
            </a:r>
            <a:r>
              <a:rPr lang="en-US" sz="1600" b="1" spc="5" dirty="0" smtClean="0">
                <a:solidFill>
                  <a:srgbClr val="1A2944"/>
                </a:solidFill>
                <a:cs typeface="Arial"/>
              </a:rPr>
              <a:t>t</a:t>
            </a:r>
            <a:r>
              <a:rPr lang="en-US" sz="1600" b="1" dirty="0" smtClean="0">
                <a:solidFill>
                  <a:srgbClr val="1A2944"/>
                </a:solidFill>
                <a:cs typeface="Arial"/>
              </a:rPr>
              <a:t>s</a:t>
            </a:r>
            <a:r>
              <a:rPr lang="en-US" sz="1600" b="1" spc="-30" dirty="0" smtClean="0">
                <a:solidFill>
                  <a:srgbClr val="1A2944"/>
                </a:solidFill>
                <a:cs typeface="Arial"/>
              </a:rPr>
              <a:t> </a:t>
            </a:r>
            <a:r>
              <a:rPr lang="en-US" sz="1600" b="1" dirty="0">
                <a:solidFill>
                  <a:srgbClr val="1A2944"/>
                </a:solidFill>
                <a:cs typeface="Arial"/>
              </a:rPr>
              <a:t>are d</a:t>
            </a:r>
            <a:r>
              <a:rPr lang="en-US" sz="1600" b="1" spc="-35" dirty="0">
                <a:solidFill>
                  <a:srgbClr val="1A2944"/>
                </a:solidFill>
                <a:cs typeface="Arial"/>
              </a:rPr>
              <a:t>y</a:t>
            </a:r>
            <a:r>
              <a:rPr lang="en-US" sz="1600" b="1" dirty="0">
                <a:solidFill>
                  <a:srgbClr val="1A2944"/>
                </a:solidFill>
                <a:cs typeface="Arial"/>
              </a:rPr>
              <a:t>nam</a:t>
            </a:r>
            <a:r>
              <a:rPr lang="en-US" sz="1600" b="1" spc="-10" dirty="0">
                <a:solidFill>
                  <a:srgbClr val="1A2944"/>
                </a:solidFill>
                <a:cs typeface="Arial"/>
              </a:rPr>
              <a:t>i</a:t>
            </a:r>
            <a:r>
              <a:rPr lang="en-US" sz="1600" b="1" dirty="0">
                <a:solidFill>
                  <a:srgbClr val="1A2944"/>
                </a:solidFill>
                <a:cs typeface="Arial"/>
              </a:rPr>
              <a:t>c</a:t>
            </a:r>
            <a:r>
              <a:rPr lang="en-US" sz="1600" b="1" spc="15" dirty="0">
                <a:solidFill>
                  <a:srgbClr val="1A2944"/>
                </a:solidFill>
                <a:cs typeface="Arial"/>
              </a:rPr>
              <a:t> </a:t>
            </a:r>
            <a:r>
              <a:rPr lang="en-US" sz="1600" b="1" dirty="0">
                <a:solidFill>
                  <a:srgbClr val="1A2944"/>
                </a:solidFill>
                <a:cs typeface="Arial"/>
              </a:rPr>
              <a:t>and co</a:t>
            </a:r>
            <a:r>
              <a:rPr lang="en-US" sz="1600" b="1" spc="-5" dirty="0">
                <a:solidFill>
                  <a:srgbClr val="1A2944"/>
                </a:solidFill>
                <a:cs typeface="Arial"/>
              </a:rPr>
              <a:t>m</a:t>
            </a:r>
            <a:r>
              <a:rPr lang="en-US" sz="1600" b="1" dirty="0">
                <a:solidFill>
                  <a:srgbClr val="1A2944"/>
                </a:solidFill>
                <a:cs typeface="Arial"/>
              </a:rPr>
              <a:t>petiti</a:t>
            </a:r>
            <a:r>
              <a:rPr lang="en-US" sz="1600" b="1" spc="-10" dirty="0">
                <a:solidFill>
                  <a:srgbClr val="1A2944"/>
                </a:solidFill>
                <a:cs typeface="Arial"/>
              </a:rPr>
              <a:t>o</a:t>
            </a:r>
            <a:r>
              <a:rPr lang="en-US" sz="1600" b="1" dirty="0">
                <a:solidFill>
                  <a:srgbClr val="1A2944"/>
                </a:solidFill>
                <a:cs typeface="Arial"/>
              </a:rPr>
              <a:t>n</a:t>
            </a:r>
            <a:r>
              <a:rPr lang="en-US" sz="1600" b="1" spc="-20" dirty="0">
                <a:solidFill>
                  <a:srgbClr val="1A2944"/>
                </a:solidFill>
                <a:cs typeface="Arial"/>
              </a:rPr>
              <a:t> </a:t>
            </a:r>
            <a:r>
              <a:rPr lang="en-US" sz="1600" b="1" dirty="0">
                <a:solidFill>
                  <a:srgbClr val="1A2944"/>
                </a:solidFill>
                <a:cs typeface="Arial"/>
              </a:rPr>
              <a:t>is of</a:t>
            </a:r>
            <a:r>
              <a:rPr lang="en-US" sz="1600" b="1" spc="5" dirty="0">
                <a:solidFill>
                  <a:srgbClr val="1A2944"/>
                </a:solidFill>
                <a:cs typeface="Arial"/>
              </a:rPr>
              <a:t>t</a:t>
            </a:r>
            <a:r>
              <a:rPr lang="en-US" sz="1600" b="1" dirty="0">
                <a:solidFill>
                  <a:srgbClr val="1A2944"/>
                </a:solidFill>
                <a:cs typeface="Arial"/>
              </a:rPr>
              <a:t>en</a:t>
            </a:r>
            <a:r>
              <a:rPr lang="en-US" sz="1600" b="1" spc="-15" dirty="0">
                <a:solidFill>
                  <a:srgbClr val="1A2944"/>
                </a:solidFill>
                <a:cs typeface="Arial"/>
              </a:rPr>
              <a:t> </a:t>
            </a:r>
            <a:r>
              <a:rPr lang="en-US" sz="1600" b="1" dirty="0" smtClean="0">
                <a:solidFill>
                  <a:srgbClr val="1A2944"/>
                </a:solidFill>
                <a:cs typeface="Arial"/>
              </a:rPr>
              <a:t>disrupti</a:t>
            </a:r>
            <a:r>
              <a:rPr lang="en-US" sz="1600" b="1" spc="-30" dirty="0" smtClean="0">
                <a:solidFill>
                  <a:srgbClr val="1A2944"/>
                </a:solidFill>
                <a:cs typeface="Arial"/>
              </a:rPr>
              <a:t>v</a:t>
            </a:r>
            <a:r>
              <a:rPr lang="en-US" sz="1600" b="1" dirty="0" smtClean="0">
                <a:solidFill>
                  <a:srgbClr val="1A2944"/>
                </a:solidFill>
                <a:cs typeface="Arial"/>
              </a:rPr>
              <a:t>e</a:t>
            </a:r>
          </a:p>
          <a:p>
            <a:pPr marL="12700" marR="178435"/>
            <a:r>
              <a:rPr lang="en-US" sz="1600" b="1" dirty="0">
                <a:solidFill>
                  <a:srgbClr val="1A2944"/>
                </a:solidFill>
                <a:cs typeface="Arial"/>
              </a:rPr>
              <a:t>-</a:t>
            </a:r>
            <a:r>
              <a:rPr lang="en-US" sz="1600" b="1" dirty="0" smtClean="0">
                <a:solidFill>
                  <a:srgbClr val="1A2944"/>
                </a:solidFill>
                <a:cs typeface="Arial"/>
              </a:rPr>
              <a:t>Asset orchestration &amp; strategy </a:t>
            </a:r>
            <a:r>
              <a:rPr sz="1600" b="1" dirty="0" smtClean="0">
                <a:solidFill>
                  <a:srgbClr val="1A2944"/>
                </a:solidFill>
                <a:cs typeface="Arial"/>
              </a:rPr>
              <a:t>dri</a:t>
            </a:r>
            <a:r>
              <a:rPr sz="1600" b="1" spc="-30" dirty="0" smtClean="0">
                <a:solidFill>
                  <a:srgbClr val="1A2944"/>
                </a:solidFill>
                <a:cs typeface="Arial"/>
              </a:rPr>
              <a:t>v</a:t>
            </a:r>
            <a:r>
              <a:rPr sz="1600" b="1" dirty="0" smtClean="0">
                <a:solidFill>
                  <a:srgbClr val="1A2944"/>
                </a:solidFill>
                <a:cs typeface="Arial"/>
              </a:rPr>
              <a:t>e</a:t>
            </a:r>
            <a:r>
              <a:rPr sz="1600" b="1" spc="15" dirty="0" smtClean="0">
                <a:solidFill>
                  <a:srgbClr val="1A2944"/>
                </a:solidFill>
                <a:cs typeface="Arial"/>
              </a:rPr>
              <a:t> </a:t>
            </a:r>
            <a:r>
              <a:rPr sz="1600" b="1" dirty="0">
                <a:solidFill>
                  <a:srgbClr val="1A2944"/>
                </a:solidFill>
                <a:cs typeface="Arial"/>
              </a:rPr>
              <a:t>ad</a:t>
            </a:r>
            <a:r>
              <a:rPr sz="1600" b="1" spc="-20" dirty="0">
                <a:solidFill>
                  <a:srgbClr val="1A2944"/>
                </a:solidFill>
                <a:cs typeface="Arial"/>
              </a:rPr>
              <a:t>v</a:t>
            </a:r>
            <a:r>
              <a:rPr sz="1600" b="1" dirty="0">
                <a:solidFill>
                  <a:srgbClr val="1A2944"/>
                </a:solidFill>
                <a:cs typeface="Arial"/>
              </a:rPr>
              <a:t>ant</a:t>
            </a:r>
            <a:r>
              <a:rPr sz="1600" b="1" spc="5" dirty="0">
                <a:solidFill>
                  <a:srgbClr val="1A2944"/>
                </a:solidFill>
                <a:cs typeface="Arial"/>
              </a:rPr>
              <a:t>a</a:t>
            </a:r>
            <a:r>
              <a:rPr sz="1600" b="1" dirty="0">
                <a:solidFill>
                  <a:srgbClr val="1A2944"/>
                </a:solidFill>
                <a:cs typeface="Arial"/>
              </a:rPr>
              <a:t>ge</a:t>
            </a:r>
            <a:endParaRPr sz="1600" dirty="0">
              <a:cs typeface="Arial"/>
            </a:endParaRPr>
          </a:p>
          <a:p>
            <a:pPr marL="12700" marR="118110">
              <a:lnSpc>
                <a:spcPct val="86300"/>
              </a:lnSpc>
              <a:spcBef>
                <a:spcPts val="805"/>
              </a:spcBef>
              <a:tabLst>
                <a:tab pos="168275" algn="l"/>
              </a:tabLst>
            </a:pPr>
            <a:r>
              <a:rPr lang="en-US" sz="1600" b="1" dirty="0" smtClean="0">
                <a:solidFill>
                  <a:srgbClr val="1A2944"/>
                </a:solidFill>
                <a:cs typeface="Arial"/>
              </a:rPr>
              <a:t>-</a:t>
            </a:r>
            <a:r>
              <a:rPr sz="1600" b="1" dirty="0" smtClean="0">
                <a:solidFill>
                  <a:srgbClr val="1A2944"/>
                </a:solidFill>
                <a:cs typeface="Arial"/>
              </a:rPr>
              <a:t>Reshaping </a:t>
            </a:r>
            <a:r>
              <a:rPr sz="1600" b="1" dirty="0">
                <a:solidFill>
                  <a:srgbClr val="1A2944"/>
                </a:solidFill>
                <a:cs typeface="Arial"/>
              </a:rPr>
              <a:t>ecos</a:t>
            </a:r>
            <a:r>
              <a:rPr sz="1600" b="1" spc="-30" dirty="0">
                <a:solidFill>
                  <a:srgbClr val="1A2944"/>
                </a:solidFill>
                <a:cs typeface="Arial"/>
              </a:rPr>
              <a:t>y</a:t>
            </a:r>
            <a:r>
              <a:rPr sz="1600" b="1" dirty="0">
                <a:solidFill>
                  <a:srgbClr val="1A2944"/>
                </a:solidFill>
                <a:cs typeface="Arial"/>
              </a:rPr>
              <a:t>stems &amp;</a:t>
            </a:r>
            <a:r>
              <a:rPr sz="1600" b="1" spc="-10" dirty="0">
                <a:solidFill>
                  <a:srgbClr val="1A2944"/>
                </a:solidFill>
                <a:cs typeface="Arial"/>
              </a:rPr>
              <a:t> </a:t>
            </a:r>
            <a:r>
              <a:rPr sz="1600" b="1" dirty="0">
                <a:solidFill>
                  <a:srgbClr val="1A2944"/>
                </a:solidFill>
                <a:cs typeface="Arial"/>
              </a:rPr>
              <a:t>biz mo</a:t>
            </a:r>
            <a:r>
              <a:rPr sz="1600" b="1" spc="-10" dirty="0">
                <a:solidFill>
                  <a:srgbClr val="1A2944"/>
                </a:solidFill>
                <a:cs typeface="Arial"/>
              </a:rPr>
              <a:t>d</a:t>
            </a:r>
            <a:r>
              <a:rPr sz="1600" b="1" dirty="0">
                <a:solidFill>
                  <a:srgbClr val="1A2944"/>
                </a:solidFill>
                <a:cs typeface="Arial"/>
              </a:rPr>
              <a:t>els</a:t>
            </a:r>
            <a:r>
              <a:rPr sz="1600" b="1" spc="-5" dirty="0">
                <a:solidFill>
                  <a:srgbClr val="1A2944"/>
                </a:solidFill>
                <a:cs typeface="Arial"/>
              </a:rPr>
              <a:t> </a:t>
            </a:r>
            <a:r>
              <a:rPr sz="1600" b="1" dirty="0">
                <a:solidFill>
                  <a:srgbClr val="1A2944"/>
                </a:solidFill>
                <a:cs typeface="Arial"/>
              </a:rPr>
              <a:t>is</a:t>
            </a:r>
            <a:r>
              <a:rPr sz="1600" b="1" spc="-10" dirty="0">
                <a:solidFill>
                  <a:srgbClr val="1A2944"/>
                </a:solidFill>
                <a:cs typeface="Arial"/>
              </a:rPr>
              <a:t> </a:t>
            </a:r>
            <a:r>
              <a:rPr sz="1600" b="1" dirty="0">
                <a:solidFill>
                  <a:srgbClr val="1A2944"/>
                </a:solidFill>
                <a:cs typeface="Arial"/>
              </a:rPr>
              <a:t>critical</a:t>
            </a:r>
            <a:endParaRPr sz="1600" dirty="0">
              <a:cs typeface="Arial"/>
            </a:endParaRPr>
          </a:p>
        </p:txBody>
      </p:sp>
      <p:sp>
        <p:nvSpPr>
          <p:cNvPr id="13" name="object 13"/>
          <p:cNvSpPr/>
          <p:nvPr/>
        </p:nvSpPr>
        <p:spPr>
          <a:xfrm>
            <a:off x="988313" y="6078244"/>
            <a:ext cx="7167880" cy="171450"/>
          </a:xfrm>
          <a:custGeom>
            <a:avLst/>
            <a:gdLst/>
            <a:ahLst/>
            <a:cxnLst/>
            <a:rect l="l" t="t" r="r" b="b"/>
            <a:pathLst>
              <a:path w="7167880" h="171450">
                <a:moveTo>
                  <a:pt x="7092166" y="85573"/>
                </a:moveTo>
                <a:lnTo>
                  <a:pt x="7006082" y="135789"/>
                </a:lnTo>
                <a:lnTo>
                  <a:pt x="7000456" y="140822"/>
                </a:lnTo>
                <a:lnTo>
                  <a:pt x="6997271" y="147400"/>
                </a:lnTo>
                <a:lnTo>
                  <a:pt x="6996777" y="154688"/>
                </a:lnTo>
                <a:lnTo>
                  <a:pt x="6999224" y="161849"/>
                </a:lnTo>
                <a:lnTo>
                  <a:pt x="7004274" y="167497"/>
                </a:lnTo>
                <a:lnTo>
                  <a:pt x="7010860" y="170670"/>
                </a:lnTo>
                <a:lnTo>
                  <a:pt x="7018137" y="171147"/>
                </a:lnTo>
                <a:lnTo>
                  <a:pt x="7025259" y="168707"/>
                </a:lnTo>
                <a:lnTo>
                  <a:pt x="7135100" y="104623"/>
                </a:lnTo>
                <a:lnTo>
                  <a:pt x="7130034" y="104623"/>
                </a:lnTo>
                <a:lnTo>
                  <a:pt x="7130034" y="102032"/>
                </a:lnTo>
                <a:lnTo>
                  <a:pt x="7120382" y="102032"/>
                </a:lnTo>
                <a:lnTo>
                  <a:pt x="7092166" y="85573"/>
                </a:lnTo>
                <a:close/>
              </a:path>
              <a:path w="7167880" h="171450">
                <a:moveTo>
                  <a:pt x="7059509" y="66523"/>
                </a:moveTo>
                <a:lnTo>
                  <a:pt x="0" y="66523"/>
                </a:lnTo>
                <a:lnTo>
                  <a:pt x="0" y="104623"/>
                </a:lnTo>
                <a:lnTo>
                  <a:pt x="7059509" y="104623"/>
                </a:lnTo>
                <a:lnTo>
                  <a:pt x="7092166" y="85573"/>
                </a:lnTo>
                <a:lnTo>
                  <a:pt x="7059509" y="66523"/>
                </a:lnTo>
                <a:close/>
              </a:path>
              <a:path w="7167880" h="171450">
                <a:moveTo>
                  <a:pt x="7135100" y="66523"/>
                </a:moveTo>
                <a:lnTo>
                  <a:pt x="7130034" y="66523"/>
                </a:lnTo>
                <a:lnTo>
                  <a:pt x="7130034" y="104623"/>
                </a:lnTo>
                <a:lnTo>
                  <a:pt x="7135100" y="104623"/>
                </a:lnTo>
                <a:lnTo>
                  <a:pt x="7167753" y="85573"/>
                </a:lnTo>
                <a:lnTo>
                  <a:pt x="7135100" y="66523"/>
                </a:lnTo>
                <a:close/>
              </a:path>
              <a:path w="7167880" h="171450">
                <a:moveTo>
                  <a:pt x="7120382" y="69114"/>
                </a:moveTo>
                <a:lnTo>
                  <a:pt x="7092166" y="85573"/>
                </a:lnTo>
                <a:lnTo>
                  <a:pt x="7120382" y="102032"/>
                </a:lnTo>
                <a:lnTo>
                  <a:pt x="7120382" y="69114"/>
                </a:lnTo>
                <a:close/>
              </a:path>
              <a:path w="7167880" h="171450">
                <a:moveTo>
                  <a:pt x="7130034" y="69114"/>
                </a:moveTo>
                <a:lnTo>
                  <a:pt x="7120382" y="69114"/>
                </a:lnTo>
                <a:lnTo>
                  <a:pt x="7120382" y="102032"/>
                </a:lnTo>
                <a:lnTo>
                  <a:pt x="7130034" y="102032"/>
                </a:lnTo>
                <a:lnTo>
                  <a:pt x="7130034" y="69114"/>
                </a:lnTo>
                <a:close/>
              </a:path>
              <a:path w="7167880" h="171450">
                <a:moveTo>
                  <a:pt x="7018137" y="0"/>
                </a:moveTo>
                <a:lnTo>
                  <a:pt x="7010860" y="477"/>
                </a:lnTo>
                <a:lnTo>
                  <a:pt x="7004274" y="3650"/>
                </a:lnTo>
                <a:lnTo>
                  <a:pt x="6999224" y="9297"/>
                </a:lnTo>
                <a:lnTo>
                  <a:pt x="6996777" y="16459"/>
                </a:lnTo>
                <a:lnTo>
                  <a:pt x="6997271" y="23747"/>
                </a:lnTo>
                <a:lnTo>
                  <a:pt x="7000456" y="30325"/>
                </a:lnTo>
                <a:lnTo>
                  <a:pt x="7006082" y="35357"/>
                </a:lnTo>
                <a:lnTo>
                  <a:pt x="7092166" y="85573"/>
                </a:lnTo>
                <a:lnTo>
                  <a:pt x="7120382" y="69114"/>
                </a:lnTo>
                <a:lnTo>
                  <a:pt x="7130034" y="69114"/>
                </a:lnTo>
                <a:lnTo>
                  <a:pt x="7130034" y="66523"/>
                </a:lnTo>
                <a:lnTo>
                  <a:pt x="7135100" y="66523"/>
                </a:lnTo>
                <a:lnTo>
                  <a:pt x="7025259" y="2439"/>
                </a:lnTo>
                <a:lnTo>
                  <a:pt x="7018137" y="0"/>
                </a:lnTo>
                <a:close/>
              </a:path>
            </a:pathLst>
          </a:custGeom>
          <a:solidFill>
            <a:srgbClr val="17BAE8"/>
          </a:solidFill>
        </p:spPr>
        <p:txBody>
          <a:bodyPr wrap="square" lIns="0" tIns="0" rIns="0" bIns="0" rtlCol="0"/>
          <a:lstStyle/>
          <a:p>
            <a:endParaRPr/>
          </a:p>
        </p:txBody>
      </p:sp>
      <p:sp>
        <p:nvSpPr>
          <p:cNvPr id="14" name="object 14"/>
          <p:cNvSpPr/>
          <p:nvPr/>
        </p:nvSpPr>
        <p:spPr>
          <a:xfrm>
            <a:off x="1394987" y="1427099"/>
            <a:ext cx="171450" cy="4930140"/>
          </a:xfrm>
          <a:custGeom>
            <a:avLst/>
            <a:gdLst/>
            <a:ahLst/>
            <a:cxnLst/>
            <a:rect l="l" t="t" r="r" b="b"/>
            <a:pathLst>
              <a:path w="171450" h="4930140">
                <a:moveTo>
                  <a:pt x="85578" y="75800"/>
                </a:moveTo>
                <a:lnTo>
                  <a:pt x="66528" y="108458"/>
                </a:lnTo>
                <a:lnTo>
                  <a:pt x="66528" y="4929873"/>
                </a:lnTo>
                <a:lnTo>
                  <a:pt x="104628" y="4929873"/>
                </a:lnTo>
                <a:lnTo>
                  <a:pt x="104628" y="108458"/>
                </a:lnTo>
                <a:lnTo>
                  <a:pt x="85578" y="75800"/>
                </a:lnTo>
                <a:close/>
              </a:path>
              <a:path w="171450" h="4930140">
                <a:moveTo>
                  <a:pt x="85578" y="0"/>
                </a:moveTo>
                <a:lnTo>
                  <a:pt x="2393" y="142493"/>
                </a:lnTo>
                <a:lnTo>
                  <a:pt x="0" y="149689"/>
                </a:lnTo>
                <a:lnTo>
                  <a:pt x="488" y="157003"/>
                </a:lnTo>
                <a:lnTo>
                  <a:pt x="3643" y="163603"/>
                </a:lnTo>
                <a:lnTo>
                  <a:pt x="9251" y="168655"/>
                </a:lnTo>
                <a:lnTo>
                  <a:pt x="16446" y="171049"/>
                </a:lnTo>
                <a:lnTo>
                  <a:pt x="23760" y="170561"/>
                </a:lnTo>
                <a:lnTo>
                  <a:pt x="30360" y="167405"/>
                </a:lnTo>
                <a:lnTo>
                  <a:pt x="35413" y="161798"/>
                </a:lnTo>
                <a:lnTo>
                  <a:pt x="66528" y="108458"/>
                </a:lnTo>
                <a:lnTo>
                  <a:pt x="66528" y="37718"/>
                </a:lnTo>
                <a:lnTo>
                  <a:pt x="107597" y="37718"/>
                </a:lnTo>
                <a:lnTo>
                  <a:pt x="85578" y="0"/>
                </a:lnTo>
                <a:close/>
              </a:path>
              <a:path w="171450" h="4930140">
                <a:moveTo>
                  <a:pt x="107597" y="37718"/>
                </a:moveTo>
                <a:lnTo>
                  <a:pt x="104628" y="37718"/>
                </a:lnTo>
                <a:lnTo>
                  <a:pt x="104628" y="108458"/>
                </a:lnTo>
                <a:lnTo>
                  <a:pt x="135743" y="161798"/>
                </a:lnTo>
                <a:lnTo>
                  <a:pt x="140795" y="167405"/>
                </a:lnTo>
                <a:lnTo>
                  <a:pt x="147395" y="170560"/>
                </a:lnTo>
                <a:lnTo>
                  <a:pt x="154709" y="171049"/>
                </a:lnTo>
                <a:lnTo>
                  <a:pt x="161905" y="168655"/>
                </a:lnTo>
                <a:lnTo>
                  <a:pt x="167512" y="163603"/>
                </a:lnTo>
                <a:lnTo>
                  <a:pt x="170668" y="157003"/>
                </a:lnTo>
                <a:lnTo>
                  <a:pt x="171156" y="149689"/>
                </a:lnTo>
                <a:lnTo>
                  <a:pt x="168763" y="142493"/>
                </a:lnTo>
                <a:lnTo>
                  <a:pt x="107597" y="37718"/>
                </a:lnTo>
                <a:close/>
              </a:path>
              <a:path w="171450" h="4930140">
                <a:moveTo>
                  <a:pt x="104628" y="37718"/>
                </a:moveTo>
                <a:lnTo>
                  <a:pt x="66528" y="37718"/>
                </a:lnTo>
                <a:lnTo>
                  <a:pt x="66528" y="108458"/>
                </a:lnTo>
                <a:lnTo>
                  <a:pt x="85578" y="75800"/>
                </a:lnTo>
                <a:lnTo>
                  <a:pt x="69068" y="47498"/>
                </a:lnTo>
                <a:lnTo>
                  <a:pt x="104628" y="47498"/>
                </a:lnTo>
                <a:lnTo>
                  <a:pt x="104628" y="37718"/>
                </a:lnTo>
                <a:close/>
              </a:path>
              <a:path w="171450" h="4930140">
                <a:moveTo>
                  <a:pt x="104628" y="47498"/>
                </a:moveTo>
                <a:lnTo>
                  <a:pt x="102088" y="47498"/>
                </a:lnTo>
                <a:lnTo>
                  <a:pt x="85578" y="75800"/>
                </a:lnTo>
                <a:lnTo>
                  <a:pt x="104628" y="108458"/>
                </a:lnTo>
                <a:lnTo>
                  <a:pt x="104628" y="47498"/>
                </a:lnTo>
                <a:close/>
              </a:path>
              <a:path w="171450" h="4930140">
                <a:moveTo>
                  <a:pt x="102088" y="47498"/>
                </a:moveTo>
                <a:lnTo>
                  <a:pt x="69068" y="47498"/>
                </a:lnTo>
                <a:lnTo>
                  <a:pt x="85578" y="75800"/>
                </a:lnTo>
                <a:lnTo>
                  <a:pt x="102088" y="47498"/>
                </a:lnTo>
                <a:close/>
              </a:path>
            </a:pathLst>
          </a:custGeom>
          <a:solidFill>
            <a:srgbClr val="17BAE8"/>
          </a:solidFill>
        </p:spPr>
        <p:txBody>
          <a:bodyPr wrap="square" lIns="0" tIns="0" rIns="0" bIns="0" rtlCol="0"/>
          <a:lstStyle/>
          <a:p>
            <a:endParaRPr/>
          </a:p>
        </p:txBody>
      </p:sp>
      <p:sp>
        <p:nvSpPr>
          <p:cNvPr id="15" name="object 15"/>
          <p:cNvSpPr txBox="1"/>
          <p:nvPr/>
        </p:nvSpPr>
        <p:spPr>
          <a:xfrm>
            <a:off x="2409189" y="6213043"/>
            <a:ext cx="645160" cy="285115"/>
          </a:xfrm>
          <a:prstGeom prst="rect">
            <a:avLst/>
          </a:prstGeom>
        </p:spPr>
        <p:txBody>
          <a:bodyPr vert="horz" wrap="square" lIns="0" tIns="0" rIns="0" bIns="0" rtlCol="0">
            <a:spAutoFit/>
          </a:bodyPr>
          <a:lstStyle/>
          <a:p>
            <a:pPr marL="12700">
              <a:lnSpc>
                <a:spcPct val="100000"/>
              </a:lnSpc>
            </a:pPr>
            <a:r>
              <a:rPr sz="1800" spc="-5" dirty="0">
                <a:solidFill>
                  <a:srgbClr val="1A2944"/>
                </a:solidFill>
                <a:cs typeface="Arial"/>
              </a:rPr>
              <a:t>1980s</a:t>
            </a:r>
            <a:endParaRPr sz="1800">
              <a:cs typeface="Arial"/>
            </a:endParaRPr>
          </a:p>
        </p:txBody>
      </p:sp>
      <p:sp>
        <p:nvSpPr>
          <p:cNvPr id="16" name="object 16"/>
          <p:cNvSpPr txBox="1"/>
          <p:nvPr/>
        </p:nvSpPr>
        <p:spPr>
          <a:xfrm>
            <a:off x="4267961" y="6213043"/>
            <a:ext cx="645160" cy="285115"/>
          </a:xfrm>
          <a:prstGeom prst="rect">
            <a:avLst/>
          </a:prstGeom>
        </p:spPr>
        <p:txBody>
          <a:bodyPr vert="horz" wrap="square" lIns="0" tIns="0" rIns="0" bIns="0" rtlCol="0">
            <a:spAutoFit/>
          </a:bodyPr>
          <a:lstStyle/>
          <a:p>
            <a:pPr marL="12700">
              <a:lnSpc>
                <a:spcPct val="100000"/>
              </a:lnSpc>
            </a:pPr>
            <a:r>
              <a:rPr sz="1800" spc="-5" dirty="0">
                <a:solidFill>
                  <a:srgbClr val="1A2944"/>
                </a:solidFill>
                <a:cs typeface="Arial"/>
              </a:rPr>
              <a:t>1990s</a:t>
            </a:r>
            <a:endParaRPr sz="1800">
              <a:cs typeface="Arial"/>
            </a:endParaRPr>
          </a:p>
        </p:txBody>
      </p:sp>
      <p:sp>
        <p:nvSpPr>
          <p:cNvPr id="17" name="object 17"/>
          <p:cNvSpPr txBox="1"/>
          <p:nvPr/>
        </p:nvSpPr>
        <p:spPr>
          <a:xfrm>
            <a:off x="6126226" y="6213043"/>
            <a:ext cx="664845" cy="285115"/>
          </a:xfrm>
          <a:prstGeom prst="rect">
            <a:avLst/>
          </a:prstGeom>
        </p:spPr>
        <p:txBody>
          <a:bodyPr vert="horz" wrap="square" lIns="0" tIns="0" rIns="0" bIns="0" rtlCol="0">
            <a:spAutoFit/>
          </a:bodyPr>
          <a:lstStyle/>
          <a:p>
            <a:pPr marL="12700">
              <a:lnSpc>
                <a:spcPct val="100000"/>
              </a:lnSpc>
            </a:pPr>
            <a:r>
              <a:rPr sz="1800" spc="-5" dirty="0">
                <a:solidFill>
                  <a:srgbClr val="1A2944"/>
                </a:solidFill>
                <a:cs typeface="Arial"/>
              </a:rPr>
              <a:t>2000+</a:t>
            </a:r>
            <a:endParaRPr sz="1800">
              <a:cs typeface="Arial"/>
            </a:endParaRPr>
          </a:p>
        </p:txBody>
      </p:sp>
      <p:sp>
        <p:nvSpPr>
          <p:cNvPr id="19" name="object 19"/>
          <p:cNvSpPr txBox="1"/>
          <p:nvPr/>
        </p:nvSpPr>
        <p:spPr>
          <a:xfrm>
            <a:off x="240893" y="1104391"/>
            <a:ext cx="7948295" cy="492443"/>
          </a:xfrm>
          <a:prstGeom prst="rect">
            <a:avLst/>
          </a:prstGeom>
        </p:spPr>
        <p:txBody>
          <a:bodyPr vert="horz" wrap="square" lIns="0" tIns="0" rIns="0" bIns="0" rtlCol="0">
            <a:spAutoFit/>
          </a:bodyPr>
          <a:lstStyle/>
          <a:p>
            <a:pPr marL="1374775" marR="5080">
              <a:lnSpc>
                <a:spcPct val="100000"/>
              </a:lnSpc>
            </a:pPr>
            <a:r>
              <a:rPr sz="1600" spc="-5" dirty="0">
                <a:solidFill>
                  <a:srgbClr val="1A2944"/>
                </a:solidFill>
                <a:cs typeface="Arial"/>
              </a:rPr>
              <a:t>The</a:t>
            </a:r>
            <a:r>
              <a:rPr sz="1600" spc="5" dirty="0">
                <a:solidFill>
                  <a:srgbClr val="1A2944"/>
                </a:solidFill>
                <a:cs typeface="Arial"/>
              </a:rPr>
              <a:t> </a:t>
            </a:r>
            <a:r>
              <a:rPr sz="1600" spc="-5" dirty="0">
                <a:solidFill>
                  <a:srgbClr val="1A2944"/>
                </a:solidFill>
                <a:cs typeface="Arial"/>
              </a:rPr>
              <a:t>Dyna</a:t>
            </a:r>
            <a:r>
              <a:rPr sz="1600" spc="-15" dirty="0">
                <a:solidFill>
                  <a:srgbClr val="1A2944"/>
                </a:solidFill>
                <a:cs typeface="Arial"/>
              </a:rPr>
              <a:t>m</a:t>
            </a:r>
            <a:r>
              <a:rPr sz="1600" spc="-5" dirty="0">
                <a:solidFill>
                  <a:srgbClr val="1A2944"/>
                </a:solidFill>
                <a:cs typeface="Arial"/>
              </a:rPr>
              <a:t>ic</a:t>
            </a:r>
            <a:r>
              <a:rPr sz="1600" dirty="0">
                <a:solidFill>
                  <a:srgbClr val="1A2944"/>
                </a:solidFill>
                <a:cs typeface="Arial"/>
              </a:rPr>
              <a:t> </a:t>
            </a:r>
            <a:r>
              <a:rPr sz="1600" spc="-5" dirty="0">
                <a:solidFill>
                  <a:srgbClr val="1A2944"/>
                </a:solidFill>
                <a:cs typeface="Arial"/>
              </a:rPr>
              <a:t>Capab</a:t>
            </a:r>
            <a:r>
              <a:rPr sz="1600" dirty="0">
                <a:solidFill>
                  <a:srgbClr val="1A2944"/>
                </a:solidFill>
                <a:cs typeface="Arial"/>
              </a:rPr>
              <a:t>i</a:t>
            </a:r>
            <a:r>
              <a:rPr sz="1600" spc="-5" dirty="0">
                <a:solidFill>
                  <a:srgbClr val="1A2944"/>
                </a:solidFill>
                <a:cs typeface="Arial"/>
              </a:rPr>
              <a:t>lity</a:t>
            </a:r>
            <a:r>
              <a:rPr sz="1600" spc="-25" dirty="0">
                <a:solidFill>
                  <a:srgbClr val="1A2944"/>
                </a:solidFill>
                <a:cs typeface="Arial"/>
              </a:rPr>
              <a:t> </a:t>
            </a:r>
            <a:r>
              <a:rPr sz="1600" spc="-15" dirty="0">
                <a:solidFill>
                  <a:srgbClr val="1A2944"/>
                </a:solidFill>
                <a:cs typeface="Arial"/>
              </a:rPr>
              <a:t>m</a:t>
            </a:r>
            <a:r>
              <a:rPr sz="1600" spc="-5" dirty="0">
                <a:solidFill>
                  <a:srgbClr val="1A2944"/>
                </a:solidFill>
                <a:cs typeface="Arial"/>
              </a:rPr>
              <a:t>odel</a:t>
            </a:r>
            <a:r>
              <a:rPr sz="1600" spc="15" dirty="0">
                <a:solidFill>
                  <a:srgbClr val="1A2944"/>
                </a:solidFill>
                <a:cs typeface="Arial"/>
              </a:rPr>
              <a:t> </a:t>
            </a:r>
            <a:r>
              <a:rPr sz="1600" spc="-5" dirty="0">
                <a:solidFill>
                  <a:srgbClr val="1A2944"/>
                </a:solidFill>
                <a:cs typeface="Arial"/>
              </a:rPr>
              <a:t>is</a:t>
            </a:r>
            <a:r>
              <a:rPr sz="1600" spc="5" dirty="0">
                <a:solidFill>
                  <a:srgbClr val="1A2944"/>
                </a:solidFill>
                <a:cs typeface="Arial"/>
              </a:rPr>
              <a:t> </a:t>
            </a:r>
            <a:r>
              <a:rPr sz="1600" spc="-5" dirty="0">
                <a:solidFill>
                  <a:srgbClr val="1A2944"/>
                </a:solidFill>
                <a:cs typeface="Arial"/>
              </a:rPr>
              <a:t>only</a:t>
            </a:r>
            <a:r>
              <a:rPr sz="1600" spc="-10" dirty="0">
                <a:solidFill>
                  <a:srgbClr val="1A2944"/>
                </a:solidFill>
                <a:cs typeface="Arial"/>
              </a:rPr>
              <a:t> </a:t>
            </a:r>
            <a:r>
              <a:rPr sz="1600" spc="-5" dirty="0">
                <a:solidFill>
                  <a:srgbClr val="1A2944"/>
                </a:solidFill>
                <a:cs typeface="Arial"/>
              </a:rPr>
              <a:t>the</a:t>
            </a:r>
            <a:r>
              <a:rPr sz="1600" spc="10" dirty="0">
                <a:solidFill>
                  <a:srgbClr val="1A2944"/>
                </a:solidFill>
                <a:cs typeface="Arial"/>
              </a:rPr>
              <a:t> </a:t>
            </a:r>
            <a:r>
              <a:rPr sz="1600" spc="-5" dirty="0">
                <a:solidFill>
                  <a:srgbClr val="1A2944"/>
                </a:solidFill>
                <a:cs typeface="Arial"/>
              </a:rPr>
              <a:t>third</a:t>
            </a:r>
            <a:r>
              <a:rPr sz="1600" spc="5" dirty="0">
                <a:solidFill>
                  <a:srgbClr val="1A2944"/>
                </a:solidFill>
                <a:cs typeface="Arial"/>
              </a:rPr>
              <a:t> </a:t>
            </a:r>
            <a:r>
              <a:rPr sz="1600" spc="-5" dirty="0">
                <a:solidFill>
                  <a:srgbClr val="1A2944"/>
                </a:solidFill>
                <a:cs typeface="Arial"/>
              </a:rPr>
              <a:t>sub</a:t>
            </a:r>
            <a:r>
              <a:rPr sz="1600" dirty="0">
                <a:solidFill>
                  <a:srgbClr val="1A2944"/>
                </a:solidFill>
                <a:cs typeface="Arial"/>
              </a:rPr>
              <a:t>s</a:t>
            </a:r>
            <a:r>
              <a:rPr sz="1600" spc="-5" dirty="0">
                <a:solidFill>
                  <a:srgbClr val="1A2944"/>
                </a:solidFill>
                <a:cs typeface="Arial"/>
              </a:rPr>
              <a:t>tant</a:t>
            </a:r>
            <a:r>
              <a:rPr sz="1600" dirty="0">
                <a:solidFill>
                  <a:srgbClr val="1A2944"/>
                </a:solidFill>
                <a:cs typeface="Arial"/>
              </a:rPr>
              <a:t>i</a:t>
            </a:r>
            <a:r>
              <a:rPr sz="1600" spc="-5" dirty="0">
                <a:solidFill>
                  <a:srgbClr val="1A2944"/>
                </a:solidFill>
                <a:cs typeface="Arial"/>
              </a:rPr>
              <a:t>ve</a:t>
            </a:r>
            <a:r>
              <a:rPr sz="1600" spc="15" dirty="0">
                <a:solidFill>
                  <a:srgbClr val="1A2944"/>
                </a:solidFill>
                <a:cs typeface="Arial"/>
              </a:rPr>
              <a:t> </a:t>
            </a:r>
            <a:r>
              <a:rPr sz="1600" spc="-5" dirty="0">
                <a:solidFill>
                  <a:srgbClr val="1A2944"/>
                </a:solidFill>
                <a:cs typeface="Arial"/>
              </a:rPr>
              <a:t>fra</a:t>
            </a:r>
            <a:r>
              <a:rPr sz="1600" spc="-20" dirty="0">
                <a:solidFill>
                  <a:srgbClr val="1A2944"/>
                </a:solidFill>
                <a:cs typeface="Arial"/>
              </a:rPr>
              <a:t>m</a:t>
            </a:r>
            <a:r>
              <a:rPr sz="1600" spc="-5" dirty="0">
                <a:solidFill>
                  <a:srgbClr val="1A2944"/>
                </a:solidFill>
                <a:cs typeface="Arial"/>
              </a:rPr>
              <a:t>ework</a:t>
            </a:r>
            <a:r>
              <a:rPr sz="1600" spc="35" dirty="0">
                <a:solidFill>
                  <a:srgbClr val="1A2944"/>
                </a:solidFill>
                <a:cs typeface="Arial"/>
              </a:rPr>
              <a:t> </a:t>
            </a:r>
            <a:r>
              <a:rPr sz="1600" spc="-5" dirty="0">
                <a:solidFill>
                  <a:srgbClr val="1A2944"/>
                </a:solidFill>
                <a:cs typeface="Arial"/>
              </a:rPr>
              <a:t>for </a:t>
            </a:r>
            <a:r>
              <a:rPr sz="1600" spc="-15" dirty="0">
                <a:solidFill>
                  <a:srgbClr val="1A2944"/>
                </a:solidFill>
                <a:cs typeface="Arial"/>
              </a:rPr>
              <a:t>m</a:t>
            </a:r>
            <a:r>
              <a:rPr sz="1600" spc="-5" dirty="0">
                <a:solidFill>
                  <a:srgbClr val="1A2944"/>
                </a:solidFill>
                <a:cs typeface="Arial"/>
              </a:rPr>
              <a:t>ainta</a:t>
            </a:r>
            <a:r>
              <a:rPr sz="1600" dirty="0">
                <a:solidFill>
                  <a:srgbClr val="1A2944"/>
                </a:solidFill>
                <a:cs typeface="Arial"/>
              </a:rPr>
              <a:t>i</a:t>
            </a:r>
            <a:r>
              <a:rPr sz="1600" spc="-5" dirty="0">
                <a:solidFill>
                  <a:srgbClr val="1A2944"/>
                </a:solidFill>
                <a:cs typeface="Arial"/>
              </a:rPr>
              <a:t>ning </a:t>
            </a:r>
            <a:r>
              <a:rPr sz="1600" dirty="0">
                <a:solidFill>
                  <a:srgbClr val="1A2944"/>
                </a:solidFill>
                <a:cs typeface="Arial"/>
              </a:rPr>
              <a:t>c</a:t>
            </a:r>
            <a:r>
              <a:rPr sz="1600" spc="-5" dirty="0">
                <a:solidFill>
                  <a:srgbClr val="1A2944"/>
                </a:solidFill>
                <a:cs typeface="Arial"/>
              </a:rPr>
              <a:t>o</a:t>
            </a:r>
            <a:r>
              <a:rPr sz="1600" spc="-15" dirty="0">
                <a:solidFill>
                  <a:srgbClr val="1A2944"/>
                </a:solidFill>
                <a:cs typeface="Arial"/>
              </a:rPr>
              <a:t>m</a:t>
            </a:r>
            <a:r>
              <a:rPr sz="1600" spc="-5" dirty="0">
                <a:solidFill>
                  <a:srgbClr val="1A2944"/>
                </a:solidFill>
                <a:cs typeface="Arial"/>
              </a:rPr>
              <a:t>pet</a:t>
            </a:r>
            <a:r>
              <a:rPr sz="1600" dirty="0">
                <a:solidFill>
                  <a:srgbClr val="1A2944"/>
                </a:solidFill>
                <a:cs typeface="Arial"/>
              </a:rPr>
              <a:t>i</a:t>
            </a:r>
            <a:r>
              <a:rPr sz="1600" spc="-5" dirty="0">
                <a:solidFill>
                  <a:srgbClr val="1A2944"/>
                </a:solidFill>
                <a:cs typeface="Arial"/>
              </a:rPr>
              <a:t>tive ad</a:t>
            </a:r>
            <a:r>
              <a:rPr sz="1600" dirty="0">
                <a:solidFill>
                  <a:srgbClr val="1A2944"/>
                </a:solidFill>
                <a:cs typeface="Arial"/>
              </a:rPr>
              <a:t>v</a:t>
            </a:r>
            <a:r>
              <a:rPr sz="1600" spc="-5" dirty="0">
                <a:solidFill>
                  <a:srgbClr val="1A2944"/>
                </a:solidFill>
                <a:cs typeface="Arial"/>
              </a:rPr>
              <a:t>antage</a:t>
            </a:r>
            <a:r>
              <a:rPr sz="1600" spc="10" dirty="0">
                <a:solidFill>
                  <a:srgbClr val="1A2944"/>
                </a:solidFill>
                <a:cs typeface="Arial"/>
              </a:rPr>
              <a:t> </a:t>
            </a:r>
            <a:r>
              <a:rPr sz="1600" spc="-5" dirty="0">
                <a:solidFill>
                  <a:srgbClr val="1A2944"/>
                </a:solidFill>
                <a:cs typeface="Arial"/>
              </a:rPr>
              <a:t>to</a:t>
            </a:r>
            <a:r>
              <a:rPr sz="1600" spc="25" dirty="0">
                <a:solidFill>
                  <a:srgbClr val="1A2944"/>
                </a:solidFill>
                <a:cs typeface="Arial"/>
              </a:rPr>
              <a:t> </a:t>
            </a:r>
            <a:r>
              <a:rPr sz="1600" spc="-5" dirty="0">
                <a:solidFill>
                  <a:srgbClr val="1A2944"/>
                </a:solidFill>
                <a:cs typeface="Arial"/>
              </a:rPr>
              <a:t>e</a:t>
            </a:r>
            <a:r>
              <a:rPr sz="1600" spc="-15" dirty="0">
                <a:solidFill>
                  <a:srgbClr val="1A2944"/>
                </a:solidFill>
                <a:cs typeface="Arial"/>
              </a:rPr>
              <a:t>m</a:t>
            </a:r>
            <a:r>
              <a:rPr sz="1600" spc="-5" dirty="0">
                <a:solidFill>
                  <a:srgbClr val="1A2944"/>
                </a:solidFill>
                <a:cs typeface="Arial"/>
              </a:rPr>
              <a:t>erge</a:t>
            </a:r>
            <a:r>
              <a:rPr sz="1600" spc="15" dirty="0">
                <a:solidFill>
                  <a:srgbClr val="1A2944"/>
                </a:solidFill>
                <a:cs typeface="Arial"/>
              </a:rPr>
              <a:t> </a:t>
            </a:r>
            <a:r>
              <a:rPr sz="1600" spc="-5" dirty="0">
                <a:solidFill>
                  <a:srgbClr val="1A2944"/>
                </a:solidFill>
                <a:cs typeface="Arial"/>
              </a:rPr>
              <a:t>in the</a:t>
            </a:r>
            <a:r>
              <a:rPr sz="1600" spc="10" dirty="0">
                <a:solidFill>
                  <a:srgbClr val="1A2944"/>
                </a:solidFill>
                <a:cs typeface="Arial"/>
              </a:rPr>
              <a:t> </a:t>
            </a:r>
            <a:r>
              <a:rPr sz="1600" spc="-5" dirty="0">
                <a:solidFill>
                  <a:srgbClr val="1A2944"/>
                </a:solidFill>
                <a:cs typeface="Arial"/>
              </a:rPr>
              <a:t>last</a:t>
            </a:r>
            <a:r>
              <a:rPr sz="1600" spc="-15" dirty="0">
                <a:solidFill>
                  <a:srgbClr val="1A2944"/>
                </a:solidFill>
                <a:cs typeface="Arial"/>
              </a:rPr>
              <a:t> </a:t>
            </a:r>
            <a:r>
              <a:rPr sz="1600" spc="-5" dirty="0">
                <a:solidFill>
                  <a:srgbClr val="1A2944"/>
                </a:solidFill>
                <a:cs typeface="Arial"/>
              </a:rPr>
              <a:t>35</a:t>
            </a:r>
            <a:r>
              <a:rPr sz="1600" spc="20" dirty="0">
                <a:solidFill>
                  <a:srgbClr val="1A2944"/>
                </a:solidFill>
                <a:cs typeface="Arial"/>
              </a:rPr>
              <a:t> </a:t>
            </a:r>
            <a:r>
              <a:rPr sz="1600" spc="-5" dirty="0" smtClean="0">
                <a:solidFill>
                  <a:srgbClr val="1A2944"/>
                </a:solidFill>
                <a:cs typeface="Arial"/>
              </a:rPr>
              <a:t>years</a:t>
            </a:r>
            <a:endParaRPr sz="1600" dirty="0">
              <a:cs typeface="Arial"/>
            </a:endParaRPr>
          </a:p>
        </p:txBody>
      </p:sp>
      <p:sp>
        <p:nvSpPr>
          <p:cNvPr id="21" name="Footer Placeholder 20"/>
          <p:cNvSpPr>
            <a:spLocks noGrp="1"/>
          </p:cNvSpPr>
          <p:nvPr>
            <p:ph type="ftr" sz="quarter" idx="11"/>
          </p:nvPr>
        </p:nvSpPr>
        <p:spPr>
          <a:xfrm>
            <a:off x="0" y="6477495"/>
            <a:ext cx="4873869" cy="365125"/>
          </a:xfrm>
        </p:spPr>
        <p:txBody>
          <a:bodyPr/>
          <a:lstStyle/>
          <a:p>
            <a:r>
              <a:rPr lang="en-US" dirty="0" smtClean="0"/>
              <a:t>Copyright Teece 2015</a:t>
            </a:r>
            <a:endParaRPr lang="en-US" dirty="0"/>
          </a:p>
        </p:txBody>
      </p:sp>
      <p:sp>
        <p:nvSpPr>
          <p:cNvPr id="22" name="Slide Number Placeholder 21"/>
          <p:cNvSpPr>
            <a:spLocks noGrp="1"/>
          </p:cNvSpPr>
          <p:nvPr>
            <p:ph type="sldNum" sz="quarter" idx="12"/>
          </p:nvPr>
        </p:nvSpPr>
        <p:spPr>
          <a:xfrm>
            <a:off x="7775193" y="6249694"/>
            <a:ext cx="762000" cy="365125"/>
          </a:xfrm>
        </p:spPr>
        <p:txBody>
          <a:bodyPr/>
          <a:lstStyle/>
          <a:p>
            <a:fld id="{DD124695-114D-48E9-A75F-16448903BDFF}" type="slidenum">
              <a:rPr lang="en-US" smtClean="0">
                <a:latin typeface="+mn-lt"/>
              </a:rPr>
              <a:t>9</a:t>
            </a:fld>
            <a:endParaRPr lang="en-US" dirty="0">
              <a:latin typeface="+mn-lt"/>
            </a:endParaRPr>
          </a:p>
        </p:txBody>
      </p:sp>
      <p:sp>
        <p:nvSpPr>
          <p:cNvPr id="20" name="TextBox 19"/>
          <p:cNvSpPr txBox="1"/>
          <p:nvPr/>
        </p:nvSpPr>
        <p:spPr>
          <a:xfrm>
            <a:off x="77598" y="2326405"/>
            <a:ext cx="1318787" cy="523220"/>
          </a:xfrm>
          <a:prstGeom prst="rect">
            <a:avLst/>
          </a:prstGeom>
          <a:noFill/>
        </p:spPr>
        <p:txBody>
          <a:bodyPr wrap="square" rtlCol="0">
            <a:spAutoFit/>
          </a:bodyPr>
          <a:lstStyle/>
          <a:p>
            <a:pPr algn="ctr"/>
            <a:r>
              <a:rPr lang="en-US" sz="1400" dirty="0" smtClean="0"/>
              <a:t>Deep Uncertainty</a:t>
            </a:r>
            <a:endParaRPr lang="en-US" sz="1400" dirty="0"/>
          </a:p>
        </p:txBody>
      </p:sp>
      <p:sp>
        <p:nvSpPr>
          <p:cNvPr id="23" name="TextBox 22"/>
          <p:cNvSpPr txBox="1"/>
          <p:nvPr/>
        </p:nvSpPr>
        <p:spPr>
          <a:xfrm>
            <a:off x="77598" y="4172592"/>
            <a:ext cx="1318787" cy="307777"/>
          </a:xfrm>
          <a:prstGeom prst="rect">
            <a:avLst/>
          </a:prstGeom>
          <a:noFill/>
        </p:spPr>
        <p:txBody>
          <a:bodyPr wrap="square" rtlCol="0">
            <a:spAutoFit/>
          </a:bodyPr>
          <a:lstStyle/>
          <a:p>
            <a:pPr algn="ctr"/>
            <a:r>
              <a:rPr lang="en-US" sz="1400" dirty="0" smtClean="0"/>
              <a:t>Risk</a:t>
            </a:r>
            <a:endParaRPr lang="en-US" sz="1400" dirty="0"/>
          </a:p>
        </p:txBody>
      </p:sp>
    </p:spTree>
    <p:extLst>
      <p:ext uri="{BB962C8B-B14F-4D97-AF65-F5344CB8AC3E}">
        <p14:creationId xmlns:p14="http://schemas.microsoft.com/office/powerpoint/2010/main" val="38392720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3585</TotalTime>
  <Words>4284</Words>
  <Application>Microsoft Office PowerPoint</Application>
  <PresentationFormat>On-screen Show (4:3)</PresentationFormat>
  <Paragraphs>867</Paragraphs>
  <Slides>66</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68" baseType="lpstr">
      <vt:lpstr>NewsPrint</vt:lpstr>
      <vt:lpstr>Slide</vt:lpstr>
      <vt:lpstr>Dynamic Capabilities and Related Paradigms</vt:lpstr>
      <vt:lpstr>Part 1: Background Factors</vt:lpstr>
      <vt:lpstr>PowerPoint Presentation</vt:lpstr>
      <vt:lpstr>PowerPoint Presentation</vt:lpstr>
      <vt:lpstr>PowerPoint Presentation</vt:lpstr>
      <vt:lpstr>FROM ASSET ACCUMULATION TO DYNAMIC CAPABILITIES: A PARADIGM SHIFT</vt:lpstr>
      <vt:lpstr>Part 2: Dynamic Capabilities Framework</vt:lpstr>
      <vt:lpstr>PowerPoint Presentation</vt:lpstr>
      <vt:lpstr>The evolution of strategic management &amp; “research based” thinking</vt:lpstr>
      <vt:lpstr>PowerPoint Presentation</vt:lpstr>
      <vt:lpstr>PowerPoint Presentation</vt:lpstr>
      <vt:lpstr>“Ordinary”  (or normal) Capabilities: resources used efficiently but not necessarily deployed right</vt:lpstr>
      <vt:lpstr>Dynamic capabilities can be thought of as falling in three categories:</vt:lpstr>
      <vt:lpstr>PowerPoint Presentation</vt:lpstr>
      <vt:lpstr>PowerPoint Presentation</vt:lpstr>
      <vt:lpstr>PowerPoint Presentation</vt:lpstr>
      <vt:lpstr>PowerPoint Presentation</vt:lpstr>
      <vt:lpstr>FROM ORDINARY TO DYNAMIC CAPABILITIES IN AUTOS</vt:lpstr>
      <vt:lpstr>FROM ORDINARY TO DYNAMIC CAPABILITIES IN THE US ARMY</vt:lpstr>
      <vt:lpstr>Dynamic Capabilities: Implementation</vt:lpstr>
      <vt:lpstr>Sensing</vt:lpstr>
      <vt:lpstr>Sensing Cont. </vt:lpstr>
      <vt:lpstr>Good Sensing Requires “Abductive” Reasoning  </vt:lpstr>
      <vt:lpstr>Logical Implications of Abductive Reasoning</vt:lpstr>
      <vt:lpstr>Asset Orchestration is Central to Dynamic Capabilities</vt:lpstr>
      <vt:lpstr>PowerPoint Presentation</vt:lpstr>
      <vt:lpstr>Dynamic Vs. Ordinary US Dynamic Capabilities</vt:lpstr>
      <vt:lpstr>Sensing, Seizing &amp; Transforming Are The Practical Pillars Of Dynamic Capabilities </vt:lpstr>
      <vt:lpstr>Strategy Must Also Married to Capabilities</vt:lpstr>
      <vt:lpstr>The Battle of Jutland</vt:lpstr>
      <vt:lpstr>PowerPoint Presentation</vt:lpstr>
      <vt:lpstr>Strategy–Dynamic Capabilities Nexus</vt:lpstr>
      <vt:lpstr>Concluding Proposition:</vt:lpstr>
      <vt:lpstr>Part 3: Related Paradigms</vt:lpstr>
      <vt:lpstr>The Dynamic Capabilities Framework is Integrative</vt:lpstr>
      <vt:lpstr>There are also numerous paradigms that capture elements of Dynamic Capabilities </vt:lpstr>
      <vt:lpstr>Disruption- Clay Christensen</vt:lpstr>
      <vt:lpstr>PowerPoint Presentation</vt:lpstr>
      <vt:lpstr>Helps embellish dynamic capabilities:</vt:lpstr>
      <vt:lpstr>Lean Startup – Eric Ries</vt:lpstr>
      <vt:lpstr>Learning (Under Deep Uncertainty) is Key</vt:lpstr>
      <vt:lpstr>“Tuning” and “Pivots” … two lean startup concepts that mesh with dynamic capabilities</vt:lpstr>
      <vt:lpstr>What Entrepreneurial Managers Do and Don’t</vt:lpstr>
      <vt:lpstr>Issues with Lean Startup</vt:lpstr>
      <vt:lpstr>Reeves (BCG): Strategy Needs Strategy</vt:lpstr>
      <vt:lpstr>Different approaches to strategy required across the business life cycle</vt:lpstr>
      <vt:lpstr>Elements in Common with Dynamic Capabilities</vt:lpstr>
      <vt:lpstr>Elements in Common with Dynamic Capabilities, Con’t.</vt:lpstr>
      <vt:lpstr>What’s Missing?</vt:lpstr>
      <vt:lpstr>Open Innovation</vt:lpstr>
      <vt:lpstr>Features of Open Innovation</vt:lpstr>
      <vt:lpstr>Some elements of open innovation have been around for decades; but, are these elements are new?</vt:lpstr>
      <vt:lpstr>Open Innovation Enhances Dynamic Capabilities</vt:lpstr>
      <vt:lpstr>Remix</vt:lpstr>
      <vt:lpstr>Remix Strategy can Enhance Dynamic Capabilities</vt:lpstr>
      <vt:lpstr>Knowledge Creation: (SECI) Paradigm</vt:lpstr>
      <vt:lpstr>SECI Processes </vt:lpstr>
      <vt:lpstr>Further research: open innovation &amp; Knowledge co-creation </vt:lpstr>
      <vt:lpstr>Enhances Dynamic Capabilities</vt:lpstr>
      <vt:lpstr>Obliquity</vt:lpstr>
      <vt:lpstr>PowerPoint Presentation</vt:lpstr>
      <vt:lpstr>Profiting from Innovative (PFI)</vt:lpstr>
      <vt:lpstr>PowerPoint Presentation</vt:lpstr>
      <vt:lpstr>PFI Enhances Dynamic Capabilities</vt:lpstr>
      <vt:lpstr>PowerPoint Presentation</vt:lpstr>
      <vt:lpstr>PowerPoint Presentation</vt:lpstr>
    </vt:vector>
  </TitlesOfParts>
  <Company>Berkeley Research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Innovation &amp; Dynamic Capabilities</dc:title>
  <dc:creator>Rachel Rodriguez</dc:creator>
  <cp:lastModifiedBy>Anne Anderson</cp:lastModifiedBy>
  <cp:revision>117</cp:revision>
  <cp:lastPrinted>2015-11-25T22:50:49Z</cp:lastPrinted>
  <dcterms:created xsi:type="dcterms:W3CDTF">2014-12-02T01:05:30Z</dcterms:created>
  <dcterms:modified xsi:type="dcterms:W3CDTF">2016-03-09T22:33:35Z</dcterms:modified>
</cp:coreProperties>
</file>