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57" r:id="rId3"/>
    <p:sldId id="347" r:id="rId4"/>
    <p:sldId id="320" r:id="rId5"/>
    <p:sldId id="332" r:id="rId6"/>
    <p:sldId id="349" r:id="rId7"/>
    <p:sldId id="351" r:id="rId8"/>
    <p:sldId id="315" r:id="rId9"/>
    <p:sldId id="353" r:id="rId10"/>
    <p:sldId id="354" r:id="rId11"/>
    <p:sldId id="355" r:id="rId12"/>
    <p:sldId id="360" r:id="rId13"/>
    <p:sldId id="371" r:id="rId14"/>
    <p:sldId id="372" r:id="rId15"/>
    <p:sldId id="373" r:id="rId16"/>
    <p:sldId id="374" r:id="rId17"/>
    <p:sldId id="375" r:id="rId18"/>
    <p:sldId id="376" r:id="rId19"/>
    <p:sldId id="362" r:id="rId20"/>
    <p:sldId id="352" r:id="rId21"/>
    <p:sldId id="279" r:id="rId22"/>
    <p:sldId id="311" r:id="rId23"/>
    <p:sldId id="377" r:id="rId24"/>
    <p:sldId id="269" r:id="rId25"/>
    <p:sldId id="335" r:id="rId26"/>
    <p:sldId id="336" r:id="rId27"/>
    <p:sldId id="370" r:id="rId28"/>
    <p:sldId id="337" r:id="rId29"/>
    <p:sldId id="316" r:id="rId30"/>
  </p:sldIdLst>
  <p:sldSz cx="9144000" cy="6858000" type="screen4x3"/>
  <p:notesSz cx="9872663" cy="6797675"/>
  <p:defaultTextStyle>
    <a:defPPr>
      <a:defRPr lang="en-GB"/>
    </a:defPPr>
    <a:lvl1pPr algn="l" defTabSz="449263" rtl="0" fontAlgn="base">
      <a:spcBef>
        <a:spcPct val="0"/>
      </a:spcBef>
      <a:spcAft>
        <a:spcPct val="0"/>
      </a:spcAft>
      <a:defRPr sz="2400" kern="1200">
        <a:solidFill>
          <a:schemeClr val="bg1"/>
        </a:solidFill>
        <a:latin typeface="Arial" charset="0"/>
        <a:ea typeface="ＭＳ Ｐゴシック"/>
        <a:cs typeface="ＭＳ Ｐゴシック"/>
      </a:defRPr>
    </a:lvl1pPr>
    <a:lvl2pPr marL="742950" indent="-285750" algn="l" defTabSz="449263" rtl="0" fontAlgn="base">
      <a:spcBef>
        <a:spcPct val="0"/>
      </a:spcBef>
      <a:spcAft>
        <a:spcPct val="0"/>
      </a:spcAft>
      <a:defRPr sz="2400" kern="1200">
        <a:solidFill>
          <a:schemeClr val="bg1"/>
        </a:solidFill>
        <a:latin typeface="Arial" charset="0"/>
        <a:ea typeface="ＭＳ Ｐゴシック"/>
        <a:cs typeface="ＭＳ Ｐゴシック"/>
      </a:defRPr>
    </a:lvl2pPr>
    <a:lvl3pPr marL="1143000" indent="-228600" algn="l" defTabSz="449263" rtl="0" fontAlgn="base">
      <a:spcBef>
        <a:spcPct val="0"/>
      </a:spcBef>
      <a:spcAft>
        <a:spcPct val="0"/>
      </a:spcAft>
      <a:defRPr sz="2400" kern="1200">
        <a:solidFill>
          <a:schemeClr val="bg1"/>
        </a:solidFill>
        <a:latin typeface="Arial" charset="0"/>
        <a:ea typeface="ＭＳ Ｐゴシック"/>
        <a:cs typeface="ＭＳ Ｐゴシック"/>
      </a:defRPr>
    </a:lvl3pPr>
    <a:lvl4pPr marL="1600200" indent="-228600" algn="l" defTabSz="449263" rtl="0" fontAlgn="base">
      <a:spcBef>
        <a:spcPct val="0"/>
      </a:spcBef>
      <a:spcAft>
        <a:spcPct val="0"/>
      </a:spcAft>
      <a:defRPr sz="2400" kern="1200">
        <a:solidFill>
          <a:schemeClr val="bg1"/>
        </a:solidFill>
        <a:latin typeface="Arial" charset="0"/>
        <a:ea typeface="ＭＳ Ｐゴシック"/>
        <a:cs typeface="ＭＳ Ｐゴシック"/>
      </a:defRPr>
    </a:lvl4pPr>
    <a:lvl5pPr marL="2057400" indent="-228600" algn="l" defTabSz="449263" rtl="0" fontAlgn="base">
      <a:spcBef>
        <a:spcPct val="0"/>
      </a:spcBef>
      <a:spcAft>
        <a:spcPct val="0"/>
      </a:spcAft>
      <a:defRPr sz="2400" kern="1200">
        <a:solidFill>
          <a:schemeClr val="bg1"/>
        </a:solidFill>
        <a:latin typeface="Arial" charset="0"/>
        <a:ea typeface="ＭＳ Ｐゴシック"/>
        <a:cs typeface="ＭＳ Ｐゴシック"/>
      </a:defRPr>
    </a:lvl5pPr>
    <a:lvl6pPr marL="2286000" algn="l" defTabSz="914400" rtl="0" eaLnBrk="1" latinLnBrk="0" hangingPunct="1">
      <a:defRPr sz="2400" kern="1200">
        <a:solidFill>
          <a:schemeClr val="bg1"/>
        </a:solidFill>
        <a:latin typeface="Arial" charset="0"/>
        <a:ea typeface="ＭＳ Ｐゴシック"/>
        <a:cs typeface="ＭＳ Ｐゴシック"/>
      </a:defRPr>
    </a:lvl6pPr>
    <a:lvl7pPr marL="2743200" algn="l" defTabSz="914400" rtl="0" eaLnBrk="1" latinLnBrk="0" hangingPunct="1">
      <a:defRPr sz="2400" kern="1200">
        <a:solidFill>
          <a:schemeClr val="bg1"/>
        </a:solidFill>
        <a:latin typeface="Arial" charset="0"/>
        <a:ea typeface="ＭＳ Ｐゴシック"/>
        <a:cs typeface="ＭＳ Ｐゴシック"/>
      </a:defRPr>
    </a:lvl7pPr>
    <a:lvl8pPr marL="3200400" algn="l" defTabSz="914400" rtl="0" eaLnBrk="1" latinLnBrk="0" hangingPunct="1">
      <a:defRPr sz="2400" kern="1200">
        <a:solidFill>
          <a:schemeClr val="bg1"/>
        </a:solidFill>
        <a:latin typeface="Arial" charset="0"/>
        <a:ea typeface="ＭＳ Ｐゴシック"/>
        <a:cs typeface="ＭＳ Ｐゴシック"/>
      </a:defRPr>
    </a:lvl8pPr>
    <a:lvl9pPr marL="3657600" algn="l" defTabSz="914400" rtl="0" eaLnBrk="1" latinLnBrk="0" hangingPunct="1">
      <a:defRPr sz="2400" kern="1200">
        <a:solidFill>
          <a:schemeClr val="bg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6666FF"/>
    <a:srgbClr val="9966FF"/>
    <a:srgbClr val="33CC33"/>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77986" autoAdjust="0"/>
  </p:normalViewPr>
  <p:slideViewPr>
    <p:cSldViewPr>
      <p:cViewPr varScale="1">
        <p:scale>
          <a:sx n="88" d="100"/>
          <a:sy n="88" d="100"/>
        </p:scale>
        <p:origin x="-1674" y="-10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8" d="100"/>
          <a:sy n="98" d="100"/>
        </p:scale>
        <p:origin x="-2550" y="-102"/>
      </p:cViewPr>
      <p:guideLst>
        <p:guide orient="horz" pos="2142"/>
        <p:guide pos="311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313" cy="339725"/>
          </a:xfrm>
          <a:prstGeom prst="rect">
            <a:avLst/>
          </a:prstGeom>
        </p:spPr>
        <p:txBody>
          <a:bodyPr vert="horz" lIns="91440" tIns="45720" rIns="91440" bIns="45720" rtlCol="0"/>
          <a:lstStyle>
            <a:lvl1pPr algn="l" eaLnBrk="0" hangingPunct="0">
              <a:buClr>
                <a:srgbClr val="000000"/>
              </a:buClr>
              <a:buSzPct val="100000"/>
              <a:buFont typeface="Times New Roman" pitchFamily="18" charset="0"/>
              <a:buNone/>
              <a:defRPr sz="1200">
                <a:ea typeface="ＭＳ Ｐゴシック" pitchFamily="34" charset="-128"/>
                <a:cs typeface="+mn-cs"/>
              </a:defRPr>
            </a:lvl1pPr>
          </a:lstStyle>
          <a:p>
            <a:pPr>
              <a:defRPr/>
            </a:pPr>
            <a:endParaRPr lang="en-AU"/>
          </a:p>
        </p:txBody>
      </p:sp>
      <p:sp>
        <p:nvSpPr>
          <p:cNvPr id="3" name="Date Placeholder 2"/>
          <p:cNvSpPr>
            <a:spLocks noGrp="1"/>
          </p:cNvSpPr>
          <p:nvPr>
            <p:ph type="dt" sz="quarter" idx="1"/>
          </p:nvPr>
        </p:nvSpPr>
        <p:spPr>
          <a:xfrm>
            <a:off x="5592763" y="0"/>
            <a:ext cx="4278312" cy="339725"/>
          </a:xfrm>
          <a:prstGeom prst="rect">
            <a:avLst/>
          </a:prstGeom>
        </p:spPr>
        <p:txBody>
          <a:bodyPr vert="horz" lIns="91440" tIns="45720" rIns="91440" bIns="45720" rtlCol="0"/>
          <a:lstStyle>
            <a:lvl1pPr algn="r" eaLnBrk="0" hangingPunct="0">
              <a:buClr>
                <a:srgbClr val="000000"/>
              </a:buClr>
              <a:buSzPct val="100000"/>
              <a:buFont typeface="Times New Roman" pitchFamily="18" charset="0"/>
              <a:buNone/>
              <a:defRPr sz="1200">
                <a:ea typeface="ＭＳ Ｐゴシック" pitchFamily="34" charset="-128"/>
                <a:cs typeface="+mn-cs"/>
              </a:defRPr>
            </a:lvl1pPr>
          </a:lstStyle>
          <a:p>
            <a:pPr>
              <a:defRPr/>
            </a:pPr>
            <a:fld id="{6A05E2D3-F2D3-4D9D-96A2-84B2C9D2529D}" type="datetimeFigureOut">
              <a:rPr lang="en-AU"/>
              <a:pPr>
                <a:defRPr/>
              </a:pPr>
              <a:t>18/06/2012</a:t>
            </a:fld>
            <a:endParaRPr lang="en-AU"/>
          </a:p>
        </p:txBody>
      </p:sp>
      <p:sp>
        <p:nvSpPr>
          <p:cNvPr id="4" name="Footer Placeholder 3"/>
          <p:cNvSpPr>
            <a:spLocks noGrp="1"/>
          </p:cNvSpPr>
          <p:nvPr>
            <p:ph type="ftr" sz="quarter" idx="2"/>
          </p:nvPr>
        </p:nvSpPr>
        <p:spPr>
          <a:xfrm>
            <a:off x="0" y="6456363"/>
            <a:ext cx="4278313" cy="339725"/>
          </a:xfrm>
          <a:prstGeom prst="rect">
            <a:avLst/>
          </a:prstGeom>
        </p:spPr>
        <p:txBody>
          <a:bodyPr vert="horz" lIns="91440" tIns="45720" rIns="91440" bIns="45720" rtlCol="0" anchor="b"/>
          <a:lstStyle>
            <a:lvl1pPr algn="l" eaLnBrk="0" hangingPunct="0">
              <a:buClr>
                <a:srgbClr val="000000"/>
              </a:buClr>
              <a:buSzPct val="100000"/>
              <a:buFont typeface="Times New Roman" pitchFamily="18" charset="0"/>
              <a:buNone/>
              <a:defRPr sz="1200">
                <a:ea typeface="ＭＳ Ｐゴシック" pitchFamily="34" charset="-128"/>
                <a:cs typeface="+mn-cs"/>
              </a:defRPr>
            </a:lvl1pPr>
          </a:lstStyle>
          <a:p>
            <a:pPr>
              <a:defRPr/>
            </a:pPr>
            <a:endParaRPr lang="en-AU"/>
          </a:p>
        </p:txBody>
      </p:sp>
      <p:sp>
        <p:nvSpPr>
          <p:cNvPr id="5" name="Slide Number Placeholder 4"/>
          <p:cNvSpPr>
            <a:spLocks noGrp="1"/>
          </p:cNvSpPr>
          <p:nvPr>
            <p:ph type="sldNum" sz="quarter" idx="3"/>
          </p:nvPr>
        </p:nvSpPr>
        <p:spPr>
          <a:xfrm>
            <a:off x="5592763" y="6456363"/>
            <a:ext cx="4278312" cy="339725"/>
          </a:xfrm>
          <a:prstGeom prst="rect">
            <a:avLst/>
          </a:prstGeom>
        </p:spPr>
        <p:txBody>
          <a:bodyPr vert="horz" lIns="91440" tIns="45720" rIns="91440" bIns="45720" rtlCol="0" anchor="b"/>
          <a:lstStyle>
            <a:lvl1pPr algn="r" eaLnBrk="0" hangingPunct="0">
              <a:buClr>
                <a:srgbClr val="000000"/>
              </a:buClr>
              <a:buSzPct val="100000"/>
              <a:buFont typeface="Times New Roman" pitchFamily="18" charset="0"/>
              <a:buNone/>
              <a:defRPr sz="1200">
                <a:ea typeface="ＭＳ Ｐゴシック" pitchFamily="34" charset="-128"/>
                <a:cs typeface="+mn-cs"/>
              </a:defRPr>
            </a:lvl1pPr>
          </a:lstStyle>
          <a:p>
            <a:pPr>
              <a:defRPr/>
            </a:pPr>
            <a:fld id="{EDF495B9-F52D-4931-8914-02A83A1D2FF7}" type="slidenum">
              <a:rPr lang="en-AU"/>
              <a:pPr>
                <a:defRPr/>
              </a:pPr>
              <a:t>‹#›</a:t>
            </a:fld>
            <a:endParaRPr lang="en-A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9872663" cy="6797675"/>
          </a:xfrm>
          <a:prstGeom prst="roundRect">
            <a:avLst>
              <a:gd name="adj" fmla="val 23"/>
            </a:avLst>
          </a:prstGeom>
          <a:solidFill>
            <a:srgbClr val="FFFFFF"/>
          </a:solidFill>
          <a:ln w="9360">
            <a:noFill/>
            <a:miter lim="800000"/>
            <a:headEnd/>
            <a:tailEnd/>
          </a:ln>
          <a:effectLst/>
        </p:spPr>
        <p:txBody>
          <a:bodyPr wrap="none" anchor="ctr"/>
          <a:lstStyle/>
          <a:p>
            <a:pPr algn="ctr" eaLnBrk="0" hangingPunct="0">
              <a:buClr>
                <a:srgbClr val="000000"/>
              </a:buClr>
              <a:buSzPct val="100000"/>
              <a:buFont typeface="Times New Roman" pitchFamily="18" charset="0"/>
              <a:buNone/>
              <a:defRPr/>
            </a:pPr>
            <a:endParaRPr lang="en-US">
              <a:ea typeface="ＭＳ Ｐゴシック" pitchFamily="-64" charset="-128"/>
              <a:cs typeface="+mn-cs"/>
            </a:endParaRPr>
          </a:p>
        </p:txBody>
      </p:sp>
      <p:sp>
        <p:nvSpPr>
          <p:cNvPr id="3074" name="AutoShape 2"/>
          <p:cNvSpPr>
            <a:spLocks noChangeArrowheads="1"/>
          </p:cNvSpPr>
          <p:nvPr/>
        </p:nvSpPr>
        <p:spPr bwMode="auto">
          <a:xfrm>
            <a:off x="0" y="0"/>
            <a:ext cx="9872663" cy="6797675"/>
          </a:xfrm>
          <a:prstGeom prst="roundRect">
            <a:avLst>
              <a:gd name="adj" fmla="val 23"/>
            </a:avLst>
          </a:prstGeom>
          <a:solidFill>
            <a:srgbClr val="FFFFFF"/>
          </a:solidFill>
          <a:ln w="9525">
            <a:noFill/>
            <a:round/>
            <a:headEnd/>
            <a:tailEnd/>
          </a:ln>
          <a:effectLst/>
        </p:spPr>
        <p:txBody>
          <a:bodyPr wrap="none" anchor="ctr"/>
          <a:lstStyle/>
          <a:p>
            <a:pPr algn="ctr" eaLnBrk="0" hangingPunct="0">
              <a:buClr>
                <a:srgbClr val="000000"/>
              </a:buClr>
              <a:buSzPct val="100000"/>
              <a:buFont typeface="Times New Roman" pitchFamily="18" charset="0"/>
              <a:buNone/>
              <a:defRPr/>
            </a:pPr>
            <a:endParaRPr lang="en-US">
              <a:ea typeface="ＭＳ Ｐゴシック" pitchFamily="-64" charset="-128"/>
              <a:cs typeface="+mn-cs"/>
            </a:endParaRPr>
          </a:p>
        </p:txBody>
      </p:sp>
      <p:sp>
        <p:nvSpPr>
          <p:cNvPr id="3075" name="AutoShape 3"/>
          <p:cNvSpPr>
            <a:spLocks noChangeArrowheads="1"/>
          </p:cNvSpPr>
          <p:nvPr/>
        </p:nvSpPr>
        <p:spPr bwMode="auto">
          <a:xfrm>
            <a:off x="0" y="0"/>
            <a:ext cx="9872663" cy="6797675"/>
          </a:xfrm>
          <a:prstGeom prst="roundRect">
            <a:avLst>
              <a:gd name="adj" fmla="val 23"/>
            </a:avLst>
          </a:prstGeom>
          <a:solidFill>
            <a:srgbClr val="FFFFFF"/>
          </a:solidFill>
          <a:ln w="9525">
            <a:noFill/>
            <a:round/>
            <a:headEnd/>
            <a:tailEnd/>
          </a:ln>
          <a:effectLst/>
        </p:spPr>
        <p:txBody>
          <a:bodyPr wrap="none" anchor="ctr"/>
          <a:lstStyle/>
          <a:p>
            <a:pPr algn="ctr" eaLnBrk="0" hangingPunct="0">
              <a:buClr>
                <a:srgbClr val="000000"/>
              </a:buClr>
              <a:buSzPct val="100000"/>
              <a:buFont typeface="Times New Roman" pitchFamily="18" charset="0"/>
              <a:buNone/>
              <a:defRPr/>
            </a:pPr>
            <a:endParaRPr lang="en-US">
              <a:ea typeface="ＭＳ Ｐゴシック" pitchFamily="-64" charset="-128"/>
              <a:cs typeface="+mn-cs"/>
            </a:endParaRPr>
          </a:p>
        </p:txBody>
      </p:sp>
      <p:sp>
        <p:nvSpPr>
          <p:cNvPr id="3076" name="Text Box 4"/>
          <p:cNvSpPr txBox="1">
            <a:spLocks noChangeArrowheads="1"/>
          </p:cNvSpPr>
          <p:nvPr/>
        </p:nvSpPr>
        <p:spPr bwMode="auto">
          <a:xfrm>
            <a:off x="0" y="0"/>
            <a:ext cx="4278313" cy="339725"/>
          </a:xfrm>
          <a:prstGeom prst="rect">
            <a:avLst/>
          </a:prstGeom>
          <a:noFill/>
          <a:ln w="9525">
            <a:noFill/>
            <a:round/>
            <a:headEnd/>
            <a:tailEnd/>
          </a:ln>
          <a:effectLst/>
        </p:spPr>
        <p:txBody>
          <a:bodyPr wrap="none" anchor="ctr"/>
          <a:lstStyle/>
          <a:p>
            <a:pPr algn="ctr" eaLnBrk="0" hangingPunct="0">
              <a:buClr>
                <a:srgbClr val="000000"/>
              </a:buClr>
              <a:buSzPct val="100000"/>
              <a:buFont typeface="Times New Roman" pitchFamily="18" charset="0"/>
              <a:buNone/>
              <a:defRPr/>
            </a:pPr>
            <a:endParaRPr lang="en-US">
              <a:ea typeface="ＭＳ Ｐゴシック" pitchFamily="-64" charset="-128"/>
              <a:cs typeface="+mn-cs"/>
            </a:endParaRPr>
          </a:p>
        </p:txBody>
      </p:sp>
      <p:sp>
        <p:nvSpPr>
          <p:cNvPr id="3077" name="Text Box 5"/>
          <p:cNvSpPr txBox="1">
            <a:spLocks noChangeArrowheads="1"/>
          </p:cNvSpPr>
          <p:nvPr/>
        </p:nvSpPr>
        <p:spPr bwMode="auto">
          <a:xfrm>
            <a:off x="5594350" y="0"/>
            <a:ext cx="4278313" cy="339725"/>
          </a:xfrm>
          <a:prstGeom prst="rect">
            <a:avLst/>
          </a:prstGeom>
          <a:noFill/>
          <a:ln w="9525">
            <a:noFill/>
            <a:round/>
            <a:headEnd/>
            <a:tailEnd/>
          </a:ln>
          <a:effectLst/>
        </p:spPr>
        <p:txBody>
          <a:bodyPr wrap="none" anchor="ctr"/>
          <a:lstStyle/>
          <a:p>
            <a:pPr algn="ctr" eaLnBrk="0" hangingPunct="0">
              <a:buClr>
                <a:srgbClr val="000000"/>
              </a:buClr>
              <a:buSzPct val="100000"/>
              <a:buFont typeface="Times New Roman" pitchFamily="18" charset="0"/>
              <a:buNone/>
              <a:defRPr/>
            </a:pPr>
            <a:endParaRPr lang="en-US">
              <a:ea typeface="ＭＳ Ｐゴシック" pitchFamily="-64" charset="-128"/>
              <a:cs typeface="+mn-cs"/>
            </a:endParaRPr>
          </a:p>
        </p:txBody>
      </p:sp>
      <p:sp>
        <p:nvSpPr>
          <p:cNvPr id="13319" name="Rectangle 6"/>
          <p:cNvSpPr>
            <a:spLocks noGrp="1" noRot="1" noChangeAspect="1" noChangeArrowheads="1"/>
          </p:cNvSpPr>
          <p:nvPr>
            <p:ph type="sldImg"/>
          </p:nvPr>
        </p:nvSpPr>
        <p:spPr bwMode="auto">
          <a:xfrm>
            <a:off x="3236913" y="509588"/>
            <a:ext cx="3395662" cy="2546350"/>
          </a:xfrm>
          <a:prstGeom prst="rect">
            <a:avLst/>
          </a:prstGeom>
          <a:noFill/>
          <a:ln w="9360">
            <a:solidFill>
              <a:srgbClr val="000000"/>
            </a:solidFill>
            <a:miter lim="800000"/>
            <a:headEnd/>
            <a:tailEnd/>
          </a:ln>
        </p:spPr>
      </p:sp>
      <p:sp>
        <p:nvSpPr>
          <p:cNvPr id="3079" name="Rectangle 7"/>
          <p:cNvSpPr>
            <a:spLocks noGrp="1" noChangeArrowheads="1"/>
          </p:cNvSpPr>
          <p:nvPr>
            <p:ph type="body"/>
          </p:nvPr>
        </p:nvSpPr>
        <p:spPr bwMode="auto">
          <a:xfrm>
            <a:off x="1316038" y="3228975"/>
            <a:ext cx="7234237" cy="30559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zh-TW" altLang="en-US" noProof="0" smtClean="0"/>
          </a:p>
        </p:txBody>
      </p:sp>
      <p:sp>
        <p:nvSpPr>
          <p:cNvPr id="3080" name="Text Box 8"/>
          <p:cNvSpPr txBox="1">
            <a:spLocks noChangeArrowheads="1"/>
          </p:cNvSpPr>
          <p:nvPr/>
        </p:nvSpPr>
        <p:spPr bwMode="auto">
          <a:xfrm>
            <a:off x="0" y="6457950"/>
            <a:ext cx="4278313" cy="339725"/>
          </a:xfrm>
          <a:prstGeom prst="rect">
            <a:avLst/>
          </a:prstGeom>
          <a:noFill/>
          <a:ln w="9525">
            <a:noFill/>
            <a:round/>
            <a:headEnd/>
            <a:tailEnd/>
          </a:ln>
          <a:effectLst/>
        </p:spPr>
        <p:txBody>
          <a:bodyPr wrap="none" anchor="ctr"/>
          <a:lstStyle/>
          <a:p>
            <a:pPr algn="ctr" eaLnBrk="0" hangingPunct="0">
              <a:buClr>
                <a:srgbClr val="000000"/>
              </a:buClr>
              <a:buSzPct val="100000"/>
              <a:buFont typeface="Times New Roman" pitchFamily="18" charset="0"/>
              <a:buNone/>
              <a:defRPr/>
            </a:pPr>
            <a:endParaRPr lang="en-US">
              <a:ea typeface="ＭＳ Ｐゴシック" pitchFamily="-64" charset="-128"/>
              <a:cs typeface="+mn-cs"/>
            </a:endParaRPr>
          </a:p>
        </p:txBody>
      </p:sp>
      <p:sp>
        <p:nvSpPr>
          <p:cNvPr id="3081" name="Rectangle 9"/>
          <p:cNvSpPr>
            <a:spLocks noGrp="1" noChangeArrowheads="1"/>
          </p:cNvSpPr>
          <p:nvPr>
            <p:ph type="sldNum"/>
          </p:nvPr>
        </p:nvSpPr>
        <p:spPr bwMode="auto">
          <a:xfrm>
            <a:off x="5594350" y="6457950"/>
            <a:ext cx="4271963" cy="336550"/>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eaLnBrk="0" hangingPunct="0">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charset="0"/>
                <a:ea typeface="ＭＳ Ｐゴシック" pitchFamily="-64" charset="-128"/>
                <a:cs typeface="+mn-cs"/>
              </a:defRPr>
            </a:lvl1pPr>
          </a:lstStyle>
          <a:p>
            <a:pPr>
              <a:defRPr/>
            </a:pPr>
            <a:fld id="{FAE849A7-A048-4C5A-8E94-EA5D0A5B660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9"/>
          <p:cNvSpPr>
            <a:spLocks noGrp="1" noChangeArrowheads="1"/>
          </p:cNvSpPr>
          <p:nvPr>
            <p:ph type="sldNum" sz="quarter"/>
          </p:nvPr>
        </p:nvSpPr>
        <p:spPr>
          <a:noFill/>
        </p:spPr>
        <p:txBody>
          <a:bodyPr/>
          <a:lstStyle/>
          <a:p>
            <a:fld id="{2CB459AD-35FA-44A4-BBD6-03D4DECF8963}" type="slidenum">
              <a:rPr lang="en-US" smtClean="0">
                <a:ea typeface="ＭＳ Ｐゴシック"/>
                <a:cs typeface="ＭＳ Ｐゴシック"/>
              </a:rPr>
              <a:pPr/>
              <a:t>1</a:t>
            </a:fld>
            <a:endParaRPr lang="en-US" smtClean="0">
              <a:ea typeface="ＭＳ Ｐゴシック"/>
              <a:cs typeface="ＭＳ Ｐゴシック"/>
            </a:endParaRPr>
          </a:p>
        </p:txBody>
      </p:sp>
      <p:sp>
        <p:nvSpPr>
          <p:cNvPr id="16387" name="Text Box 1"/>
          <p:cNvSpPr txBox="1">
            <a:spLocks noChangeArrowheads="1"/>
          </p:cNvSpPr>
          <p:nvPr/>
        </p:nvSpPr>
        <p:spPr bwMode="auto">
          <a:xfrm>
            <a:off x="5594350" y="6457950"/>
            <a:ext cx="4278313" cy="339725"/>
          </a:xfrm>
          <a:prstGeom prst="rect">
            <a:avLst/>
          </a:prstGeom>
          <a:noFill/>
          <a:ln w="9525">
            <a:noFill/>
            <a:round/>
            <a:headEnd/>
            <a:tailEnd/>
          </a:ln>
        </p:spPr>
        <p:txBody>
          <a:bodyPr lIns="90000" tIns="46800" rIns="90000" bIns="46800" anchor="b"/>
          <a:lstStyle/>
          <a:p>
            <a:pPr algn="r"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824C237-99EA-45F8-A064-80BC6A6DBA6E}" type="slidenum">
              <a:rPr lang="en-US" sz="1200">
                <a:solidFill>
                  <a:srgbClr val="000000"/>
                </a:solidFill>
              </a:rPr>
              <a:pPr algn="r"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en-US" sz="1200">
              <a:solidFill>
                <a:srgbClr val="000000"/>
              </a:solidFill>
            </a:endParaRPr>
          </a:p>
        </p:txBody>
      </p:sp>
      <p:sp>
        <p:nvSpPr>
          <p:cNvPr id="16388" name="Rectangle 2"/>
          <p:cNvSpPr>
            <a:spLocks noGrp="1" noRot="1" noChangeAspect="1" noChangeArrowheads="1" noTextEdit="1"/>
          </p:cNvSpPr>
          <p:nvPr>
            <p:ph type="sldImg"/>
          </p:nvPr>
        </p:nvSpPr>
        <p:spPr>
          <a:xfrm>
            <a:off x="3236913" y="509588"/>
            <a:ext cx="3398837" cy="2549525"/>
          </a:xfrm>
          <a:solidFill>
            <a:srgbClr val="FFFFFF"/>
          </a:solidFill>
          <a:ln/>
        </p:spPr>
      </p:sp>
      <p:sp>
        <p:nvSpPr>
          <p:cNvPr id="16389" name="Rectangle 3"/>
          <p:cNvSpPr>
            <a:spLocks noGrp="1" noChangeArrowheads="1"/>
          </p:cNvSpPr>
          <p:nvPr>
            <p:ph type="body" idx="1"/>
          </p:nvPr>
        </p:nvSpPr>
        <p:spPr>
          <a:xfrm>
            <a:off x="1316038" y="3228975"/>
            <a:ext cx="7240587" cy="3059113"/>
          </a:xfrm>
          <a:noFill/>
          <a:ln/>
        </p:spPr>
        <p:txBody>
          <a:bodyPr wrap="none" anchor="ctr"/>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smtClean="0">
              <a:latin typeface="Arial" charset="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p:nvPr>
        </p:nvSpPr>
        <p:spPr>
          <a:noFill/>
        </p:spPr>
        <p:txBody>
          <a:bodyPr/>
          <a:lstStyle/>
          <a:p>
            <a:fld id="{4B592FD3-792E-4015-BE42-F26D0FFB2942}" type="slidenum">
              <a:rPr lang="en-US" smtClean="0">
                <a:ea typeface="ＭＳ Ｐゴシック"/>
                <a:cs typeface="ＭＳ Ｐゴシック"/>
              </a:rPr>
              <a:pPr/>
              <a:t>10</a:t>
            </a:fld>
            <a:endParaRPr lang="en-US" smtClean="0">
              <a:ea typeface="ＭＳ Ｐゴシック"/>
              <a:cs typeface="ＭＳ Ｐゴシック"/>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r>
              <a:rPr lang="en-AU" smtClean="0">
                <a:latin typeface="Gill Sans MT"/>
              </a:rPr>
              <a:t>The AQF is an integrated policy of qualification standards, requirements for accreditation and the policies for verification of qualifications and supporting student pathways.</a:t>
            </a:r>
          </a:p>
          <a:p>
            <a:endParaRPr lang="en-AU" smtClean="0">
              <a:latin typeface="Gill Sans MT"/>
            </a:endParaRPr>
          </a:p>
          <a:p>
            <a:r>
              <a:rPr lang="en-AU" smtClean="0">
                <a:latin typeface="Gill Sans MT"/>
              </a:rPr>
              <a:t>The organising framework of the AQF is a taxonomic structure of levels and qualification types, each of which is defined by a taxonomy of learning outcomes.  </a:t>
            </a:r>
          </a:p>
          <a:p>
            <a:r>
              <a:rPr lang="en-AU" smtClean="0">
                <a:latin typeface="Gill Sans MT"/>
              </a:rPr>
              <a:t> </a:t>
            </a:r>
          </a:p>
          <a:p>
            <a:r>
              <a:rPr lang="en-AU" smtClean="0">
                <a:latin typeface="Gill Sans MT"/>
              </a:rPr>
              <a:t>The AQF includes the specifications for the application of the AQF in the accreditation and development of qualifications – this is a key impact for your institutions</a:t>
            </a:r>
          </a:p>
          <a:p>
            <a:r>
              <a:rPr lang="en-AU" smtClean="0">
                <a:latin typeface="Gill Sans MT"/>
              </a:rPr>
              <a:t>  </a:t>
            </a:r>
          </a:p>
          <a:p>
            <a:r>
              <a:rPr lang="en-AU" smtClean="0">
                <a:latin typeface="Gill Sans MT"/>
              </a:rPr>
              <a:t>As well as the standards and specifications for qualifications, the AQF provides the national policy requirements:</a:t>
            </a:r>
          </a:p>
          <a:p>
            <a:pPr>
              <a:buFont typeface="Arial" charset="0"/>
              <a:buChar char="•"/>
            </a:pPr>
            <a:r>
              <a:rPr lang="en-AU" smtClean="0">
                <a:latin typeface="Gill Sans MT"/>
              </a:rPr>
              <a:t>for issuing AQF qualifications – to protect the AQF ‘brand’ and support verification of AQF qualifications</a:t>
            </a:r>
          </a:p>
          <a:p>
            <a:pPr>
              <a:buFont typeface="Arial" charset="0"/>
              <a:buChar char="•"/>
            </a:pPr>
            <a:r>
              <a:rPr lang="en-AU" smtClean="0">
                <a:latin typeface="Gill Sans MT"/>
              </a:rPr>
              <a:t>for qualifications linkages and student pathways, and</a:t>
            </a:r>
          </a:p>
          <a:p>
            <a:pPr>
              <a:buFont typeface="Arial" charset="0"/>
              <a:buChar char="•"/>
            </a:pPr>
            <a:r>
              <a:rPr lang="en-AU" smtClean="0">
                <a:latin typeface="Gill Sans MT"/>
              </a:rPr>
              <a:t>for the registers of qualifications and providers – to provide information about AQF qualifications and providers authorised to issue them. </a:t>
            </a:r>
          </a:p>
          <a:p>
            <a:pPr>
              <a:buFont typeface="Arial" charset="0"/>
              <a:buNone/>
            </a:pPr>
            <a:endParaRPr lang="en-AU" smtClean="0">
              <a:latin typeface="Gill Sans MT"/>
            </a:endParaRPr>
          </a:p>
          <a:p>
            <a:pPr>
              <a:buFont typeface="Arial" charset="0"/>
              <a:buNone/>
            </a:pPr>
            <a:r>
              <a:rPr lang="en-AU" smtClean="0">
                <a:latin typeface="Gill Sans MT"/>
              </a:rPr>
              <a:t>The policies are an integral part of the AQF and are no longer guidelines.</a:t>
            </a:r>
          </a:p>
          <a:p>
            <a:endParaRPr lang="en-A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p:nvPr>
        </p:nvSpPr>
        <p:spPr>
          <a:noFill/>
        </p:spPr>
        <p:txBody>
          <a:bodyPr/>
          <a:lstStyle/>
          <a:p>
            <a:fld id="{64496C49-9463-42A3-9AF4-A8D5EEF0FB1B}" type="slidenum">
              <a:rPr lang="en-US" smtClean="0">
                <a:ea typeface="ＭＳ Ｐゴシック"/>
                <a:cs typeface="ＭＳ Ｐゴシック"/>
              </a:rPr>
              <a:pPr/>
              <a:t>11</a:t>
            </a:fld>
            <a:endParaRPr lang="en-US" smtClean="0">
              <a:ea typeface="ＭＳ Ｐゴシック"/>
              <a:cs typeface="ＭＳ Ｐゴシック"/>
            </a:endParaRPr>
          </a:p>
        </p:txBody>
      </p:sp>
      <p:sp>
        <p:nvSpPr>
          <p:cNvPr id="39938" name="Rectangle 7"/>
          <p:cNvSpPr txBox="1">
            <a:spLocks noGrp="1" noChangeArrowheads="1"/>
          </p:cNvSpPr>
          <p:nvPr/>
        </p:nvSpPr>
        <p:spPr bwMode="auto">
          <a:xfrm>
            <a:off x="5594350" y="6457950"/>
            <a:ext cx="4278313" cy="339725"/>
          </a:xfrm>
          <a:prstGeom prst="rect">
            <a:avLst/>
          </a:prstGeom>
          <a:noFill/>
          <a:ln w="9525">
            <a:noFill/>
            <a:miter lim="800000"/>
            <a:headEnd/>
            <a:tailEnd/>
          </a:ln>
        </p:spPr>
        <p:txBody>
          <a:bodyPr anchor="b"/>
          <a:lstStyle/>
          <a:p>
            <a:pPr algn="r" eaLnBrk="0" hangingPunct="0">
              <a:buClr>
                <a:srgbClr val="000000"/>
              </a:buClr>
              <a:buSzPct val="100000"/>
              <a:buFont typeface="Times New Roman" pitchFamily="18" charset="0"/>
              <a:buNone/>
            </a:pPr>
            <a:fld id="{CDC50428-66C0-4379-B4E0-9FBC8AADEA4B}" type="slidenum">
              <a:rPr lang="en-US" sz="1200"/>
              <a:pPr algn="r" eaLnBrk="0" hangingPunct="0">
                <a:buClr>
                  <a:srgbClr val="000000"/>
                </a:buClr>
                <a:buSzPct val="100000"/>
                <a:buFont typeface="Times New Roman" pitchFamily="18" charset="0"/>
                <a:buNone/>
              </a:pPr>
              <a:t>11</a:t>
            </a:fld>
            <a:endParaRPr 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r>
              <a:rPr lang="en-AU" smtClean="0">
                <a:latin typeface="Gill Sans MT"/>
                <a:ea typeface="ＭＳ Ｐゴシック"/>
                <a:cs typeface="ＭＳ Ｐゴシック"/>
              </a:rPr>
              <a:t>The criteria for the levels are broad statements that define the hierarchy of the AQF structure and are intended to apply to any qualification types that can or may be located at the level.</a:t>
            </a:r>
          </a:p>
          <a:p>
            <a:endParaRPr lang="en-A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p:nvPr>
        </p:nvSpPr>
        <p:spPr>
          <a:noFill/>
        </p:spPr>
        <p:txBody>
          <a:bodyPr/>
          <a:lstStyle/>
          <a:p>
            <a:fld id="{1D1F1BE8-0778-4F2B-950F-6B0CEC16276B}" type="slidenum">
              <a:rPr lang="en-US" smtClean="0">
                <a:ea typeface="ＭＳ Ｐゴシック"/>
                <a:cs typeface="ＭＳ Ｐゴシック"/>
              </a:rPr>
              <a:pPr/>
              <a:t>12</a:t>
            </a:fld>
            <a:endParaRPr lang="en-US" smtClean="0">
              <a:ea typeface="ＭＳ Ｐゴシック"/>
              <a:cs typeface="ＭＳ Ｐゴシック"/>
            </a:endParaRPr>
          </a:p>
        </p:txBody>
      </p:sp>
      <p:sp>
        <p:nvSpPr>
          <p:cNvPr id="41986" name="Rectangle 7"/>
          <p:cNvSpPr txBox="1">
            <a:spLocks noGrp="1" noChangeArrowheads="1"/>
          </p:cNvSpPr>
          <p:nvPr/>
        </p:nvSpPr>
        <p:spPr bwMode="auto">
          <a:xfrm>
            <a:off x="5594350" y="6457950"/>
            <a:ext cx="4278313" cy="339725"/>
          </a:xfrm>
          <a:prstGeom prst="rect">
            <a:avLst/>
          </a:prstGeom>
          <a:noFill/>
          <a:ln w="9525">
            <a:noFill/>
            <a:miter lim="800000"/>
            <a:headEnd/>
            <a:tailEnd/>
          </a:ln>
        </p:spPr>
        <p:txBody>
          <a:bodyPr anchor="b"/>
          <a:lstStyle/>
          <a:p>
            <a:pPr algn="r" eaLnBrk="0" hangingPunct="0">
              <a:buClr>
                <a:srgbClr val="000000"/>
              </a:buClr>
              <a:buSzPct val="100000"/>
              <a:buFont typeface="Times New Roman" pitchFamily="18" charset="0"/>
              <a:buNone/>
            </a:pPr>
            <a:fld id="{CF31E116-4FD2-4C88-8BA9-462A4E114C54}" type="slidenum">
              <a:rPr lang="en-US" sz="1200"/>
              <a:pPr algn="r" eaLnBrk="0" hangingPunct="0">
                <a:buClr>
                  <a:srgbClr val="000000"/>
                </a:buClr>
                <a:buSzPct val="100000"/>
                <a:buFont typeface="Times New Roman" pitchFamily="18" charset="0"/>
                <a:buNone/>
              </a:pPr>
              <a:t>12</a:t>
            </a:fld>
            <a:endParaRPr 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A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txBox="1">
            <a:spLocks noGrp="1" noChangeArrowheads="1"/>
          </p:cNvSpPr>
          <p:nvPr/>
        </p:nvSpPr>
        <p:spPr bwMode="auto">
          <a:xfrm>
            <a:off x="5594350" y="6457950"/>
            <a:ext cx="4278313" cy="339725"/>
          </a:xfrm>
          <a:prstGeom prst="rect">
            <a:avLst/>
          </a:prstGeom>
          <a:noFill/>
          <a:ln w="9525">
            <a:noFill/>
            <a:miter lim="800000"/>
            <a:headEnd/>
            <a:tailEnd/>
          </a:ln>
        </p:spPr>
        <p:txBody>
          <a:bodyPr anchor="b"/>
          <a:lstStyle/>
          <a:p>
            <a:pPr algn="r" defTabSz="914400" eaLnBrk="0" hangingPunct="0"/>
            <a:fld id="{3C386243-5341-4B87-8C4A-04EC596B9C10}" type="slidenum">
              <a:rPr lang="en-US" sz="1200">
                <a:solidFill>
                  <a:schemeClr val="tx1"/>
                </a:solidFill>
              </a:rPr>
              <a:pPr algn="r" defTabSz="914400" eaLnBrk="0" hangingPunct="0"/>
              <a:t>13</a:t>
            </a:fld>
            <a:endParaRPr lang="en-US" sz="1200">
              <a:solidFill>
                <a:schemeClr val="tx1"/>
              </a:solidFill>
            </a:endParaRPr>
          </a:p>
        </p:txBody>
      </p:sp>
      <p:sp>
        <p:nvSpPr>
          <p:cNvPr id="44034" name="Rectangle 2"/>
          <p:cNvSpPr>
            <a:spLocks noGrp="1" noRot="1" noChangeAspect="1" noChangeArrowheads="1" noTextEdit="1"/>
          </p:cNvSpPr>
          <p:nvPr>
            <p:ph type="sldImg"/>
          </p:nvPr>
        </p:nvSpPr>
        <p:spPr>
          <a:xfrm>
            <a:off x="3236913" y="509588"/>
            <a:ext cx="3398837" cy="2549525"/>
          </a:xfrm>
          <a:ln/>
        </p:spPr>
      </p:sp>
      <p:sp>
        <p:nvSpPr>
          <p:cNvPr id="44035" name="Rectangle 3"/>
          <p:cNvSpPr>
            <a:spLocks noGrp="1" noChangeArrowheads="1"/>
          </p:cNvSpPr>
          <p:nvPr>
            <p:ph type="body" idx="1"/>
          </p:nvPr>
        </p:nvSpPr>
        <p:spPr>
          <a:xfrm>
            <a:off x="1316038" y="3228975"/>
            <a:ext cx="7240587" cy="3059113"/>
          </a:xfrm>
          <a:noFill/>
          <a:ln/>
        </p:spPr>
        <p:txBody>
          <a:bodyPr lIns="91440" tIns="45720" rIns="91440" bIns="45720"/>
          <a:lstStyle/>
          <a:p>
            <a:pPr defTabSz="914400"/>
            <a:endParaRPr lang="en-A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txBox="1">
            <a:spLocks noGrp="1" noChangeArrowheads="1"/>
          </p:cNvSpPr>
          <p:nvPr/>
        </p:nvSpPr>
        <p:spPr bwMode="auto">
          <a:xfrm>
            <a:off x="5594350" y="6457950"/>
            <a:ext cx="4278313" cy="339725"/>
          </a:xfrm>
          <a:prstGeom prst="rect">
            <a:avLst/>
          </a:prstGeom>
          <a:noFill/>
          <a:ln w="9525">
            <a:noFill/>
            <a:miter lim="800000"/>
            <a:headEnd/>
            <a:tailEnd/>
          </a:ln>
        </p:spPr>
        <p:txBody>
          <a:bodyPr anchor="b"/>
          <a:lstStyle/>
          <a:p>
            <a:pPr algn="r" defTabSz="914400" eaLnBrk="0" hangingPunct="0"/>
            <a:fld id="{C29BCB0D-7CA6-4723-94A5-BD19BC768070}" type="slidenum">
              <a:rPr lang="en-US" sz="1200">
                <a:solidFill>
                  <a:schemeClr val="tx1"/>
                </a:solidFill>
              </a:rPr>
              <a:pPr algn="r" defTabSz="914400" eaLnBrk="0" hangingPunct="0"/>
              <a:t>14</a:t>
            </a:fld>
            <a:endParaRPr lang="en-US" sz="1200">
              <a:solidFill>
                <a:schemeClr val="tx1"/>
              </a:solidFill>
            </a:endParaRPr>
          </a:p>
        </p:txBody>
      </p:sp>
      <p:sp>
        <p:nvSpPr>
          <p:cNvPr id="46082" name="Rectangle 2"/>
          <p:cNvSpPr>
            <a:spLocks noGrp="1" noRot="1" noChangeAspect="1" noChangeArrowheads="1" noTextEdit="1"/>
          </p:cNvSpPr>
          <p:nvPr>
            <p:ph type="sldImg"/>
          </p:nvPr>
        </p:nvSpPr>
        <p:spPr>
          <a:xfrm>
            <a:off x="3236913" y="509588"/>
            <a:ext cx="3398837" cy="2549525"/>
          </a:xfrm>
          <a:ln/>
        </p:spPr>
      </p:sp>
      <p:sp>
        <p:nvSpPr>
          <p:cNvPr id="46083" name="Rectangle 3"/>
          <p:cNvSpPr>
            <a:spLocks noGrp="1" noChangeArrowheads="1"/>
          </p:cNvSpPr>
          <p:nvPr>
            <p:ph type="body" idx="1"/>
          </p:nvPr>
        </p:nvSpPr>
        <p:spPr>
          <a:xfrm>
            <a:off x="1316038" y="3228975"/>
            <a:ext cx="7240587" cy="3059113"/>
          </a:xfrm>
          <a:noFill/>
          <a:ln/>
        </p:spPr>
        <p:txBody>
          <a:bodyPr lIns="91440" tIns="45720" rIns="91440" bIns="45720"/>
          <a:lstStyle/>
          <a:p>
            <a:pPr defTabSz="914400"/>
            <a:endParaRPr lang="en-A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txBox="1">
            <a:spLocks noGrp="1" noChangeArrowheads="1"/>
          </p:cNvSpPr>
          <p:nvPr/>
        </p:nvSpPr>
        <p:spPr bwMode="auto">
          <a:xfrm>
            <a:off x="5594350" y="6457950"/>
            <a:ext cx="4278313" cy="339725"/>
          </a:xfrm>
          <a:prstGeom prst="rect">
            <a:avLst/>
          </a:prstGeom>
          <a:noFill/>
          <a:ln w="9525">
            <a:noFill/>
            <a:miter lim="800000"/>
            <a:headEnd/>
            <a:tailEnd/>
          </a:ln>
        </p:spPr>
        <p:txBody>
          <a:bodyPr anchor="b"/>
          <a:lstStyle/>
          <a:p>
            <a:pPr algn="r" defTabSz="914400" eaLnBrk="0" hangingPunct="0"/>
            <a:fld id="{95E4266C-B0EF-46F8-B291-AFFC4473448E}" type="slidenum">
              <a:rPr lang="en-US" sz="1200">
                <a:solidFill>
                  <a:schemeClr val="tx1"/>
                </a:solidFill>
              </a:rPr>
              <a:pPr algn="r" defTabSz="914400" eaLnBrk="0" hangingPunct="0"/>
              <a:t>15</a:t>
            </a:fld>
            <a:endParaRPr lang="en-US" sz="1200">
              <a:solidFill>
                <a:schemeClr val="tx1"/>
              </a:solidFill>
            </a:endParaRPr>
          </a:p>
        </p:txBody>
      </p:sp>
      <p:sp>
        <p:nvSpPr>
          <p:cNvPr id="48130" name="Rectangle 2"/>
          <p:cNvSpPr>
            <a:spLocks noGrp="1" noRot="1" noChangeAspect="1" noChangeArrowheads="1" noTextEdit="1"/>
          </p:cNvSpPr>
          <p:nvPr>
            <p:ph type="sldImg"/>
          </p:nvPr>
        </p:nvSpPr>
        <p:spPr>
          <a:xfrm>
            <a:off x="3236913" y="509588"/>
            <a:ext cx="3398837" cy="2549525"/>
          </a:xfrm>
          <a:ln/>
        </p:spPr>
      </p:sp>
      <p:sp>
        <p:nvSpPr>
          <p:cNvPr id="48131" name="Rectangle 3"/>
          <p:cNvSpPr>
            <a:spLocks noGrp="1" noChangeArrowheads="1"/>
          </p:cNvSpPr>
          <p:nvPr>
            <p:ph type="body" idx="1"/>
          </p:nvPr>
        </p:nvSpPr>
        <p:spPr>
          <a:xfrm>
            <a:off x="1316038" y="3228975"/>
            <a:ext cx="7240587" cy="3059113"/>
          </a:xfrm>
          <a:noFill/>
          <a:ln/>
        </p:spPr>
        <p:txBody>
          <a:bodyPr lIns="91440" tIns="45720" rIns="91440" bIns="45720"/>
          <a:lstStyle/>
          <a:p>
            <a:pPr defTabSz="914400"/>
            <a:endParaRPr lang="en-A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txBox="1">
            <a:spLocks noGrp="1" noChangeArrowheads="1"/>
          </p:cNvSpPr>
          <p:nvPr/>
        </p:nvSpPr>
        <p:spPr bwMode="auto">
          <a:xfrm>
            <a:off x="5594350" y="6457950"/>
            <a:ext cx="4278313" cy="339725"/>
          </a:xfrm>
          <a:prstGeom prst="rect">
            <a:avLst/>
          </a:prstGeom>
          <a:noFill/>
          <a:ln w="9525">
            <a:noFill/>
            <a:miter lim="800000"/>
            <a:headEnd/>
            <a:tailEnd/>
          </a:ln>
        </p:spPr>
        <p:txBody>
          <a:bodyPr anchor="b"/>
          <a:lstStyle/>
          <a:p>
            <a:pPr algn="r" defTabSz="914400" eaLnBrk="0" hangingPunct="0"/>
            <a:fld id="{9E627033-3605-432E-A7F8-84EB52A4EF72}" type="slidenum">
              <a:rPr lang="en-US" sz="1200">
                <a:solidFill>
                  <a:schemeClr val="tx1"/>
                </a:solidFill>
              </a:rPr>
              <a:pPr algn="r" defTabSz="914400" eaLnBrk="0" hangingPunct="0"/>
              <a:t>16</a:t>
            </a:fld>
            <a:endParaRPr lang="en-US" sz="1200">
              <a:solidFill>
                <a:schemeClr val="tx1"/>
              </a:solidFill>
            </a:endParaRPr>
          </a:p>
        </p:txBody>
      </p:sp>
      <p:sp>
        <p:nvSpPr>
          <p:cNvPr id="50178" name="Rectangle 2"/>
          <p:cNvSpPr>
            <a:spLocks noGrp="1" noRot="1" noChangeAspect="1" noChangeArrowheads="1" noTextEdit="1"/>
          </p:cNvSpPr>
          <p:nvPr>
            <p:ph type="sldImg"/>
          </p:nvPr>
        </p:nvSpPr>
        <p:spPr>
          <a:xfrm>
            <a:off x="3236913" y="509588"/>
            <a:ext cx="3398837" cy="2549525"/>
          </a:xfrm>
          <a:ln/>
        </p:spPr>
      </p:sp>
      <p:sp>
        <p:nvSpPr>
          <p:cNvPr id="50179" name="Rectangle 3"/>
          <p:cNvSpPr>
            <a:spLocks noGrp="1" noChangeArrowheads="1"/>
          </p:cNvSpPr>
          <p:nvPr>
            <p:ph type="body" idx="1"/>
          </p:nvPr>
        </p:nvSpPr>
        <p:spPr>
          <a:xfrm>
            <a:off x="1316038" y="3228975"/>
            <a:ext cx="7240587" cy="3059113"/>
          </a:xfrm>
          <a:noFill/>
          <a:ln/>
        </p:spPr>
        <p:txBody>
          <a:bodyPr lIns="91440" tIns="45720" rIns="91440" bIns="45720"/>
          <a:lstStyle/>
          <a:p>
            <a:pPr defTabSz="914400"/>
            <a:endParaRPr lang="en-A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txBox="1">
            <a:spLocks noGrp="1" noChangeArrowheads="1"/>
          </p:cNvSpPr>
          <p:nvPr/>
        </p:nvSpPr>
        <p:spPr bwMode="auto">
          <a:xfrm>
            <a:off x="5594350" y="6457950"/>
            <a:ext cx="4278313" cy="339725"/>
          </a:xfrm>
          <a:prstGeom prst="rect">
            <a:avLst/>
          </a:prstGeom>
          <a:noFill/>
          <a:ln w="9525">
            <a:noFill/>
            <a:miter lim="800000"/>
            <a:headEnd/>
            <a:tailEnd/>
          </a:ln>
        </p:spPr>
        <p:txBody>
          <a:bodyPr anchor="b"/>
          <a:lstStyle/>
          <a:p>
            <a:pPr algn="r" defTabSz="914400" eaLnBrk="0" hangingPunct="0"/>
            <a:fld id="{692A1C9D-C623-46B3-A03E-FA76F59FA0E8}" type="slidenum">
              <a:rPr lang="en-US" sz="1200">
                <a:solidFill>
                  <a:schemeClr val="tx1"/>
                </a:solidFill>
              </a:rPr>
              <a:pPr algn="r" defTabSz="914400" eaLnBrk="0" hangingPunct="0"/>
              <a:t>17</a:t>
            </a:fld>
            <a:endParaRPr lang="en-US" sz="1200">
              <a:solidFill>
                <a:schemeClr val="tx1"/>
              </a:solidFill>
            </a:endParaRPr>
          </a:p>
        </p:txBody>
      </p:sp>
      <p:sp>
        <p:nvSpPr>
          <p:cNvPr id="52226" name="Rectangle 2"/>
          <p:cNvSpPr>
            <a:spLocks noGrp="1" noRot="1" noChangeAspect="1" noChangeArrowheads="1" noTextEdit="1"/>
          </p:cNvSpPr>
          <p:nvPr>
            <p:ph type="sldImg"/>
          </p:nvPr>
        </p:nvSpPr>
        <p:spPr>
          <a:xfrm>
            <a:off x="3236913" y="509588"/>
            <a:ext cx="3398837" cy="2549525"/>
          </a:xfrm>
          <a:ln/>
        </p:spPr>
      </p:sp>
      <p:sp>
        <p:nvSpPr>
          <p:cNvPr id="52227" name="Rectangle 3"/>
          <p:cNvSpPr>
            <a:spLocks noGrp="1" noChangeArrowheads="1"/>
          </p:cNvSpPr>
          <p:nvPr>
            <p:ph type="body" idx="1"/>
          </p:nvPr>
        </p:nvSpPr>
        <p:spPr>
          <a:xfrm>
            <a:off x="1316038" y="3228975"/>
            <a:ext cx="7240587" cy="3059113"/>
          </a:xfrm>
          <a:noFill/>
          <a:ln/>
        </p:spPr>
        <p:txBody>
          <a:bodyPr lIns="91440" tIns="45720" rIns="91440" bIns="45720"/>
          <a:lstStyle/>
          <a:p>
            <a:pPr defTabSz="914400"/>
            <a:endParaRPr lang="en-A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txBox="1">
            <a:spLocks noGrp="1" noChangeArrowheads="1"/>
          </p:cNvSpPr>
          <p:nvPr/>
        </p:nvSpPr>
        <p:spPr bwMode="auto">
          <a:xfrm>
            <a:off x="5594350" y="6457950"/>
            <a:ext cx="4278313" cy="339725"/>
          </a:xfrm>
          <a:prstGeom prst="rect">
            <a:avLst/>
          </a:prstGeom>
          <a:noFill/>
          <a:ln w="9525">
            <a:noFill/>
            <a:miter lim="800000"/>
            <a:headEnd/>
            <a:tailEnd/>
          </a:ln>
        </p:spPr>
        <p:txBody>
          <a:bodyPr anchor="b"/>
          <a:lstStyle/>
          <a:p>
            <a:pPr algn="r" defTabSz="914400" eaLnBrk="0" hangingPunct="0"/>
            <a:fld id="{D96C080E-99FE-4B1C-941D-00C77528E4BD}" type="slidenum">
              <a:rPr lang="en-US" sz="1200">
                <a:solidFill>
                  <a:schemeClr val="tx1"/>
                </a:solidFill>
              </a:rPr>
              <a:pPr algn="r" defTabSz="914400" eaLnBrk="0" hangingPunct="0"/>
              <a:t>18</a:t>
            </a:fld>
            <a:endParaRPr lang="en-US" sz="1200">
              <a:solidFill>
                <a:schemeClr val="tx1"/>
              </a:solidFill>
            </a:endParaRPr>
          </a:p>
        </p:txBody>
      </p:sp>
      <p:sp>
        <p:nvSpPr>
          <p:cNvPr id="54274" name="Rectangle 2"/>
          <p:cNvSpPr>
            <a:spLocks noGrp="1" noRot="1" noChangeAspect="1" noChangeArrowheads="1" noTextEdit="1"/>
          </p:cNvSpPr>
          <p:nvPr>
            <p:ph type="sldImg"/>
          </p:nvPr>
        </p:nvSpPr>
        <p:spPr>
          <a:xfrm>
            <a:off x="3236913" y="509588"/>
            <a:ext cx="3398837" cy="2549525"/>
          </a:xfrm>
          <a:ln/>
        </p:spPr>
      </p:sp>
      <p:sp>
        <p:nvSpPr>
          <p:cNvPr id="54275" name="Rectangle 3"/>
          <p:cNvSpPr>
            <a:spLocks noGrp="1" noChangeArrowheads="1"/>
          </p:cNvSpPr>
          <p:nvPr>
            <p:ph type="body" idx="1"/>
          </p:nvPr>
        </p:nvSpPr>
        <p:spPr>
          <a:xfrm>
            <a:off x="1316038" y="3228975"/>
            <a:ext cx="7240587" cy="3059113"/>
          </a:xfrm>
          <a:noFill/>
          <a:ln/>
        </p:spPr>
        <p:txBody>
          <a:bodyPr lIns="91440" tIns="45720" rIns="91440" bIns="45720"/>
          <a:lstStyle/>
          <a:p>
            <a:pPr defTabSz="914400"/>
            <a:r>
              <a:rPr lang="en-AU" smtClean="0"/>
              <a:t>Ministers (and the higher education sector) asked the AQF Council to ‘fix’ the Masters Degree qualification type</a:t>
            </a:r>
          </a:p>
          <a:p>
            <a:pPr defTabSz="914400"/>
            <a:endParaRPr lang="en-AU" smtClean="0"/>
          </a:p>
          <a:p>
            <a:pPr defTabSz="914400"/>
            <a:r>
              <a:rPr lang="en-AU" smtClean="0"/>
              <a:t>No longer was there consistency, common understanding of what a Masters Degree meant, shorter and questions being raised about whether particular qualifications were in fact Masters Degrees etc – no longer meeting the AQF specifications</a:t>
            </a:r>
          </a:p>
          <a:p>
            <a:pPr defTabSz="914400"/>
            <a:endParaRPr lang="en-AU" smtClean="0"/>
          </a:p>
          <a:p>
            <a:pPr defTabSz="914400"/>
            <a:r>
              <a:rPr lang="en-AU" smtClean="0"/>
              <a:t>This expression of volume is a means of identifying the pathways from previous levels and the additional learning that may be required by graduates of qualifications at different levels </a:t>
            </a:r>
          </a:p>
          <a:p>
            <a:pPr defTabSz="914400"/>
            <a:endParaRPr lang="en-AU" smtClean="0"/>
          </a:p>
          <a:p>
            <a:pPr defTabSz="914400"/>
            <a:r>
              <a:rPr lang="en-AU" smtClean="0"/>
              <a:t>(Come back to this after the next slide)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p:nvPr>
        </p:nvSpPr>
        <p:spPr>
          <a:noFill/>
        </p:spPr>
        <p:txBody>
          <a:bodyPr/>
          <a:lstStyle/>
          <a:p>
            <a:fld id="{D0A48AFF-DAF6-426F-9762-45A78FE31B46}" type="slidenum">
              <a:rPr lang="en-US" smtClean="0">
                <a:ea typeface="ＭＳ Ｐゴシック"/>
                <a:cs typeface="ＭＳ Ｐゴシック"/>
              </a:rPr>
              <a:pPr/>
              <a:t>19</a:t>
            </a:fld>
            <a:endParaRPr lang="en-US" smtClean="0">
              <a:ea typeface="ＭＳ Ｐゴシック"/>
              <a:cs typeface="ＭＳ Ｐゴシック"/>
            </a:endParaRPr>
          </a:p>
        </p:txBody>
      </p:sp>
      <p:sp>
        <p:nvSpPr>
          <p:cNvPr id="56322" name="Rectangle 7"/>
          <p:cNvSpPr txBox="1">
            <a:spLocks noGrp="1" noChangeArrowheads="1"/>
          </p:cNvSpPr>
          <p:nvPr/>
        </p:nvSpPr>
        <p:spPr bwMode="auto">
          <a:xfrm>
            <a:off x="5594350" y="6457950"/>
            <a:ext cx="4278313" cy="339725"/>
          </a:xfrm>
          <a:prstGeom prst="rect">
            <a:avLst/>
          </a:prstGeom>
          <a:noFill/>
          <a:ln w="9525">
            <a:noFill/>
            <a:miter lim="800000"/>
            <a:headEnd/>
            <a:tailEnd/>
          </a:ln>
        </p:spPr>
        <p:txBody>
          <a:bodyPr anchor="b"/>
          <a:lstStyle/>
          <a:p>
            <a:pPr algn="r" eaLnBrk="0" hangingPunct="0">
              <a:buClr>
                <a:srgbClr val="000000"/>
              </a:buClr>
              <a:buSzPct val="100000"/>
              <a:buFont typeface="Times New Roman" pitchFamily="18" charset="0"/>
              <a:buNone/>
            </a:pPr>
            <a:fld id="{D0206494-70FA-4B5C-9D5F-67CCD964467F}" type="slidenum">
              <a:rPr lang="en-US" sz="1200"/>
              <a:pPr algn="r" eaLnBrk="0" hangingPunct="0">
                <a:buClr>
                  <a:srgbClr val="000000"/>
                </a:buClr>
                <a:buSzPct val="100000"/>
                <a:buFont typeface="Times New Roman" pitchFamily="18" charset="0"/>
                <a:buNone/>
              </a:pPr>
              <a:t>19</a:t>
            </a:fld>
            <a:endParaRPr 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AU" smtClean="0">
                <a:latin typeface="Gill Sans MT"/>
              </a:rPr>
              <a:t>The AQF includes the specifications for the application of the AQF in the accreditation and development of qualifications. </a:t>
            </a:r>
          </a:p>
          <a:p>
            <a:endParaRPr lang="en-AU" smtClean="0">
              <a:latin typeface="Gill Sans MT"/>
            </a:endParaRPr>
          </a:p>
          <a:p>
            <a:pPr>
              <a:buFont typeface="Arial" charset="0"/>
              <a:buNone/>
            </a:pPr>
            <a:r>
              <a:rPr lang="en-AU" smtClean="0">
                <a:latin typeface="Gill Sans MT"/>
              </a:rPr>
              <a:t>Qualifications must be designed so that the breadth and depth of learning outcomes (for level and qualification type) can be achieved by graduates</a:t>
            </a:r>
          </a:p>
          <a:p>
            <a:pPr>
              <a:buFont typeface="Arial" charset="0"/>
              <a:buNone/>
            </a:pPr>
            <a:endParaRPr lang="en-AU" smtClean="0">
              <a:latin typeface="Gill Sans MT"/>
            </a:endParaRPr>
          </a:p>
          <a:p>
            <a:pPr>
              <a:buFont typeface="Arial" charset="0"/>
              <a:buNone/>
            </a:pPr>
            <a:r>
              <a:rPr lang="en-AU" smtClean="0">
                <a:latin typeface="Gill Sans MT"/>
              </a:rPr>
              <a:t>The specified knowledge, skills and application of knowledge and skills in the learning outcomes must be evident in all qualifications,</a:t>
            </a:r>
          </a:p>
          <a:p>
            <a:pPr>
              <a:buFont typeface="Arial" charset="0"/>
              <a:buNone/>
            </a:pPr>
            <a:r>
              <a:rPr lang="en-AU" smtClean="0">
                <a:latin typeface="Gill Sans MT"/>
              </a:rPr>
              <a:t> although the proportion may vary to suit the purpose of the qualification</a:t>
            </a:r>
          </a:p>
          <a:p>
            <a:pPr>
              <a:buFont typeface="Arial" charset="0"/>
              <a:buNone/>
            </a:pPr>
            <a:endParaRPr lang="en-AU" smtClean="0">
              <a:latin typeface="Gill Sans MT"/>
            </a:endParaRPr>
          </a:p>
          <a:p>
            <a:pPr>
              <a:buFont typeface="Arial" charset="0"/>
              <a:buNone/>
            </a:pPr>
            <a:r>
              <a:rPr lang="en-AU" smtClean="0">
                <a:latin typeface="Gill Sans MT"/>
              </a:rPr>
              <a:t>The AQF does not specify content. It is the responsibility of those who develop and accredit qualifications to ensure that </a:t>
            </a:r>
          </a:p>
          <a:p>
            <a:pPr>
              <a:buFont typeface="Arial" charset="0"/>
              <a:buNone/>
            </a:pPr>
            <a:r>
              <a:rPr lang="en-AU" smtClean="0">
                <a:latin typeface="Gill Sans MT"/>
              </a:rPr>
              <a:t>the discipline content is applied appropriately for the level and the qualification type.</a:t>
            </a:r>
          </a:p>
          <a:p>
            <a:pPr>
              <a:buFont typeface="Arial" charset="0"/>
              <a:buNone/>
            </a:pPr>
            <a:endParaRPr lang="en-AU" smtClean="0">
              <a:latin typeface="Gill Sans MT"/>
            </a:endParaRPr>
          </a:p>
          <a:p>
            <a:pPr>
              <a:buFont typeface="Arial" charset="0"/>
              <a:buNone/>
            </a:pPr>
            <a:r>
              <a:rPr lang="en-AU" smtClean="0">
                <a:latin typeface="Gill Sans MT"/>
              </a:rPr>
              <a:t>Professional, statutory or regulatory bodies must be involved if the qualification leads to professional registration of any sort.</a:t>
            </a:r>
          </a:p>
          <a:p>
            <a:pPr>
              <a:buFont typeface="Arial" charset="0"/>
              <a:buNone/>
            </a:pPr>
            <a:endParaRPr lang="en-AU" smtClean="0">
              <a:latin typeface="Gill Sans MT"/>
            </a:endParaRPr>
          </a:p>
          <a:p>
            <a:pPr>
              <a:buFont typeface="Arial" charset="0"/>
              <a:buNone/>
            </a:pPr>
            <a:r>
              <a:rPr lang="en-AU" smtClean="0">
                <a:latin typeface="Gill Sans MT"/>
              </a:rPr>
              <a:t>Coherence means that the learning outcomes are meaningful in terms of preparing for a whole profession or preparing for next level of study.</a:t>
            </a:r>
          </a:p>
          <a:p>
            <a:pPr>
              <a:buFont typeface="Arial" charset="0"/>
              <a:buNone/>
            </a:pPr>
            <a:endParaRPr lang="en-AU" smtClean="0">
              <a:latin typeface="Gill Sans MT"/>
            </a:endParaRPr>
          </a:p>
          <a:p>
            <a:pPr>
              <a:buFont typeface="Arial" charset="0"/>
              <a:buNone/>
            </a:pPr>
            <a:r>
              <a:rPr lang="en-AU" smtClean="0">
                <a:latin typeface="Gill Sans MT"/>
              </a:rPr>
              <a:t>Each qualification type requires graduates to be prepared for work and further learning to support student mobility through their learning and careers.</a:t>
            </a:r>
          </a:p>
          <a:p>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9"/>
          <p:cNvSpPr>
            <a:spLocks noGrp="1" noChangeArrowheads="1"/>
          </p:cNvSpPr>
          <p:nvPr>
            <p:ph type="sldNum" sz="quarter"/>
          </p:nvPr>
        </p:nvSpPr>
        <p:spPr>
          <a:noFill/>
        </p:spPr>
        <p:txBody>
          <a:bodyPr/>
          <a:lstStyle/>
          <a:p>
            <a:fld id="{D94D4305-7D7F-43C4-993A-541B1295BBC8}" type="slidenum">
              <a:rPr lang="en-US" smtClean="0">
                <a:ea typeface="ＭＳ Ｐゴシック"/>
                <a:cs typeface="ＭＳ Ｐゴシック"/>
              </a:rPr>
              <a:pPr/>
              <a:t>2</a:t>
            </a:fld>
            <a:endParaRPr lang="en-US" smtClean="0">
              <a:ea typeface="ＭＳ Ｐゴシック"/>
              <a:cs typeface="ＭＳ Ｐゴシック"/>
            </a:endParaRPr>
          </a:p>
        </p:txBody>
      </p:sp>
      <p:sp>
        <p:nvSpPr>
          <p:cNvPr id="18435" name="Text Box 1"/>
          <p:cNvSpPr txBox="1">
            <a:spLocks noChangeArrowheads="1"/>
          </p:cNvSpPr>
          <p:nvPr/>
        </p:nvSpPr>
        <p:spPr bwMode="auto">
          <a:xfrm>
            <a:off x="5594350" y="6457950"/>
            <a:ext cx="4278313" cy="339725"/>
          </a:xfrm>
          <a:prstGeom prst="rect">
            <a:avLst/>
          </a:prstGeom>
          <a:noFill/>
          <a:ln w="9525">
            <a:noFill/>
            <a:round/>
            <a:headEnd/>
            <a:tailEnd/>
          </a:ln>
        </p:spPr>
        <p:txBody>
          <a:bodyPr lIns="90000" tIns="46800" rIns="90000" bIns="46800" anchor="b"/>
          <a:lstStyle/>
          <a:p>
            <a:pPr algn="r"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79B904A-E983-4E79-BF06-8D8AD105B5AA}" type="slidenum">
              <a:rPr lang="en-US" sz="1200">
                <a:solidFill>
                  <a:srgbClr val="000000"/>
                </a:solidFill>
              </a:rPr>
              <a:pPr algn="r"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a:t>
            </a:fld>
            <a:endParaRPr lang="en-US" sz="1200">
              <a:solidFill>
                <a:srgbClr val="000000"/>
              </a:solidFill>
            </a:endParaRPr>
          </a:p>
        </p:txBody>
      </p:sp>
      <p:sp>
        <p:nvSpPr>
          <p:cNvPr id="18436" name="Rectangle 2"/>
          <p:cNvSpPr>
            <a:spLocks noGrp="1" noRot="1" noChangeAspect="1" noChangeArrowheads="1" noTextEdit="1"/>
          </p:cNvSpPr>
          <p:nvPr>
            <p:ph type="sldImg"/>
          </p:nvPr>
        </p:nvSpPr>
        <p:spPr>
          <a:xfrm>
            <a:off x="3236913" y="509588"/>
            <a:ext cx="3398837" cy="2549525"/>
          </a:xfrm>
          <a:solidFill>
            <a:srgbClr val="FFFFFF"/>
          </a:solidFill>
          <a:ln/>
        </p:spPr>
      </p:sp>
      <p:sp>
        <p:nvSpPr>
          <p:cNvPr id="18437" name="Rectangle 3"/>
          <p:cNvSpPr>
            <a:spLocks noGrp="1" noChangeArrowheads="1"/>
          </p:cNvSpPr>
          <p:nvPr>
            <p:ph type="body" idx="1"/>
          </p:nvPr>
        </p:nvSpPr>
        <p:spPr>
          <a:xfrm>
            <a:off x="1316038" y="3228975"/>
            <a:ext cx="7240587" cy="3059113"/>
          </a:xfrm>
          <a:noFill/>
          <a:ln/>
        </p:spPr>
        <p:txBody>
          <a:bodyPr wrap="none" anchor="ctr"/>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800" smtClean="0">
                <a:latin typeface="Gill Sans MT"/>
                <a:ea typeface="ＭＳ Ｐゴシック"/>
                <a:cs typeface="ＭＳ Ｐゴシック"/>
              </a:rPr>
              <a:t>The AQF Council is keen to work with all stakeholders, including the bodies responsible for accrediting the qualifications, teaching and learning, registering the professionals for practice </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800" smtClean="0">
                <a:latin typeface="Gill Sans MT"/>
                <a:ea typeface="ＭＳ Ｐゴシック"/>
                <a:cs typeface="ＭＳ Ｐゴシック"/>
              </a:rPr>
              <a:t>and those responsible for monitoring qualifications. </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800" smtClean="0">
                <a:latin typeface="Gill Sans MT"/>
                <a:ea typeface="ＭＳ Ｐゴシック"/>
                <a:cs typeface="ＭＳ Ｐゴシック"/>
              </a:rPr>
              <a:t>Active involvement of both in the accreditation and delivery of qualifications will support the implementation of the AQF. </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800" smtClean="0">
                <a:latin typeface="Gill Sans MT"/>
                <a:ea typeface="ＭＳ Ｐゴシック"/>
                <a:cs typeface="ＭＳ Ｐゴシック"/>
              </a:rPr>
              <a:t>Successful implementation will bring about the benefits that is intended for a fully operational AQF, especially improved quality and transparency of qualification outcomes.</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smtClean="0">
              <a:latin typeface="Arial" charset="0"/>
              <a:ea typeface="ＭＳ Ｐゴシック"/>
              <a:cs typeface="ＭＳ Ｐゴシック"/>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p:nvPr>
        </p:nvSpPr>
        <p:spPr>
          <a:noFill/>
        </p:spPr>
        <p:txBody>
          <a:bodyPr/>
          <a:lstStyle/>
          <a:p>
            <a:fld id="{CA3EEFBC-0C90-45C6-A83C-059775C04018}" type="slidenum">
              <a:rPr lang="en-US" smtClean="0">
                <a:ea typeface="ＭＳ Ｐゴシック"/>
                <a:cs typeface="ＭＳ Ｐゴシック"/>
              </a:rPr>
              <a:pPr/>
              <a:t>20</a:t>
            </a:fld>
            <a:endParaRPr lang="en-US" smtClean="0">
              <a:ea typeface="ＭＳ Ｐゴシック"/>
              <a:cs typeface="ＭＳ Ｐゴシック"/>
            </a:endParaRPr>
          </a:p>
        </p:txBody>
      </p:sp>
      <p:sp>
        <p:nvSpPr>
          <p:cNvPr id="31746" name="Rectangle 7"/>
          <p:cNvSpPr txBox="1">
            <a:spLocks noGrp="1" noChangeArrowheads="1"/>
          </p:cNvSpPr>
          <p:nvPr/>
        </p:nvSpPr>
        <p:spPr bwMode="auto">
          <a:xfrm>
            <a:off x="5594350" y="6457950"/>
            <a:ext cx="4278313" cy="339725"/>
          </a:xfrm>
          <a:prstGeom prst="rect">
            <a:avLst/>
          </a:prstGeom>
          <a:noFill/>
          <a:ln w="9525">
            <a:noFill/>
            <a:miter lim="800000"/>
            <a:headEnd/>
            <a:tailEnd/>
          </a:ln>
        </p:spPr>
        <p:txBody>
          <a:bodyPr anchor="b"/>
          <a:lstStyle/>
          <a:p>
            <a:pPr algn="r" eaLnBrk="0" hangingPunct="0">
              <a:buClr>
                <a:srgbClr val="000000"/>
              </a:buClr>
              <a:buSzPct val="100000"/>
              <a:buFont typeface="Times New Roman" pitchFamily="18" charset="0"/>
              <a:buNone/>
            </a:pPr>
            <a:fld id="{1075D153-6CDE-4634-BE9F-2EB92A9B8ED8}" type="slidenum">
              <a:rPr lang="en-US" sz="1200"/>
              <a:pPr algn="r" eaLnBrk="0" hangingPunct="0">
                <a:buClr>
                  <a:srgbClr val="000000"/>
                </a:buClr>
                <a:buSzPct val="100000"/>
                <a:buFont typeface="Times New Roman" pitchFamily="18" charset="0"/>
                <a:buNone/>
              </a:pPr>
              <a:t>20</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r>
              <a:rPr lang="en-AU" smtClean="0"/>
              <a:t>Explanation in response to the ABDC position paper</a:t>
            </a:r>
          </a:p>
          <a:p>
            <a:endParaRPr lang="en-AU" smtClean="0"/>
          </a:p>
          <a:p>
            <a:r>
              <a:rPr lang="en-AU" smtClean="0"/>
              <a:t>Sufficiency and how this is justified is the key</a:t>
            </a:r>
          </a:p>
          <a:p>
            <a:endParaRPr lang="en-AU" smtClean="0"/>
          </a:p>
          <a:p>
            <a:r>
              <a:rPr lang="en-AU" smtClean="0"/>
              <a:t>Volume of learning is expressed in terms of </a:t>
            </a:r>
            <a:r>
              <a:rPr lang="en-AU" b="1" u="sng" smtClean="0"/>
              <a:t>full time equivalent years</a:t>
            </a:r>
            <a:r>
              <a:rPr lang="en-AU" smtClean="0"/>
              <a:t> – may need to consider/bear this in mind if you are fast-tracking – i.e. 3 semesters = 1.5 years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9"/>
          <p:cNvSpPr>
            <a:spLocks noGrp="1" noChangeArrowheads="1"/>
          </p:cNvSpPr>
          <p:nvPr>
            <p:ph type="sldNum" sz="quarter"/>
          </p:nvPr>
        </p:nvSpPr>
        <p:spPr>
          <a:noFill/>
        </p:spPr>
        <p:txBody>
          <a:bodyPr/>
          <a:lstStyle/>
          <a:p>
            <a:fld id="{A5097175-B9F5-4FFB-90D8-B3B183C95983}" type="slidenum">
              <a:rPr lang="en-US" smtClean="0">
                <a:ea typeface="ＭＳ Ｐゴシック"/>
                <a:cs typeface="ＭＳ Ｐゴシック"/>
              </a:rPr>
              <a:pPr/>
              <a:t>21</a:t>
            </a:fld>
            <a:endParaRPr lang="en-US" smtClean="0">
              <a:ea typeface="ＭＳ Ｐゴシック"/>
              <a:cs typeface="ＭＳ Ｐゴシック"/>
            </a:endParaRPr>
          </a:p>
        </p:txBody>
      </p:sp>
      <p:sp>
        <p:nvSpPr>
          <p:cNvPr id="58371" name="Text Box 1"/>
          <p:cNvSpPr txBox="1">
            <a:spLocks noChangeArrowheads="1"/>
          </p:cNvSpPr>
          <p:nvPr/>
        </p:nvSpPr>
        <p:spPr bwMode="auto">
          <a:xfrm>
            <a:off x="5594350" y="6457950"/>
            <a:ext cx="4278313" cy="339725"/>
          </a:xfrm>
          <a:prstGeom prst="rect">
            <a:avLst/>
          </a:prstGeom>
          <a:noFill/>
          <a:ln w="9525">
            <a:noFill/>
            <a:round/>
            <a:headEnd/>
            <a:tailEnd/>
          </a:ln>
        </p:spPr>
        <p:txBody>
          <a:bodyPr lIns="90000" tIns="46800" rIns="90000" bIns="46800" anchor="b"/>
          <a:lstStyle/>
          <a:p>
            <a:pPr algn="r"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95FB27FC-2C3E-466A-BA3F-FE316340D822}" type="slidenum">
              <a:rPr lang="en-US" sz="1200">
                <a:solidFill>
                  <a:srgbClr val="000000"/>
                </a:solidFill>
              </a:rPr>
              <a:pPr algn="r"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21</a:t>
            </a:fld>
            <a:endParaRPr lang="en-US" sz="1200">
              <a:solidFill>
                <a:srgbClr val="000000"/>
              </a:solidFill>
            </a:endParaRPr>
          </a:p>
        </p:txBody>
      </p:sp>
      <p:sp>
        <p:nvSpPr>
          <p:cNvPr id="58372" name="Rectangle 2"/>
          <p:cNvSpPr>
            <a:spLocks noGrp="1" noRot="1" noChangeAspect="1" noChangeArrowheads="1" noTextEdit="1"/>
          </p:cNvSpPr>
          <p:nvPr>
            <p:ph type="sldImg"/>
          </p:nvPr>
        </p:nvSpPr>
        <p:spPr>
          <a:xfrm>
            <a:off x="3236913" y="509588"/>
            <a:ext cx="3398837" cy="2549525"/>
          </a:xfrm>
          <a:solidFill>
            <a:srgbClr val="FFFFFF"/>
          </a:solidFill>
          <a:ln/>
        </p:spPr>
      </p:sp>
      <p:sp>
        <p:nvSpPr>
          <p:cNvPr id="58373" name="Text Box 3"/>
          <p:cNvSpPr>
            <a:spLocks noGrp="1" noChangeArrowheads="1"/>
          </p:cNvSpPr>
          <p:nvPr>
            <p:ph type="body" idx="1"/>
          </p:nvPr>
        </p:nvSpPr>
        <p:spPr>
          <a:xfrm>
            <a:off x="1316038" y="3228975"/>
            <a:ext cx="7240587" cy="3059113"/>
          </a:xfrm>
          <a:noFill/>
          <a:ln/>
        </p:spPr>
        <p:txBody>
          <a:bodyPr wrap="none" anchor="ctr"/>
          <a:lstStyle/>
          <a:p>
            <a:endParaRPr lang="en-AU" sz="800" smtClean="0">
              <a:latin typeface="Gill Sans MT"/>
            </a:endParaRPr>
          </a:p>
          <a:p>
            <a:pPr eaLnBrk="1" hangingPunct="1">
              <a:lnSpc>
                <a:spcPct val="80000"/>
              </a:lnSpc>
              <a:spcBef>
                <a:spcPts val="450"/>
              </a:spcBef>
              <a:buClrTx/>
              <a:buFontTx/>
              <a:buNone/>
            </a:pPr>
            <a:endParaRPr lang="en-AU" sz="800" smtClean="0">
              <a:latin typeface="Arial" charset="0"/>
              <a:ea typeface="ＭＳ Ｐゴシック"/>
              <a:cs typeface="ＭＳ Ｐゴシック"/>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9"/>
          <p:cNvSpPr>
            <a:spLocks noGrp="1" noChangeArrowheads="1"/>
          </p:cNvSpPr>
          <p:nvPr>
            <p:ph type="sldNum" sz="quarter"/>
          </p:nvPr>
        </p:nvSpPr>
        <p:spPr>
          <a:noFill/>
        </p:spPr>
        <p:txBody>
          <a:bodyPr/>
          <a:lstStyle/>
          <a:p>
            <a:fld id="{AE8CA258-D619-42B9-A31C-0C0295B7DB61}" type="slidenum">
              <a:rPr lang="en-US" smtClean="0">
                <a:ea typeface="ＭＳ Ｐゴシック"/>
                <a:cs typeface="ＭＳ Ｐゴシック"/>
              </a:rPr>
              <a:pPr/>
              <a:t>22</a:t>
            </a:fld>
            <a:endParaRPr lang="en-US" smtClean="0">
              <a:ea typeface="ＭＳ Ｐゴシック"/>
              <a:cs typeface="ＭＳ Ｐゴシック"/>
            </a:endParaRPr>
          </a:p>
        </p:txBody>
      </p:sp>
      <p:sp>
        <p:nvSpPr>
          <p:cNvPr id="60419" name="Text Box 2"/>
          <p:cNvSpPr txBox="1">
            <a:spLocks noChangeArrowheads="1"/>
          </p:cNvSpPr>
          <p:nvPr/>
        </p:nvSpPr>
        <p:spPr bwMode="auto">
          <a:xfrm>
            <a:off x="5594350" y="6457950"/>
            <a:ext cx="4278313" cy="339725"/>
          </a:xfrm>
          <a:prstGeom prst="rect">
            <a:avLst/>
          </a:prstGeom>
          <a:noFill/>
          <a:ln w="9525">
            <a:noFill/>
            <a:round/>
            <a:headEnd/>
            <a:tailEnd/>
          </a:ln>
        </p:spPr>
        <p:txBody>
          <a:bodyPr lIns="90000" tIns="46800" rIns="90000" bIns="46800" anchor="b"/>
          <a:lstStyle/>
          <a:p>
            <a:pPr algn="r" eaLnBrk="0" hangingPunct="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1E9E32D-49C6-4765-B810-149765956ECA}" type="slidenum">
              <a:rPr lang="en-US" sz="1200">
                <a:solidFill>
                  <a:srgbClr val="000000"/>
                </a:solidFill>
              </a:rPr>
              <a:pPr algn="r" eaLnBrk="0" hangingPunct="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22</a:t>
            </a:fld>
            <a:endParaRPr lang="en-US" sz="1200">
              <a:solidFill>
                <a:srgbClr val="000000"/>
              </a:solidFill>
            </a:endParaRPr>
          </a:p>
        </p:txBody>
      </p:sp>
      <p:sp>
        <p:nvSpPr>
          <p:cNvPr id="60420" name="Text Box 3"/>
          <p:cNvSpPr txBox="1">
            <a:spLocks noChangeArrowheads="1"/>
          </p:cNvSpPr>
          <p:nvPr/>
        </p:nvSpPr>
        <p:spPr bwMode="auto">
          <a:xfrm>
            <a:off x="5594350" y="6457950"/>
            <a:ext cx="4278313" cy="339725"/>
          </a:xfrm>
          <a:prstGeom prst="rect">
            <a:avLst/>
          </a:prstGeom>
          <a:noFill/>
          <a:ln w="9525">
            <a:noFill/>
            <a:round/>
            <a:headEnd/>
            <a:tailEnd/>
          </a:ln>
        </p:spPr>
        <p:txBody>
          <a:bodyPr lIns="90000" tIns="46800" rIns="90000" bIns="46800" anchor="b"/>
          <a:lstStyle/>
          <a:p>
            <a:pPr algn="r" eaLnBrk="0" hangingPunct="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2FD9A35-046B-4CF2-9874-78C46D1CFA22}" type="slidenum">
              <a:rPr lang="en-US" sz="1200">
                <a:solidFill>
                  <a:srgbClr val="000000"/>
                </a:solidFill>
              </a:rPr>
              <a:pPr algn="r" eaLnBrk="0" hangingPunct="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22</a:t>
            </a:fld>
            <a:endParaRPr lang="en-US" sz="1200">
              <a:solidFill>
                <a:srgbClr val="000000"/>
              </a:solidFill>
            </a:endParaRPr>
          </a:p>
        </p:txBody>
      </p:sp>
      <p:sp>
        <p:nvSpPr>
          <p:cNvPr id="60421" name="Rectangle 4"/>
          <p:cNvSpPr>
            <a:spLocks noGrp="1" noRot="1" noChangeAspect="1" noChangeArrowheads="1" noTextEdit="1"/>
          </p:cNvSpPr>
          <p:nvPr>
            <p:ph type="sldImg"/>
          </p:nvPr>
        </p:nvSpPr>
        <p:spPr>
          <a:xfrm>
            <a:off x="3236913" y="509588"/>
            <a:ext cx="3398837" cy="2549525"/>
          </a:xfrm>
          <a:solidFill>
            <a:srgbClr val="FFFFFF"/>
          </a:solidFill>
          <a:ln/>
        </p:spPr>
      </p:sp>
      <p:sp>
        <p:nvSpPr>
          <p:cNvPr id="60422" name="Rectangle 5"/>
          <p:cNvSpPr>
            <a:spLocks noGrp="1" noChangeArrowheads="1"/>
          </p:cNvSpPr>
          <p:nvPr>
            <p:ph type="body" idx="1"/>
          </p:nvPr>
        </p:nvSpPr>
        <p:spPr>
          <a:xfrm>
            <a:off x="1316038" y="3228975"/>
            <a:ext cx="7240587" cy="3059113"/>
          </a:xfrm>
          <a:noFill/>
          <a:ln/>
        </p:spPr>
        <p:txBody>
          <a:bodyPr wrap="none" anchor="ctr"/>
          <a:lstStyle/>
          <a:p>
            <a:endParaRPr lang="en-AU" sz="1000" smtClean="0">
              <a:latin typeface="Gill Sans MT"/>
            </a:endParaRPr>
          </a:p>
          <a:p>
            <a:r>
              <a:rPr lang="en-AU" sz="1000" smtClean="0">
                <a:latin typeface="Gill Sans MT"/>
              </a:rPr>
              <a:t>The operation of the AQF occurs in the context of national arrangements agreed by our Commonwealth, State and Territory Governments. </a:t>
            </a:r>
          </a:p>
          <a:p>
            <a:r>
              <a:rPr lang="en-AU" sz="1000" smtClean="0">
                <a:latin typeface="Gill Sans MT"/>
              </a:rPr>
              <a:t>The legal basis for the AQF is through Commonwealth and State Governments’ legislation for the provision and funding of education.  </a:t>
            </a:r>
          </a:p>
          <a:p>
            <a:r>
              <a:rPr lang="en-AU" sz="1000" smtClean="0">
                <a:latin typeface="Gill Sans MT"/>
              </a:rPr>
              <a:t>Legislation collectively requires that all AQF qualifications must be accredited by government authorised accrediting authorities; </a:t>
            </a:r>
          </a:p>
          <a:p>
            <a:r>
              <a:rPr lang="en-AU" sz="1000" smtClean="0">
                <a:latin typeface="Gill Sans MT"/>
              </a:rPr>
              <a:t>some providers such as our public universities are empowered to accredit their own qualifications. </a:t>
            </a:r>
          </a:p>
          <a:p>
            <a:r>
              <a:rPr lang="en-AU" sz="1000" smtClean="0">
                <a:latin typeface="Gill Sans MT"/>
              </a:rPr>
              <a:t>Only government accredited providers can deliver, assess and issue AQF qualifications. </a:t>
            </a:r>
          </a:p>
          <a:p>
            <a:r>
              <a:rPr lang="en-AU" sz="1000" smtClean="0">
                <a:latin typeface="Gill Sans MT"/>
              </a:rPr>
              <a:t>Providers must meet minimum standards to be accredited and to retain accreditation. </a:t>
            </a:r>
          </a:p>
          <a:p>
            <a:r>
              <a:rPr lang="en-AU" sz="1000" smtClean="0">
                <a:latin typeface="Gill Sans MT"/>
              </a:rPr>
              <a:t>Accrediting authorities monitor providers to ensure the quality of qualifications issued. </a:t>
            </a:r>
          </a:p>
          <a:p>
            <a:r>
              <a:rPr lang="en-AU" sz="1000" smtClean="0">
                <a:latin typeface="Gill Sans MT"/>
              </a:rPr>
              <a:t>Even those providers that are empowered to self-accredit are monitored.</a:t>
            </a:r>
          </a:p>
          <a:p>
            <a:r>
              <a:rPr lang="en-AU" sz="1000" smtClean="0">
                <a:latin typeface="Gill Sans MT"/>
              </a:rPr>
              <a:t>In summary, the AQF and the quality assurance arrangements for it are compulsory. </a:t>
            </a:r>
          </a:p>
          <a:p>
            <a:endParaRPr lang="en-AU" sz="1000" smtClean="0">
              <a:latin typeface="Gill Sans MT"/>
            </a:endParaRPr>
          </a:p>
          <a:p>
            <a:endParaRPr lang="en-AU" sz="1000" smtClean="0">
              <a:latin typeface="Gill Sans MT"/>
            </a:endParaRPr>
          </a:p>
          <a:p>
            <a:endParaRPr lang="en-AU" sz="1000" smtClean="0">
              <a:latin typeface="Gill Sans M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9"/>
          <p:cNvSpPr txBox="1">
            <a:spLocks noGrp="1" noChangeArrowheads="1"/>
          </p:cNvSpPr>
          <p:nvPr/>
        </p:nvSpPr>
        <p:spPr bwMode="auto">
          <a:xfrm>
            <a:off x="5594350" y="6457950"/>
            <a:ext cx="4271963" cy="336550"/>
          </a:xfrm>
          <a:prstGeom prst="rect">
            <a:avLst/>
          </a:prstGeom>
          <a:noFill/>
          <a:ln w="9525">
            <a:noFill/>
            <a:round/>
            <a:headEnd/>
            <a:tailEnd/>
          </a:ln>
        </p:spPr>
        <p:txBody>
          <a:bodyPr lIns="90000" tIns="46800" rIns="90000" bIns="46800" anchor="b"/>
          <a:lstStyle/>
          <a:p>
            <a:pPr algn="r"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90267842-F4ED-4401-93BF-79EF8AE1C69A}" type="slidenum">
              <a:rPr lang="en-US" sz="1200">
                <a:solidFill>
                  <a:srgbClr val="000000"/>
                </a:solidFill>
              </a:rPr>
              <a:pPr algn="r"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23</a:t>
            </a:fld>
            <a:endParaRPr lang="en-US" sz="1200">
              <a:solidFill>
                <a:srgbClr val="000000"/>
              </a:solidFill>
            </a:endParaRPr>
          </a:p>
        </p:txBody>
      </p:sp>
      <p:sp>
        <p:nvSpPr>
          <p:cNvPr id="62467" name="Text Box 2"/>
          <p:cNvSpPr txBox="1">
            <a:spLocks noChangeArrowheads="1"/>
          </p:cNvSpPr>
          <p:nvPr/>
        </p:nvSpPr>
        <p:spPr bwMode="auto">
          <a:xfrm>
            <a:off x="5594350" y="6457950"/>
            <a:ext cx="4278313" cy="339725"/>
          </a:xfrm>
          <a:prstGeom prst="rect">
            <a:avLst/>
          </a:prstGeom>
          <a:noFill/>
          <a:ln w="9525">
            <a:noFill/>
            <a:round/>
            <a:headEnd/>
            <a:tailEnd/>
          </a:ln>
        </p:spPr>
        <p:txBody>
          <a:bodyPr lIns="90000" tIns="46800" rIns="90000" bIns="46800" anchor="b"/>
          <a:lstStyle/>
          <a:p>
            <a:pPr algn="r" eaLnBrk="0" hangingPunct="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7E983C7-0411-4CD4-833F-2B0343A6AB06}" type="slidenum">
              <a:rPr lang="en-US" sz="1200">
                <a:solidFill>
                  <a:srgbClr val="000000"/>
                </a:solidFill>
              </a:rPr>
              <a:pPr algn="r" eaLnBrk="0" hangingPunct="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23</a:t>
            </a:fld>
            <a:endParaRPr lang="en-US" sz="1200">
              <a:solidFill>
                <a:srgbClr val="000000"/>
              </a:solidFill>
            </a:endParaRPr>
          </a:p>
        </p:txBody>
      </p:sp>
      <p:sp>
        <p:nvSpPr>
          <p:cNvPr id="62468" name="Text Box 3"/>
          <p:cNvSpPr txBox="1">
            <a:spLocks noChangeArrowheads="1"/>
          </p:cNvSpPr>
          <p:nvPr/>
        </p:nvSpPr>
        <p:spPr bwMode="auto">
          <a:xfrm>
            <a:off x="5594350" y="6457950"/>
            <a:ext cx="4278313" cy="339725"/>
          </a:xfrm>
          <a:prstGeom prst="rect">
            <a:avLst/>
          </a:prstGeom>
          <a:noFill/>
          <a:ln w="9525">
            <a:noFill/>
            <a:round/>
            <a:headEnd/>
            <a:tailEnd/>
          </a:ln>
        </p:spPr>
        <p:txBody>
          <a:bodyPr lIns="90000" tIns="46800" rIns="90000" bIns="46800" anchor="b"/>
          <a:lstStyle/>
          <a:p>
            <a:pPr algn="r" eaLnBrk="0" hangingPunct="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68CCDAB-3DE0-4B70-B67C-A64140BABEFF}" type="slidenum">
              <a:rPr lang="en-US" sz="1200">
                <a:solidFill>
                  <a:srgbClr val="000000"/>
                </a:solidFill>
              </a:rPr>
              <a:pPr algn="r" eaLnBrk="0" hangingPunct="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23</a:t>
            </a:fld>
            <a:endParaRPr lang="en-US" sz="1200">
              <a:solidFill>
                <a:srgbClr val="000000"/>
              </a:solidFill>
            </a:endParaRPr>
          </a:p>
        </p:txBody>
      </p:sp>
      <p:sp>
        <p:nvSpPr>
          <p:cNvPr id="62469" name="Rectangle 4"/>
          <p:cNvSpPr>
            <a:spLocks noGrp="1" noRot="1" noChangeAspect="1" noChangeArrowheads="1" noTextEdit="1"/>
          </p:cNvSpPr>
          <p:nvPr>
            <p:ph type="sldImg"/>
          </p:nvPr>
        </p:nvSpPr>
        <p:spPr>
          <a:xfrm>
            <a:off x="3236913" y="509588"/>
            <a:ext cx="3398837" cy="2549525"/>
          </a:xfrm>
          <a:solidFill>
            <a:srgbClr val="FFFFFF"/>
          </a:solidFill>
          <a:ln/>
        </p:spPr>
      </p:sp>
      <p:sp>
        <p:nvSpPr>
          <p:cNvPr id="62470" name="Rectangle 5"/>
          <p:cNvSpPr>
            <a:spLocks noGrp="1" noChangeArrowheads="1"/>
          </p:cNvSpPr>
          <p:nvPr>
            <p:ph type="body" idx="1"/>
          </p:nvPr>
        </p:nvSpPr>
        <p:spPr>
          <a:xfrm>
            <a:off x="1316038" y="3228975"/>
            <a:ext cx="7240587" cy="3059113"/>
          </a:xfrm>
          <a:noFill/>
          <a:ln/>
        </p:spPr>
        <p:txBody>
          <a:bodyPr wrap="none" anchor="ctr"/>
          <a:lstStyle/>
          <a:p>
            <a:endParaRPr lang="en-AU" sz="1000" smtClean="0">
              <a:latin typeface="Gill Sans MT"/>
            </a:endParaRPr>
          </a:p>
          <a:p>
            <a:endParaRPr lang="en-AU" sz="1000" smtClean="0">
              <a:latin typeface="Gill Sans MT"/>
            </a:endParaRPr>
          </a:p>
          <a:p>
            <a:r>
              <a:rPr lang="en-AU" sz="1000" smtClean="0">
                <a:latin typeface="Gill Sans MT"/>
              </a:rPr>
              <a:t>In 2011 as part of the educational reforms,  Australia has moved away from its longstanding state-based accrediting authorities </a:t>
            </a:r>
          </a:p>
          <a:p>
            <a:r>
              <a:rPr lang="en-AU" sz="1000" smtClean="0">
                <a:latin typeface="Gill Sans MT"/>
              </a:rPr>
              <a:t>and has put in place national accrediting authorities for higher education (the Tertiary Education Quality and Standards Agency) </a:t>
            </a:r>
          </a:p>
          <a:p>
            <a:r>
              <a:rPr lang="en-AU" sz="1000" smtClean="0">
                <a:latin typeface="Gill Sans MT"/>
              </a:rPr>
              <a:t>and for vocational education and training (the Australian Skills Quality Authority). </a:t>
            </a:r>
          </a:p>
          <a:p>
            <a:r>
              <a:rPr lang="en-AU" sz="1000" smtClean="0">
                <a:latin typeface="Gill Sans MT"/>
              </a:rPr>
              <a:t>This has centralised and reinforced the importance of quality assurance to the Australian education system. </a:t>
            </a:r>
          </a:p>
          <a:p>
            <a:endParaRPr lang="en-AU" sz="1000" smtClean="0">
              <a:latin typeface="Gill Sans MT"/>
            </a:endParaRPr>
          </a:p>
          <a:p>
            <a:r>
              <a:rPr lang="en-AU" sz="1000" smtClean="0">
                <a:latin typeface="Gill Sans MT"/>
              </a:rPr>
              <a:t>TEQSA Qualifications Standards – p20 – 1 Higher education awards delivered meet the appropriate criteria….described in the AQF – specifications (1.1), titles (1.1.2), certification (issuance policy 2.1), pathways policy (section 3)</a:t>
            </a:r>
          </a:p>
          <a:p>
            <a:r>
              <a:rPr lang="en-AU" sz="1000" smtClean="0">
                <a:latin typeface="Gill Sans MT"/>
              </a:rPr>
              <a:t>accreditation standards p14 – 1.1. The course of study meets the Qualification Standards</a:t>
            </a:r>
          </a:p>
          <a:p>
            <a:r>
              <a:rPr lang="en-AU" sz="1000" smtClean="0">
                <a:latin typeface="Gill Sans MT"/>
              </a:rPr>
              <a:t>P15 - 3.1 – Admission criteria for the course of study are appropriate fir the Qual Standards level of the course of study and required learning outcomes</a:t>
            </a:r>
          </a:p>
          <a:p>
            <a:r>
              <a:rPr lang="en-AU" sz="1000" smtClean="0">
                <a:latin typeface="Gill Sans MT"/>
              </a:rPr>
              <a:t>3.3 Credit for previous studies or skills (including articulation, RPL and credit arrangements) is consistent with the Quals Stds</a:t>
            </a:r>
          </a:p>
          <a:p>
            <a:endParaRPr lang="en-AU" sz="1000" smtClean="0">
              <a:latin typeface="Gill Sans MT"/>
            </a:endParaRPr>
          </a:p>
          <a:p>
            <a:r>
              <a:rPr lang="en-AU" sz="1000" smtClean="0">
                <a:latin typeface="Gill Sans MT"/>
              </a:rPr>
              <a:t>From the AQF - Explanations not rulings – can’t predict how TEQSA will make decisions</a:t>
            </a:r>
          </a:p>
          <a:p>
            <a:endParaRPr lang="en-AU" sz="1000" smtClean="0">
              <a:latin typeface="Gill Sans MT"/>
            </a:endParaRPr>
          </a:p>
          <a:p>
            <a:r>
              <a:rPr lang="en-AU" sz="1000" smtClean="0">
                <a:latin typeface="Gill Sans MT"/>
              </a:rPr>
              <a:t>Relationships between the agencies….TESSA</a:t>
            </a:r>
          </a:p>
          <a:p>
            <a:endParaRPr lang="en-AU" sz="1000" smtClean="0">
              <a:latin typeface="Gill Sans MT"/>
            </a:endParaRPr>
          </a:p>
          <a:p>
            <a:r>
              <a:rPr lang="en-AU" sz="1000" smtClean="0">
                <a:latin typeface="Gill Sans MT"/>
              </a:rPr>
              <a:t>TEQSA</a:t>
            </a:r>
          </a:p>
          <a:p>
            <a:r>
              <a:rPr lang="en-AU" sz="1000" smtClean="0">
                <a:latin typeface="Gill Sans MT"/>
              </a:rPr>
              <a:t> </a:t>
            </a:r>
          </a:p>
          <a:p>
            <a:r>
              <a:rPr lang="en-AU" sz="1000" smtClean="0">
                <a:latin typeface="Gill Sans MT"/>
              </a:rPr>
              <a:t>Implementation of the revised AQF commenced on 1 July 2011.</a:t>
            </a:r>
          </a:p>
          <a:p>
            <a:r>
              <a:rPr lang="en-AU" sz="1000" smtClean="0">
                <a:latin typeface="Gill Sans MT"/>
              </a:rPr>
              <a:t>It coincided with the commencement of the national regulators for higher education and vocational education and training.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9"/>
          <p:cNvSpPr>
            <a:spLocks noGrp="1" noChangeArrowheads="1"/>
          </p:cNvSpPr>
          <p:nvPr>
            <p:ph type="sldNum" sz="quarter"/>
          </p:nvPr>
        </p:nvSpPr>
        <p:spPr>
          <a:noFill/>
        </p:spPr>
        <p:txBody>
          <a:bodyPr/>
          <a:lstStyle/>
          <a:p>
            <a:fld id="{F1F1BC55-13C3-4CDE-851C-5563D074CD37}" type="slidenum">
              <a:rPr lang="en-US" smtClean="0">
                <a:ea typeface="ＭＳ Ｐゴシック"/>
                <a:cs typeface="ＭＳ Ｐゴシック"/>
              </a:rPr>
              <a:pPr/>
              <a:t>24</a:t>
            </a:fld>
            <a:endParaRPr lang="en-US" smtClean="0">
              <a:ea typeface="ＭＳ Ｐゴシック"/>
              <a:cs typeface="ＭＳ Ｐゴシック"/>
            </a:endParaRPr>
          </a:p>
        </p:txBody>
      </p:sp>
      <p:sp>
        <p:nvSpPr>
          <p:cNvPr id="64515" name="Text Box 1"/>
          <p:cNvSpPr txBox="1">
            <a:spLocks noChangeArrowheads="1"/>
          </p:cNvSpPr>
          <p:nvPr/>
        </p:nvSpPr>
        <p:spPr bwMode="auto">
          <a:xfrm>
            <a:off x="5594350" y="6457950"/>
            <a:ext cx="4278313" cy="339725"/>
          </a:xfrm>
          <a:prstGeom prst="rect">
            <a:avLst/>
          </a:prstGeom>
          <a:noFill/>
          <a:ln w="9525">
            <a:noFill/>
            <a:round/>
            <a:headEnd/>
            <a:tailEnd/>
          </a:ln>
        </p:spPr>
        <p:txBody>
          <a:bodyPr lIns="90000" tIns="46800" rIns="90000" bIns="46800" anchor="b"/>
          <a:lstStyle/>
          <a:p>
            <a:pPr algn="r"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5B0D876-B113-431E-A1BF-1128BE6F28B9}" type="slidenum">
              <a:rPr lang="en-US" sz="1200">
                <a:solidFill>
                  <a:srgbClr val="000000"/>
                </a:solidFill>
              </a:rPr>
              <a:pPr algn="r"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24</a:t>
            </a:fld>
            <a:endParaRPr lang="en-US" sz="1200">
              <a:solidFill>
                <a:srgbClr val="000000"/>
              </a:solidFill>
            </a:endParaRPr>
          </a:p>
        </p:txBody>
      </p:sp>
      <p:sp>
        <p:nvSpPr>
          <p:cNvPr id="64516" name="Rectangle 2"/>
          <p:cNvSpPr>
            <a:spLocks noGrp="1" noRot="1" noChangeAspect="1" noChangeArrowheads="1" noTextEdit="1"/>
          </p:cNvSpPr>
          <p:nvPr>
            <p:ph type="sldImg"/>
          </p:nvPr>
        </p:nvSpPr>
        <p:spPr>
          <a:xfrm>
            <a:off x="3236913" y="509588"/>
            <a:ext cx="3398837" cy="2549525"/>
          </a:xfrm>
          <a:solidFill>
            <a:srgbClr val="FFFFFF"/>
          </a:solidFill>
          <a:ln/>
        </p:spPr>
      </p:sp>
      <p:sp>
        <p:nvSpPr>
          <p:cNvPr id="64517" name="Text Box 3"/>
          <p:cNvSpPr>
            <a:spLocks noGrp="1" noChangeArrowheads="1"/>
          </p:cNvSpPr>
          <p:nvPr>
            <p:ph type="body" idx="1"/>
          </p:nvPr>
        </p:nvSpPr>
        <p:spPr>
          <a:xfrm>
            <a:off x="1316038" y="3228975"/>
            <a:ext cx="7240587" cy="3059113"/>
          </a:xfrm>
          <a:noFill/>
          <a:ln/>
        </p:spPr>
        <p:txBody>
          <a:bodyPr wrap="none" anchor="ctr"/>
          <a:lstStyle/>
          <a:p>
            <a:r>
              <a:rPr lang="en-AU" sz="800" smtClean="0">
                <a:latin typeface="Gill Sans MT"/>
              </a:rPr>
              <a:t>The AQF is owned and funded by all Australian governments.</a:t>
            </a:r>
          </a:p>
          <a:p>
            <a:r>
              <a:rPr lang="en-AU" sz="800" smtClean="0">
                <a:latin typeface="Gill Sans MT"/>
              </a:rPr>
              <a:t>The AQF Council is a council of the national ministers for education, training and employment and is established under their authority.</a:t>
            </a:r>
          </a:p>
          <a:p>
            <a:r>
              <a:rPr lang="en-AU" sz="800" smtClean="0">
                <a:latin typeface="Gill Sans MT"/>
              </a:rPr>
              <a:t> </a:t>
            </a:r>
          </a:p>
          <a:p>
            <a:r>
              <a:rPr lang="en-AU" sz="800" smtClean="0">
                <a:latin typeface="Gill Sans MT"/>
              </a:rPr>
              <a:t>The AQF Council is responsible to its two ministerial councils for providing strategic and authoritative advice on the AQF.  </a:t>
            </a:r>
          </a:p>
          <a:p>
            <a:r>
              <a:rPr lang="en-AU" sz="800" smtClean="0">
                <a:latin typeface="Gill Sans MT"/>
              </a:rPr>
              <a:t>The AQF Council has delegated authority to monitor and maintain the AQF, support its users and promote AQF qualifications to the community.</a:t>
            </a:r>
          </a:p>
          <a:p>
            <a:r>
              <a:rPr lang="en-AU" sz="800" smtClean="0">
                <a:latin typeface="Gill Sans MT"/>
              </a:rPr>
              <a:t> </a:t>
            </a:r>
          </a:p>
          <a:p>
            <a:r>
              <a:rPr lang="en-AU" sz="800" smtClean="0">
                <a:latin typeface="Gill Sans MT"/>
              </a:rPr>
              <a:t>The AQF Council, as a standards setting body, is not responsible for implementation – supports implementation, TEQSA implements through its monitoring and auditing role, you implement through the application of the AQF</a:t>
            </a:r>
          </a:p>
          <a:p>
            <a:r>
              <a:rPr lang="en-AU" sz="800" smtClean="0">
                <a:latin typeface="Gill Sans MT"/>
              </a:rPr>
              <a:t>.</a:t>
            </a:r>
          </a:p>
          <a:p>
            <a:r>
              <a:rPr lang="en-AU" sz="800" smtClean="0">
                <a:latin typeface="Gill Sans MT"/>
              </a:rPr>
              <a:t>However it supports implementation and has the authority to provide advice nationally on what is happening with implementation – provide explanations about what is meant in aspects of the AQF – the ‘guardian’ of the AQF.</a:t>
            </a:r>
          </a:p>
          <a:p>
            <a:endParaRPr lang="en-AU" sz="800" smtClean="0">
              <a:latin typeface="Gill Sans MT"/>
            </a:endParaRPr>
          </a:p>
          <a:p>
            <a:r>
              <a:rPr lang="en-AU" sz="800" smtClean="0">
                <a:latin typeface="Gill Sans MT"/>
              </a:rPr>
              <a:t>Its key partners are the regulatory and quality assurance agencies that are responsible for implementation.</a:t>
            </a:r>
          </a:p>
          <a:p>
            <a:endParaRPr lang="en-AU" sz="800" smtClean="0">
              <a:latin typeface="Gill Sans MT"/>
            </a:endParaRPr>
          </a:p>
          <a:p>
            <a:r>
              <a:rPr lang="en-AU" sz="800" smtClean="0">
                <a:latin typeface="Gill Sans MT"/>
              </a:rPr>
              <a:t>The AQF Council is comprised of 10 members with expertise and experience in the following sectors: </a:t>
            </a:r>
          </a:p>
          <a:p>
            <a:r>
              <a:rPr lang="en-AU" sz="800" smtClean="0">
                <a:latin typeface="Gill Sans MT"/>
              </a:rPr>
              <a:t>higher education, vocational education and training, schools, employers, unions and government.</a:t>
            </a:r>
          </a:p>
          <a:p>
            <a:r>
              <a:rPr lang="en-AU" sz="800" smtClean="0">
                <a:latin typeface="Gill Sans MT"/>
              </a:rPr>
              <a:t>It has an observer from New Zealand. </a:t>
            </a:r>
          </a:p>
          <a:p>
            <a:r>
              <a:rPr lang="en-AU" sz="800" smtClean="0">
                <a:latin typeface="Gill Sans MT"/>
              </a:rPr>
              <a:t>Membership is non-representative with an independent chair to ensure that its advice benefits Australia’s education system as a whole.</a:t>
            </a:r>
          </a:p>
          <a:p>
            <a:r>
              <a:rPr lang="en-AU" sz="800" smtClean="0">
                <a:latin typeface="Gill Sans MT"/>
              </a:rPr>
              <a:t> </a:t>
            </a:r>
          </a:p>
          <a:p>
            <a:pPr eaLnBrk="1" hangingPunct="1">
              <a:spcBef>
                <a:spcPts val="450"/>
              </a:spcBef>
              <a:buClrTx/>
              <a:buFontTx/>
              <a:buNone/>
            </a:pPr>
            <a:endParaRPr lang="en-AU" sz="800" smtClean="0">
              <a:latin typeface="Arial" charset="0"/>
              <a:ea typeface="ＭＳ Ｐゴシック"/>
              <a:cs typeface="ＭＳ Ｐゴシック"/>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9"/>
          <p:cNvSpPr>
            <a:spLocks noGrp="1" noChangeArrowheads="1"/>
          </p:cNvSpPr>
          <p:nvPr>
            <p:ph type="sldNum" sz="quarter"/>
          </p:nvPr>
        </p:nvSpPr>
        <p:spPr>
          <a:noFill/>
        </p:spPr>
        <p:txBody>
          <a:bodyPr/>
          <a:lstStyle/>
          <a:p>
            <a:fld id="{9F9A43A2-613C-4FD9-A804-36FC8F1E1C6D}" type="slidenum">
              <a:rPr lang="en-US" smtClean="0">
                <a:ea typeface="ＭＳ Ｐゴシック"/>
                <a:cs typeface="ＭＳ Ｐゴシック"/>
              </a:rPr>
              <a:pPr/>
              <a:t>25</a:t>
            </a:fld>
            <a:endParaRPr lang="en-US" smtClean="0">
              <a:ea typeface="ＭＳ Ｐゴシック"/>
              <a:cs typeface="ＭＳ Ｐゴシック"/>
            </a:endParaRPr>
          </a:p>
        </p:txBody>
      </p:sp>
      <p:sp>
        <p:nvSpPr>
          <p:cNvPr id="66563" name="Text Box 1"/>
          <p:cNvSpPr txBox="1">
            <a:spLocks noChangeArrowheads="1"/>
          </p:cNvSpPr>
          <p:nvPr/>
        </p:nvSpPr>
        <p:spPr bwMode="auto">
          <a:xfrm>
            <a:off x="5594350" y="6457950"/>
            <a:ext cx="4278313" cy="339725"/>
          </a:xfrm>
          <a:prstGeom prst="rect">
            <a:avLst/>
          </a:prstGeom>
          <a:noFill/>
          <a:ln w="9525">
            <a:noFill/>
            <a:round/>
            <a:headEnd/>
            <a:tailEnd/>
          </a:ln>
        </p:spPr>
        <p:txBody>
          <a:bodyPr lIns="90000" tIns="46800" rIns="90000" bIns="46800" anchor="b"/>
          <a:lstStyle/>
          <a:p>
            <a:pPr algn="r"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3FA3B6D-62EE-4B07-9EE5-CFBF540F1A0F}" type="slidenum">
              <a:rPr lang="en-US" sz="1200">
                <a:solidFill>
                  <a:srgbClr val="000000"/>
                </a:solidFill>
              </a:rPr>
              <a:pPr algn="r"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25</a:t>
            </a:fld>
            <a:endParaRPr lang="en-US" sz="1200">
              <a:solidFill>
                <a:srgbClr val="000000"/>
              </a:solidFill>
            </a:endParaRPr>
          </a:p>
        </p:txBody>
      </p:sp>
      <p:sp>
        <p:nvSpPr>
          <p:cNvPr id="66564" name="Rectangle 2"/>
          <p:cNvSpPr>
            <a:spLocks noGrp="1" noRot="1" noChangeAspect="1" noChangeArrowheads="1" noTextEdit="1"/>
          </p:cNvSpPr>
          <p:nvPr>
            <p:ph type="sldImg"/>
          </p:nvPr>
        </p:nvSpPr>
        <p:spPr>
          <a:xfrm>
            <a:off x="3236913" y="509588"/>
            <a:ext cx="3398837" cy="2549525"/>
          </a:xfrm>
          <a:solidFill>
            <a:srgbClr val="FFFFFF"/>
          </a:solidFill>
          <a:ln/>
        </p:spPr>
      </p:sp>
      <p:sp>
        <p:nvSpPr>
          <p:cNvPr id="66565" name="Text Box 3"/>
          <p:cNvSpPr>
            <a:spLocks noGrp="1" noChangeArrowheads="1"/>
          </p:cNvSpPr>
          <p:nvPr>
            <p:ph type="body" idx="1"/>
          </p:nvPr>
        </p:nvSpPr>
        <p:spPr>
          <a:xfrm>
            <a:off x="1316038" y="3228975"/>
            <a:ext cx="7240587" cy="3059113"/>
          </a:xfrm>
          <a:noFill/>
          <a:ln/>
        </p:spPr>
        <p:txBody>
          <a:bodyPr wrap="none" anchor="ctr"/>
          <a:lstStyle/>
          <a:p>
            <a:r>
              <a:rPr lang="en-AU" sz="800" smtClean="0">
                <a:latin typeface="Gill Sans MT"/>
              </a:rPr>
              <a:t>Commitment to maintaining the AQF and to stakeholders in strategic plan</a:t>
            </a:r>
          </a:p>
          <a:p>
            <a:r>
              <a:rPr lang="en-AU" sz="800" smtClean="0">
                <a:latin typeface="Gill Sans MT"/>
              </a:rPr>
              <a:t>3 strategic goals</a:t>
            </a:r>
          </a:p>
          <a:p>
            <a:endParaRPr lang="en-AU" sz="800" smtClean="0">
              <a:latin typeface="Gill Sans MT"/>
            </a:endParaRPr>
          </a:p>
          <a:p>
            <a:r>
              <a:rPr lang="en-AU" sz="800" smtClean="0">
                <a:latin typeface="Gill Sans MT"/>
              </a:rPr>
              <a:t>AQF Council strategic plan – on the website</a:t>
            </a:r>
          </a:p>
          <a:p>
            <a:endParaRPr lang="en-AU" sz="800" smtClean="0">
              <a:latin typeface="Gill Sans MT"/>
              <a:ea typeface="ＭＳ Ｐゴシック"/>
              <a:cs typeface="ＭＳ Ｐゴシック"/>
            </a:endParaRPr>
          </a:p>
          <a:p>
            <a:pPr eaLnBrk="1" hangingPunct="1">
              <a:spcBef>
                <a:spcPts val="450"/>
              </a:spcBef>
              <a:buClrTx/>
              <a:buFontTx/>
              <a:buNone/>
            </a:pPr>
            <a:r>
              <a:rPr lang="en-AU" sz="800" smtClean="0">
                <a:latin typeface="Gill Sans MT"/>
                <a:ea typeface="ＭＳ Ｐゴシック"/>
                <a:cs typeface="ＭＳ Ｐゴシック"/>
              </a:rPr>
              <a:t>The AQF Council is committed to supporting those using the AQF.</a:t>
            </a:r>
          </a:p>
          <a:p>
            <a:pPr eaLnBrk="1" hangingPunct="1">
              <a:spcBef>
                <a:spcPts val="450"/>
              </a:spcBef>
              <a:buClrTx/>
              <a:buFontTx/>
              <a:buNone/>
            </a:pPr>
            <a:r>
              <a:rPr lang="en-AU" sz="800" smtClean="0">
                <a:latin typeface="Gill Sans MT"/>
                <a:ea typeface="ＭＳ Ｐゴシック"/>
                <a:cs typeface="ＭＳ Ｐゴシック"/>
              </a:rPr>
              <a:t>In particular it will provide explanations and work with qualification accrediting authorities.</a:t>
            </a:r>
          </a:p>
          <a:p>
            <a:pPr eaLnBrk="1" hangingPunct="1">
              <a:spcBef>
                <a:spcPts val="450"/>
              </a:spcBef>
              <a:buClrTx/>
              <a:buFontTx/>
              <a:buNone/>
            </a:pPr>
            <a:r>
              <a:rPr lang="en-AU" sz="800" smtClean="0">
                <a:latin typeface="Gill Sans MT"/>
                <a:ea typeface="ＭＳ Ｐゴシック"/>
                <a:cs typeface="ＭＳ Ｐゴシック"/>
              </a:rPr>
              <a:t>It views establishing working relationships with professional accrediting authorities as a priority in the implementation phase.</a:t>
            </a:r>
          </a:p>
          <a:p>
            <a:endParaRPr lang="en-AU" sz="800" smtClean="0">
              <a:latin typeface="Arial" charset="0"/>
              <a:ea typeface="ＭＳ Ｐゴシック"/>
              <a:cs typeface="ＭＳ Ｐゴシック"/>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9"/>
          <p:cNvSpPr>
            <a:spLocks noGrp="1" noChangeArrowheads="1"/>
          </p:cNvSpPr>
          <p:nvPr>
            <p:ph type="sldNum" sz="quarter"/>
          </p:nvPr>
        </p:nvSpPr>
        <p:spPr>
          <a:noFill/>
        </p:spPr>
        <p:txBody>
          <a:bodyPr/>
          <a:lstStyle/>
          <a:p>
            <a:fld id="{FFB5F45B-DFDB-49C3-99B1-0556943DAD4A}" type="slidenum">
              <a:rPr lang="en-US" smtClean="0">
                <a:ea typeface="ＭＳ Ｐゴシック"/>
                <a:cs typeface="ＭＳ Ｐゴシック"/>
              </a:rPr>
              <a:pPr/>
              <a:t>26</a:t>
            </a:fld>
            <a:endParaRPr lang="en-US" smtClean="0">
              <a:ea typeface="ＭＳ Ｐゴシック"/>
              <a:cs typeface="ＭＳ Ｐゴシック"/>
            </a:endParaRPr>
          </a:p>
        </p:txBody>
      </p:sp>
      <p:sp>
        <p:nvSpPr>
          <p:cNvPr id="68611" name="Text Box 1"/>
          <p:cNvSpPr txBox="1">
            <a:spLocks noChangeArrowheads="1"/>
          </p:cNvSpPr>
          <p:nvPr/>
        </p:nvSpPr>
        <p:spPr bwMode="auto">
          <a:xfrm>
            <a:off x="5594350" y="6457950"/>
            <a:ext cx="4278313" cy="339725"/>
          </a:xfrm>
          <a:prstGeom prst="rect">
            <a:avLst/>
          </a:prstGeom>
          <a:noFill/>
          <a:ln w="9525">
            <a:noFill/>
            <a:round/>
            <a:headEnd/>
            <a:tailEnd/>
          </a:ln>
        </p:spPr>
        <p:txBody>
          <a:bodyPr lIns="90000" tIns="46800" rIns="90000" bIns="46800" anchor="b"/>
          <a:lstStyle/>
          <a:p>
            <a:pPr algn="r"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97418674-84B2-4E4C-A575-34C84627BBFB}" type="slidenum">
              <a:rPr lang="en-US" sz="1200">
                <a:solidFill>
                  <a:srgbClr val="000000"/>
                </a:solidFill>
              </a:rPr>
              <a:pPr algn="r"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26</a:t>
            </a:fld>
            <a:endParaRPr lang="en-US" sz="1200">
              <a:solidFill>
                <a:srgbClr val="000000"/>
              </a:solidFill>
            </a:endParaRPr>
          </a:p>
        </p:txBody>
      </p:sp>
      <p:sp>
        <p:nvSpPr>
          <p:cNvPr id="68612" name="Rectangle 2"/>
          <p:cNvSpPr>
            <a:spLocks noGrp="1" noRot="1" noChangeAspect="1" noChangeArrowheads="1" noTextEdit="1"/>
          </p:cNvSpPr>
          <p:nvPr>
            <p:ph type="sldImg"/>
          </p:nvPr>
        </p:nvSpPr>
        <p:spPr>
          <a:xfrm>
            <a:off x="3236913" y="509588"/>
            <a:ext cx="3398837" cy="2549525"/>
          </a:xfrm>
          <a:solidFill>
            <a:srgbClr val="FFFFFF"/>
          </a:solidFill>
          <a:ln/>
        </p:spPr>
      </p:sp>
      <p:sp>
        <p:nvSpPr>
          <p:cNvPr id="68613" name="Text Box 3"/>
          <p:cNvSpPr>
            <a:spLocks noGrp="1" noChangeArrowheads="1"/>
          </p:cNvSpPr>
          <p:nvPr>
            <p:ph type="body" idx="1"/>
          </p:nvPr>
        </p:nvSpPr>
        <p:spPr>
          <a:xfrm>
            <a:off x="1316038" y="3228975"/>
            <a:ext cx="7240587" cy="3059113"/>
          </a:xfrm>
          <a:noFill/>
          <a:ln/>
        </p:spPr>
        <p:txBody>
          <a:bodyPr wrap="none" anchor="ctr"/>
          <a:lstStyle/>
          <a:p>
            <a:r>
              <a:rPr lang="en-AU" sz="800" smtClean="0">
                <a:latin typeface="Gill Sans MT"/>
              </a:rPr>
              <a:t>AQF Council strategic plan – on the website</a:t>
            </a:r>
          </a:p>
          <a:p>
            <a:endParaRPr lang="en-AU" sz="800" smtClean="0">
              <a:latin typeface="Gill Sans MT"/>
              <a:ea typeface="ＭＳ Ｐゴシック"/>
              <a:cs typeface="ＭＳ Ｐゴシック"/>
            </a:endParaRPr>
          </a:p>
          <a:p>
            <a:r>
              <a:rPr lang="en-AU" sz="800" smtClean="0">
                <a:latin typeface="Gill Sans MT"/>
                <a:ea typeface="ＭＳ Ｐゴシック"/>
                <a:cs typeface="ＭＳ Ｐゴシック"/>
              </a:rPr>
              <a:t>Supporting implementation...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p:nvPr>
        </p:nvSpPr>
        <p:spPr>
          <a:noFill/>
        </p:spPr>
        <p:txBody>
          <a:bodyPr/>
          <a:lstStyle/>
          <a:p>
            <a:fld id="{2BE9FD7A-C987-4E14-8E1B-1C75F4AEC86B}" type="slidenum">
              <a:rPr lang="en-US" smtClean="0">
                <a:ea typeface="ＭＳ Ｐゴシック"/>
                <a:cs typeface="ＭＳ Ｐゴシック"/>
              </a:rPr>
              <a:pPr/>
              <a:t>27</a:t>
            </a:fld>
            <a:endParaRPr lang="en-US" smtClean="0">
              <a:ea typeface="ＭＳ Ｐゴシック"/>
              <a:cs typeface="ＭＳ Ｐゴシック"/>
            </a:endParaRPr>
          </a:p>
        </p:txBody>
      </p:sp>
      <p:sp>
        <p:nvSpPr>
          <p:cNvPr id="70658" name="Rectangle 7"/>
          <p:cNvSpPr txBox="1">
            <a:spLocks noGrp="1" noChangeArrowheads="1"/>
          </p:cNvSpPr>
          <p:nvPr/>
        </p:nvSpPr>
        <p:spPr bwMode="auto">
          <a:xfrm>
            <a:off x="5594350" y="6457950"/>
            <a:ext cx="4278313" cy="339725"/>
          </a:xfrm>
          <a:prstGeom prst="rect">
            <a:avLst/>
          </a:prstGeom>
          <a:noFill/>
          <a:ln w="9525">
            <a:noFill/>
            <a:miter lim="800000"/>
            <a:headEnd/>
            <a:tailEnd/>
          </a:ln>
        </p:spPr>
        <p:txBody>
          <a:bodyPr anchor="b"/>
          <a:lstStyle/>
          <a:p>
            <a:pPr algn="r" eaLnBrk="0" hangingPunct="0">
              <a:buClr>
                <a:srgbClr val="000000"/>
              </a:buClr>
              <a:buSzPct val="100000"/>
              <a:buFont typeface="Times New Roman" pitchFamily="18" charset="0"/>
              <a:buNone/>
            </a:pPr>
            <a:fld id="{4472BB11-431F-4EC8-A09E-60499A717CC6}" type="slidenum">
              <a:rPr lang="en-US" sz="1200"/>
              <a:pPr algn="r" eaLnBrk="0" hangingPunct="0">
                <a:buClr>
                  <a:srgbClr val="000000"/>
                </a:buClr>
                <a:buSzPct val="100000"/>
                <a:buFont typeface="Times New Roman" pitchFamily="18" charset="0"/>
                <a:buNone/>
              </a:pPr>
              <a:t>27</a:t>
            </a:fld>
            <a:endParaRPr lang="en-US"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AU"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9"/>
          <p:cNvSpPr>
            <a:spLocks noGrp="1" noChangeArrowheads="1"/>
          </p:cNvSpPr>
          <p:nvPr>
            <p:ph type="sldNum" sz="quarter"/>
          </p:nvPr>
        </p:nvSpPr>
        <p:spPr>
          <a:noFill/>
        </p:spPr>
        <p:txBody>
          <a:bodyPr/>
          <a:lstStyle/>
          <a:p>
            <a:fld id="{F6BC45E7-0E30-4C25-A32E-9F81C4EC6FF5}" type="slidenum">
              <a:rPr lang="en-US" smtClean="0">
                <a:ea typeface="ＭＳ Ｐゴシック"/>
                <a:cs typeface="ＭＳ Ｐゴシック"/>
              </a:rPr>
              <a:pPr/>
              <a:t>28</a:t>
            </a:fld>
            <a:endParaRPr lang="en-US" smtClean="0">
              <a:ea typeface="ＭＳ Ｐゴシック"/>
              <a:cs typeface="ＭＳ Ｐゴシック"/>
            </a:endParaRPr>
          </a:p>
        </p:txBody>
      </p:sp>
      <p:sp>
        <p:nvSpPr>
          <p:cNvPr id="72707" name="Text Box 1"/>
          <p:cNvSpPr txBox="1">
            <a:spLocks noChangeArrowheads="1"/>
          </p:cNvSpPr>
          <p:nvPr/>
        </p:nvSpPr>
        <p:spPr bwMode="auto">
          <a:xfrm>
            <a:off x="5594350" y="6457950"/>
            <a:ext cx="4278313" cy="339725"/>
          </a:xfrm>
          <a:prstGeom prst="rect">
            <a:avLst/>
          </a:prstGeom>
          <a:noFill/>
          <a:ln w="9525">
            <a:noFill/>
            <a:round/>
            <a:headEnd/>
            <a:tailEnd/>
          </a:ln>
        </p:spPr>
        <p:txBody>
          <a:bodyPr lIns="90000" tIns="46800" rIns="90000" bIns="46800" anchor="b"/>
          <a:lstStyle/>
          <a:p>
            <a:pPr algn="r"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E7620A5-5665-4822-A74E-C24BD13C71CB}" type="slidenum">
              <a:rPr lang="en-US" sz="1200">
                <a:solidFill>
                  <a:srgbClr val="000000"/>
                </a:solidFill>
              </a:rPr>
              <a:pPr algn="r"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28</a:t>
            </a:fld>
            <a:endParaRPr lang="en-US" sz="1200">
              <a:solidFill>
                <a:srgbClr val="000000"/>
              </a:solidFill>
            </a:endParaRPr>
          </a:p>
        </p:txBody>
      </p:sp>
      <p:sp>
        <p:nvSpPr>
          <p:cNvPr id="72708" name="Rectangle 2"/>
          <p:cNvSpPr>
            <a:spLocks noGrp="1" noRot="1" noChangeAspect="1" noChangeArrowheads="1" noTextEdit="1"/>
          </p:cNvSpPr>
          <p:nvPr>
            <p:ph type="sldImg"/>
          </p:nvPr>
        </p:nvSpPr>
        <p:spPr>
          <a:xfrm>
            <a:off x="3236913" y="509588"/>
            <a:ext cx="3398837" cy="2549525"/>
          </a:xfrm>
          <a:solidFill>
            <a:srgbClr val="FFFFFF"/>
          </a:solidFill>
          <a:ln/>
        </p:spPr>
      </p:sp>
      <p:sp>
        <p:nvSpPr>
          <p:cNvPr id="72709" name="Text Box 3"/>
          <p:cNvSpPr>
            <a:spLocks noGrp="1" noChangeArrowheads="1"/>
          </p:cNvSpPr>
          <p:nvPr>
            <p:ph type="body" idx="1"/>
          </p:nvPr>
        </p:nvSpPr>
        <p:spPr>
          <a:xfrm>
            <a:off x="1316038" y="3228975"/>
            <a:ext cx="7240587" cy="3059113"/>
          </a:xfrm>
          <a:noFill/>
          <a:ln/>
        </p:spPr>
        <p:txBody>
          <a:bodyPr wrap="none" anchor="ctr"/>
          <a:lstStyle/>
          <a:p>
            <a:endParaRPr lang="en-AU" sz="800" smtClean="0">
              <a:latin typeface="Gill Sans MT"/>
            </a:endParaRPr>
          </a:p>
          <a:p>
            <a:r>
              <a:rPr lang="en-AU" sz="800" smtClean="0">
                <a:latin typeface="Gill Sans MT"/>
              </a:rPr>
              <a:t>Questions</a:t>
            </a:r>
            <a:endParaRPr lang="en-AU" sz="800" smtClean="0">
              <a:latin typeface="Arial" charset="0"/>
              <a:ea typeface="ＭＳ Ｐゴシック"/>
              <a:cs typeface="ＭＳ Ｐゴシック"/>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9"/>
          <p:cNvSpPr>
            <a:spLocks noGrp="1" noChangeArrowheads="1"/>
          </p:cNvSpPr>
          <p:nvPr>
            <p:ph type="sldNum" sz="quarter"/>
          </p:nvPr>
        </p:nvSpPr>
        <p:spPr>
          <a:noFill/>
        </p:spPr>
        <p:txBody>
          <a:bodyPr/>
          <a:lstStyle/>
          <a:p>
            <a:fld id="{9900DC52-6BE6-427F-A5EB-66F6E0AC6D79}" type="slidenum">
              <a:rPr lang="en-US" smtClean="0">
                <a:ea typeface="ＭＳ Ｐゴシック"/>
                <a:cs typeface="ＭＳ Ｐゴシック"/>
              </a:rPr>
              <a:pPr/>
              <a:t>29</a:t>
            </a:fld>
            <a:endParaRPr lang="en-US" smtClean="0">
              <a:ea typeface="ＭＳ Ｐゴシック"/>
              <a:cs typeface="ＭＳ Ｐゴシック"/>
            </a:endParaRPr>
          </a:p>
        </p:txBody>
      </p:sp>
      <p:sp>
        <p:nvSpPr>
          <p:cNvPr id="74755" name="Rectangle 9"/>
          <p:cNvSpPr txBox="1">
            <a:spLocks noGrp="1" noChangeArrowheads="1"/>
          </p:cNvSpPr>
          <p:nvPr/>
        </p:nvSpPr>
        <p:spPr bwMode="auto">
          <a:xfrm>
            <a:off x="5594350" y="6457950"/>
            <a:ext cx="4271963" cy="336550"/>
          </a:xfrm>
          <a:prstGeom prst="rect">
            <a:avLst/>
          </a:prstGeom>
          <a:noFill/>
          <a:ln w="9525">
            <a:noFill/>
            <a:round/>
            <a:headEnd/>
            <a:tailEnd/>
          </a:ln>
        </p:spPr>
        <p:txBody>
          <a:bodyPr lIns="90000" tIns="46800" rIns="90000" bIns="46800" anchor="b"/>
          <a:lstStyle/>
          <a:p>
            <a:pPr algn="r"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726A334-E7D4-4C56-BC0F-59D4652F765D}" type="slidenum">
              <a:rPr lang="en-US" sz="1200">
                <a:solidFill>
                  <a:srgbClr val="000000"/>
                </a:solidFill>
              </a:rPr>
              <a:pPr algn="r"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29</a:t>
            </a:fld>
            <a:endParaRPr lang="en-US" sz="1200">
              <a:solidFill>
                <a:srgbClr val="000000"/>
              </a:solidFill>
            </a:endParaRPr>
          </a:p>
        </p:txBody>
      </p:sp>
      <p:sp>
        <p:nvSpPr>
          <p:cNvPr id="74756" name="Text Box 2"/>
          <p:cNvSpPr txBox="1">
            <a:spLocks noChangeArrowheads="1"/>
          </p:cNvSpPr>
          <p:nvPr/>
        </p:nvSpPr>
        <p:spPr bwMode="auto">
          <a:xfrm>
            <a:off x="5594350" y="6457950"/>
            <a:ext cx="4278313" cy="339725"/>
          </a:xfrm>
          <a:prstGeom prst="rect">
            <a:avLst/>
          </a:prstGeom>
          <a:noFill/>
          <a:ln w="9525">
            <a:noFill/>
            <a:round/>
            <a:headEnd/>
            <a:tailEnd/>
          </a:ln>
        </p:spPr>
        <p:txBody>
          <a:bodyPr lIns="90000" tIns="46800" rIns="90000" bIns="46800" anchor="b"/>
          <a:lstStyle/>
          <a:p>
            <a:pPr algn="r"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97D6719-AB61-4A42-A909-4D51227C135C}" type="slidenum">
              <a:rPr lang="en-US" sz="1200">
                <a:solidFill>
                  <a:srgbClr val="000000"/>
                </a:solidFill>
              </a:rPr>
              <a:pPr algn="r"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29</a:t>
            </a:fld>
            <a:endParaRPr lang="en-US" sz="1200">
              <a:solidFill>
                <a:srgbClr val="000000"/>
              </a:solidFill>
            </a:endParaRPr>
          </a:p>
        </p:txBody>
      </p:sp>
      <p:sp>
        <p:nvSpPr>
          <p:cNvPr id="74757" name="Rectangle 3"/>
          <p:cNvSpPr>
            <a:spLocks noGrp="1" noRot="1" noChangeAspect="1" noChangeArrowheads="1" noTextEdit="1"/>
          </p:cNvSpPr>
          <p:nvPr>
            <p:ph type="sldImg"/>
          </p:nvPr>
        </p:nvSpPr>
        <p:spPr>
          <a:xfrm>
            <a:off x="3238500" y="509588"/>
            <a:ext cx="3398838" cy="2549525"/>
          </a:xfrm>
          <a:ln/>
        </p:spPr>
      </p:sp>
      <p:sp>
        <p:nvSpPr>
          <p:cNvPr id="74758" name="Rectangle 4"/>
          <p:cNvSpPr>
            <a:spLocks noGrp="1" noChangeArrowheads="1"/>
          </p:cNvSpPr>
          <p:nvPr>
            <p:ph type="body" idx="1"/>
          </p:nvPr>
        </p:nvSpPr>
        <p:spPr>
          <a:xfrm>
            <a:off x="1316038" y="3228975"/>
            <a:ext cx="7240587" cy="3059113"/>
          </a:xfrm>
          <a:noFill/>
          <a:ln/>
        </p:spPr>
        <p:txBody>
          <a:bodyPr wrap="none" anchor="ctr"/>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smtClean="0">
              <a:latin typeface="Arial" charset="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p:nvPr>
        </p:nvSpPr>
        <p:spPr>
          <a:noFill/>
        </p:spPr>
        <p:txBody>
          <a:bodyPr/>
          <a:lstStyle/>
          <a:p>
            <a:fld id="{C7A941C0-9FAE-4F2F-9B74-E30BB5E10101}" type="slidenum">
              <a:rPr lang="en-US" smtClean="0">
                <a:ea typeface="ＭＳ Ｐゴシック"/>
                <a:cs typeface="ＭＳ Ｐゴシック"/>
              </a:rPr>
              <a:pPr/>
              <a:t>3</a:t>
            </a:fld>
            <a:endParaRPr lang="en-US" smtClean="0">
              <a:ea typeface="ＭＳ Ｐゴシック"/>
              <a:cs typeface="ＭＳ Ｐゴシック"/>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9"/>
          <p:cNvSpPr>
            <a:spLocks noGrp="1" noChangeArrowheads="1"/>
          </p:cNvSpPr>
          <p:nvPr>
            <p:ph type="sldNum" sz="quarter"/>
          </p:nvPr>
        </p:nvSpPr>
        <p:spPr>
          <a:noFill/>
        </p:spPr>
        <p:txBody>
          <a:bodyPr/>
          <a:lstStyle/>
          <a:p>
            <a:fld id="{308DD5BE-BCEE-48F5-B1FA-48E03D13CEA9}" type="slidenum">
              <a:rPr lang="en-US" smtClean="0">
                <a:ea typeface="ＭＳ Ｐゴシック"/>
                <a:cs typeface="ＭＳ Ｐゴシック"/>
              </a:rPr>
              <a:pPr/>
              <a:t>4</a:t>
            </a:fld>
            <a:endParaRPr lang="en-US" smtClean="0">
              <a:ea typeface="ＭＳ Ｐゴシック"/>
              <a:cs typeface="ＭＳ Ｐゴシック"/>
            </a:endParaRPr>
          </a:p>
        </p:txBody>
      </p:sp>
      <p:sp>
        <p:nvSpPr>
          <p:cNvPr id="22531" name="Rectangle 9"/>
          <p:cNvSpPr txBox="1">
            <a:spLocks noGrp="1" noChangeArrowheads="1"/>
          </p:cNvSpPr>
          <p:nvPr/>
        </p:nvSpPr>
        <p:spPr bwMode="auto">
          <a:xfrm>
            <a:off x="5594350" y="6457950"/>
            <a:ext cx="4271963" cy="336550"/>
          </a:xfrm>
          <a:prstGeom prst="rect">
            <a:avLst/>
          </a:prstGeom>
          <a:noFill/>
          <a:ln w="9525">
            <a:noFill/>
            <a:round/>
            <a:headEnd/>
            <a:tailEnd/>
          </a:ln>
        </p:spPr>
        <p:txBody>
          <a:bodyPr lIns="90000" tIns="46800" rIns="90000" bIns="46800" anchor="b"/>
          <a:lstStyle/>
          <a:p>
            <a:pPr algn="r"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2B6C32B-4D8D-4F8A-9C6F-CB5B76D7D612}" type="slidenum">
              <a:rPr lang="en-US" sz="1200">
                <a:solidFill>
                  <a:srgbClr val="000000"/>
                </a:solidFill>
              </a:rPr>
              <a:pPr algn="r"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a:t>
            </a:fld>
            <a:endParaRPr lang="en-US" sz="1200">
              <a:solidFill>
                <a:srgbClr val="000000"/>
              </a:solidFill>
            </a:endParaRPr>
          </a:p>
        </p:txBody>
      </p:sp>
      <p:sp>
        <p:nvSpPr>
          <p:cNvPr id="22532" name="Text Box 2"/>
          <p:cNvSpPr txBox="1">
            <a:spLocks noChangeArrowheads="1"/>
          </p:cNvSpPr>
          <p:nvPr/>
        </p:nvSpPr>
        <p:spPr bwMode="auto">
          <a:xfrm>
            <a:off x="5594350" y="6457950"/>
            <a:ext cx="4278313" cy="339725"/>
          </a:xfrm>
          <a:prstGeom prst="rect">
            <a:avLst/>
          </a:prstGeom>
          <a:noFill/>
          <a:ln w="9525">
            <a:noFill/>
            <a:round/>
            <a:headEnd/>
            <a:tailEnd/>
          </a:ln>
        </p:spPr>
        <p:txBody>
          <a:bodyPr lIns="90000" tIns="46800" rIns="90000" bIns="46800" anchor="b"/>
          <a:lstStyle/>
          <a:p>
            <a:pPr algn="r"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9C296B89-01D2-4D20-BA7E-91F963CE1D69}" type="slidenum">
              <a:rPr lang="en-US" sz="1200">
                <a:solidFill>
                  <a:srgbClr val="000000"/>
                </a:solidFill>
              </a:rPr>
              <a:pPr algn="r"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a:t>
            </a:fld>
            <a:endParaRPr lang="en-US" sz="1200">
              <a:solidFill>
                <a:srgbClr val="000000"/>
              </a:solidFill>
            </a:endParaRPr>
          </a:p>
        </p:txBody>
      </p:sp>
      <p:sp>
        <p:nvSpPr>
          <p:cNvPr id="22533" name="Rectangle 3"/>
          <p:cNvSpPr>
            <a:spLocks noGrp="1" noRot="1" noChangeAspect="1" noChangeArrowheads="1" noTextEdit="1"/>
          </p:cNvSpPr>
          <p:nvPr>
            <p:ph type="sldImg"/>
          </p:nvPr>
        </p:nvSpPr>
        <p:spPr>
          <a:xfrm>
            <a:off x="3236913" y="509588"/>
            <a:ext cx="3398837" cy="2549525"/>
          </a:xfrm>
          <a:ln/>
        </p:spPr>
      </p:sp>
      <p:sp>
        <p:nvSpPr>
          <p:cNvPr id="22534" name="Rectangle 4"/>
          <p:cNvSpPr>
            <a:spLocks noGrp="1" noChangeArrowheads="1"/>
          </p:cNvSpPr>
          <p:nvPr>
            <p:ph type="body" idx="1"/>
          </p:nvPr>
        </p:nvSpPr>
        <p:spPr>
          <a:xfrm>
            <a:off x="1316038" y="3228975"/>
            <a:ext cx="7240587" cy="3059113"/>
          </a:xfrm>
          <a:noFill/>
          <a:ln/>
        </p:spPr>
        <p:txBody>
          <a:bodyPr wrap="none" anchor="ctr"/>
          <a:lstStyle/>
          <a:p>
            <a:r>
              <a:rPr lang="en-AU" sz="800" smtClean="0">
                <a:latin typeface="Gill Sans MT"/>
              </a:rPr>
              <a:t>The AQF is a national policy – here to stay</a:t>
            </a:r>
          </a:p>
          <a:p>
            <a:r>
              <a:rPr lang="en-AU" sz="800" smtClean="0">
                <a:latin typeface="Gill Sans MT"/>
              </a:rPr>
              <a:t>It applies to all qualifications in the regulated education and training sectors. </a:t>
            </a:r>
          </a:p>
          <a:p>
            <a:endParaRPr lang="en-AU" sz="800" smtClean="0">
              <a:latin typeface="Gill Sans MT"/>
            </a:endParaRPr>
          </a:p>
          <a:p>
            <a:r>
              <a:rPr lang="en-AU" sz="800" smtClean="0">
                <a:latin typeface="Gill Sans MT"/>
              </a:rPr>
              <a:t>It is embedded in the legislation that governs and/or funds these sectors.</a:t>
            </a:r>
          </a:p>
          <a:p>
            <a:r>
              <a:rPr lang="en-AU" sz="800" smtClean="0">
                <a:latin typeface="Gill Sans MT"/>
              </a:rPr>
              <a:t> </a:t>
            </a:r>
          </a:p>
          <a:p>
            <a:r>
              <a:rPr lang="en-AU" sz="800" smtClean="0">
                <a:latin typeface="Gill Sans MT"/>
              </a:rPr>
              <a:t>The AQF sets the standards for qualification outcomes.</a:t>
            </a:r>
          </a:p>
          <a:p>
            <a:r>
              <a:rPr lang="en-AU" sz="800" smtClean="0">
                <a:latin typeface="Gill Sans MT"/>
              </a:rPr>
              <a:t>Australia has a long history of qualification standards – established in 1995, it replaces other frameworks and qualifications standards that date back to 1971.  </a:t>
            </a:r>
          </a:p>
          <a:p>
            <a:endParaRPr lang="en-AU" sz="800" smtClean="0">
              <a:latin typeface="Gill Sans MT"/>
            </a:endParaRPr>
          </a:p>
          <a:p>
            <a:r>
              <a:rPr lang="en-AU" sz="800" smtClean="0">
                <a:latin typeface="Gill Sans MT"/>
              </a:rPr>
              <a:t>The AQF is integral part of the Australian education system and labour market.</a:t>
            </a:r>
          </a:p>
          <a:p>
            <a:r>
              <a:rPr lang="en-AU" sz="800" smtClean="0">
                <a:latin typeface="Gill Sans MT"/>
              </a:rPr>
              <a:t>In the education system, the AQF underpins the quality assurance arrangements for the provision of education and training.</a:t>
            </a:r>
          </a:p>
          <a:p>
            <a:r>
              <a:rPr lang="en-AU" sz="800" smtClean="0">
                <a:latin typeface="Gill Sans MT"/>
              </a:rPr>
              <a:t>In the labour market, AQF qualifications, for example, are:</a:t>
            </a:r>
          </a:p>
          <a:p>
            <a:pPr>
              <a:buFont typeface="Arial" charset="0"/>
              <a:buChar char="•"/>
            </a:pPr>
            <a:r>
              <a:rPr lang="en-AU" sz="800" smtClean="0">
                <a:latin typeface="Gill Sans MT"/>
              </a:rPr>
              <a:t>embedded in industrial awards</a:t>
            </a:r>
          </a:p>
          <a:p>
            <a:pPr>
              <a:buFont typeface="Arial" charset="0"/>
              <a:buChar char="•"/>
            </a:pPr>
            <a:r>
              <a:rPr lang="en-AU" sz="800" smtClean="0">
                <a:latin typeface="Gill Sans MT"/>
              </a:rPr>
              <a:t>required for occupational licensing and professional accreditation (social work is an example of this); regulation of the labour market appears to be increasing</a:t>
            </a:r>
          </a:p>
          <a:p>
            <a:pPr>
              <a:buFont typeface="Arial" charset="0"/>
              <a:buChar char="•"/>
            </a:pPr>
            <a:r>
              <a:rPr lang="en-AU" sz="800" smtClean="0">
                <a:latin typeface="Gill Sans MT"/>
              </a:rPr>
              <a:t>required for skilled migration, and </a:t>
            </a:r>
          </a:p>
          <a:p>
            <a:pPr>
              <a:buFont typeface="Arial" charset="0"/>
              <a:buChar char="•"/>
            </a:pPr>
            <a:r>
              <a:rPr lang="en-AU" sz="800" smtClean="0">
                <a:latin typeface="Gill Sans MT"/>
              </a:rPr>
              <a:t>provide the basis for census data on the skill level of the population. </a:t>
            </a:r>
          </a:p>
          <a:p>
            <a:pPr>
              <a:buFont typeface="Arial" charset="0"/>
              <a:buChar char="•"/>
            </a:pPr>
            <a:endParaRPr lang="en-AU" sz="800" smtClean="0">
              <a:latin typeface="Gill Sans MT"/>
            </a:endParaRPr>
          </a:p>
          <a:p>
            <a:pPr>
              <a:buFont typeface="Arial" charset="0"/>
              <a:buChar char="•"/>
            </a:pPr>
            <a:r>
              <a:rPr lang="en-AU" sz="800" smtClean="0">
                <a:latin typeface="Gill Sans MT"/>
              </a:rPr>
              <a:t>The AQF incorporates the qualifications from each education and training sector into a single comprehensive national qualifications framework</a:t>
            </a:r>
          </a:p>
          <a:p>
            <a:pPr eaLnBrk="1" hangingPunct="1">
              <a:lnSpc>
                <a:spcPct val="80000"/>
              </a:lnSpc>
              <a:spcBef>
                <a:spcPts val="450"/>
              </a:spcBef>
              <a:buClrTx/>
              <a:buFontTx/>
              <a:buNone/>
            </a:pPr>
            <a:endParaRPr lang="en-AU" sz="800" smtClean="0">
              <a:latin typeface="Arial" charset="0"/>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9"/>
          <p:cNvSpPr>
            <a:spLocks noGrp="1" noChangeArrowheads="1"/>
          </p:cNvSpPr>
          <p:nvPr>
            <p:ph type="sldNum" sz="quarter"/>
          </p:nvPr>
        </p:nvSpPr>
        <p:spPr>
          <a:noFill/>
        </p:spPr>
        <p:txBody>
          <a:bodyPr/>
          <a:lstStyle/>
          <a:p>
            <a:fld id="{C47A77BC-701F-49B9-8C8D-7F67F099117A}" type="slidenum">
              <a:rPr lang="en-US" smtClean="0">
                <a:ea typeface="ＭＳ Ｐゴシック"/>
                <a:cs typeface="ＭＳ Ｐゴシック"/>
              </a:rPr>
              <a:pPr/>
              <a:t>5</a:t>
            </a:fld>
            <a:endParaRPr lang="en-US" smtClean="0">
              <a:ea typeface="ＭＳ Ｐゴシック"/>
              <a:cs typeface="ＭＳ Ｐゴシック"/>
            </a:endParaRPr>
          </a:p>
        </p:txBody>
      </p:sp>
      <p:sp>
        <p:nvSpPr>
          <p:cNvPr id="25603" name="Text Box 1"/>
          <p:cNvSpPr txBox="1">
            <a:spLocks noChangeArrowheads="1"/>
          </p:cNvSpPr>
          <p:nvPr/>
        </p:nvSpPr>
        <p:spPr bwMode="auto">
          <a:xfrm>
            <a:off x="5594350" y="6457950"/>
            <a:ext cx="4278313" cy="339725"/>
          </a:xfrm>
          <a:prstGeom prst="rect">
            <a:avLst/>
          </a:prstGeom>
          <a:noFill/>
          <a:ln w="9525">
            <a:noFill/>
            <a:round/>
            <a:headEnd/>
            <a:tailEnd/>
          </a:ln>
        </p:spPr>
        <p:txBody>
          <a:bodyPr lIns="90000" tIns="46800" rIns="90000" bIns="46800" anchor="b"/>
          <a:lstStyle/>
          <a:p>
            <a:pPr algn="r"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556BFD7-EE3A-4074-85AB-9C11F4B9979D}" type="slidenum">
              <a:rPr lang="en-US" sz="1200">
                <a:solidFill>
                  <a:srgbClr val="000000"/>
                </a:solidFill>
              </a:rPr>
              <a:pPr algn="r"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a:t>
            </a:fld>
            <a:endParaRPr lang="en-US" sz="1200">
              <a:solidFill>
                <a:srgbClr val="000000"/>
              </a:solidFill>
            </a:endParaRPr>
          </a:p>
        </p:txBody>
      </p:sp>
      <p:sp>
        <p:nvSpPr>
          <p:cNvPr id="25604" name="Rectangle 2"/>
          <p:cNvSpPr>
            <a:spLocks noGrp="1" noRot="1" noChangeAspect="1" noChangeArrowheads="1" noTextEdit="1"/>
          </p:cNvSpPr>
          <p:nvPr>
            <p:ph type="sldImg"/>
          </p:nvPr>
        </p:nvSpPr>
        <p:spPr>
          <a:xfrm>
            <a:off x="3236913" y="509588"/>
            <a:ext cx="3398837" cy="2549525"/>
          </a:xfrm>
          <a:solidFill>
            <a:srgbClr val="FFFFFF"/>
          </a:solidFill>
          <a:ln/>
        </p:spPr>
      </p:sp>
      <p:sp>
        <p:nvSpPr>
          <p:cNvPr id="25605" name="Text Box 3"/>
          <p:cNvSpPr>
            <a:spLocks noGrp="1" noChangeArrowheads="1"/>
          </p:cNvSpPr>
          <p:nvPr>
            <p:ph type="body" idx="1"/>
          </p:nvPr>
        </p:nvSpPr>
        <p:spPr>
          <a:xfrm>
            <a:off x="1316038" y="3228975"/>
            <a:ext cx="7240587" cy="3059113"/>
          </a:xfrm>
          <a:noFill/>
          <a:ln/>
        </p:spPr>
        <p:txBody>
          <a:bodyPr wrap="none" anchor="ctr"/>
          <a:lstStyle/>
          <a:p>
            <a:r>
              <a:rPr lang="en-AU" sz="800" smtClean="0">
                <a:latin typeface="Gill Sans MT"/>
              </a:rPr>
              <a:t>In 2008 the owners of the AQF – all education and employment ministers – decided to review the AQF – 14 years after it commenced.  </a:t>
            </a:r>
          </a:p>
          <a:p>
            <a:r>
              <a:rPr lang="en-AU" sz="800" smtClean="0">
                <a:latin typeface="Gill Sans MT"/>
              </a:rPr>
              <a:t>Ministers appointed a new governing body, the AQF Council, to lead the review.</a:t>
            </a:r>
          </a:p>
          <a:p>
            <a:r>
              <a:rPr lang="en-AU" sz="800" smtClean="0">
                <a:latin typeface="Gill Sans MT"/>
              </a:rPr>
              <a:t> </a:t>
            </a:r>
          </a:p>
          <a:p>
            <a:r>
              <a:rPr lang="en-AU" sz="800" smtClean="0">
                <a:latin typeface="Gill Sans MT"/>
              </a:rPr>
              <a:t>During 2009 and 2010, national discussions led by the AQF Council occurred on what Australia wanted from its national qualifications framework.</a:t>
            </a:r>
          </a:p>
          <a:p>
            <a:r>
              <a:rPr lang="en-AU" sz="800" smtClean="0">
                <a:latin typeface="Gill Sans MT"/>
              </a:rPr>
              <a:t>By April 2011, full agreement for the changes was reached by the education and employment ministers (two ministerial councils).</a:t>
            </a:r>
          </a:p>
          <a:p>
            <a:r>
              <a:rPr lang="en-AU" sz="800" smtClean="0">
                <a:latin typeface="Gill Sans MT"/>
              </a:rPr>
              <a:t> </a:t>
            </a:r>
          </a:p>
          <a:p>
            <a:r>
              <a:rPr lang="en-AU" sz="800" smtClean="0">
                <a:latin typeface="Gill Sans MT"/>
              </a:rPr>
              <a:t>Reasons for changes to the AQF were to:</a:t>
            </a:r>
          </a:p>
          <a:p>
            <a:pPr>
              <a:buFont typeface="Arial" charset="0"/>
              <a:buChar char="•"/>
            </a:pPr>
            <a:r>
              <a:rPr lang="en-AU" sz="800" smtClean="0">
                <a:latin typeface="Gill Sans MT"/>
              </a:rPr>
              <a:t>Improve the contemporary relevance and the national consistency of qualification outcomes</a:t>
            </a:r>
          </a:p>
          <a:p>
            <a:pPr>
              <a:buFont typeface="Arial" charset="0"/>
              <a:buChar char="•"/>
            </a:pPr>
            <a:r>
              <a:rPr lang="en-AU" sz="800" smtClean="0">
                <a:latin typeface="Gill Sans MT"/>
              </a:rPr>
              <a:t>Improve cross sectoral student pathways</a:t>
            </a:r>
          </a:p>
          <a:p>
            <a:pPr>
              <a:buFont typeface="Arial" charset="0"/>
              <a:buChar char="•"/>
            </a:pPr>
            <a:r>
              <a:rPr lang="en-AU" sz="800" smtClean="0">
                <a:latin typeface="Gill Sans MT"/>
              </a:rPr>
              <a:t>Re-establish the AQF as the foundation for improved quality assurance arrangements for education and training</a:t>
            </a:r>
          </a:p>
          <a:p>
            <a:pPr>
              <a:buFont typeface="Arial" charset="0"/>
              <a:buChar char="•"/>
            </a:pPr>
            <a:r>
              <a:rPr lang="en-AU" sz="800" smtClean="0">
                <a:latin typeface="Gill Sans MT"/>
              </a:rPr>
              <a:t>Increase the recognition of the value of Australian qualifications and enable international comparability of the AQF.</a:t>
            </a:r>
          </a:p>
          <a:p>
            <a:r>
              <a:rPr lang="en-AU" sz="800" smtClean="0">
                <a:latin typeface="Gill Sans MT"/>
              </a:rPr>
              <a:t> </a:t>
            </a:r>
          </a:p>
          <a:p>
            <a:r>
              <a:rPr lang="en-AU" sz="800" smtClean="0">
                <a:latin typeface="Gill Sans MT"/>
              </a:rPr>
              <a:t>The changes were made in the context of other educational reforms, including:</a:t>
            </a:r>
          </a:p>
          <a:p>
            <a:pPr>
              <a:buFont typeface="Arial" charset="0"/>
              <a:buChar char="•"/>
            </a:pPr>
            <a:r>
              <a:rPr lang="en-AU" sz="800" smtClean="0">
                <a:latin typeface="Gill Sans MT"/>
              </a:rPr>
              <a:t>the move to national regulation of qualifications and providers in higher education and vocational education and training from state-based arrangements</a:t>
            </a:r>
          </a:p>
          <a:p>
            <a:pPr>
              <a:buFont typeface="Arial" charset="0"/>
              <a:buChar char="•"/>
            </a:pPr>
            <a:r>
              <a:rPr lang="en-AU" sz="800" smtClean="0">
                <a:latin typeface="Gill Sans MT"/>
              </a:rPr>
              <a:t>the move towards national curriculum for schooling</a:t>
            </a:r>
          </a:p>
          <a:p>
            <a:pPr>
              <a:buFont typeface="Arial" charset="0"/>
              <a:buChar char="•"/>
            </a:pPr>
            <a:r>
              <a:rPr lang="en-AU" sz="800" smtClean="0">
                <a:latin typeface="Gill Sans MT"/>
              </a:rPr>
              <a:t>ambitious targets for increases in qualification attainment from each of the sectors</a:t>
            </a:r>
          </a:p>
          <a:p>
            <a:pPr>
              <a:buFont typeface="Arial" charset="0"/>
              <a:buChar char="•"/>
            </a:pPr>
            <a:r>
              <a:rPr lang="en-AU" sz="800" smtClean="0">
                <a:latin typeface="Gill Sans MT"/>
              </a:rPr>
              <a:t>changes to funding for higher education, and </a:t>
            </a:r>
          </a:p>
          <a:p>
            <a:pPr>
              <a:buFont typeface="Arial" charset="0"/>
              <a:buChar char="•"/>
            </a:pPr>
            <a:r>
              <a:rPr lang="en-AU" sz="800" smtClean="0">
                <a:latin typeface="Gill Sans MT"/>
              </a:rPr>
              <a:t>reforms related to the international student market.</a:t>
            </a:r>
          </a:p>
          <a:p>
            <a:r>
              <a:rPr lang="en-AU" sz="800" smtClean="0">
                <a:latin typeface="Gill Sans MT"/>
              </a:rPr>
              <a:t> </a:t>
            </a:r>
          </a:p>
          <a:p>
            <a:r>
              <a:rPr lang="en-AU" sz="800" smtClean="0">
                <a:latin typeface="Gill Sans MT"/>
              </a:rPr>
              <a:t>The effect of the review of the AQF has been to re-vitalise the AQF as national policy underpinning quality education and training.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p:nvPr>
        </p:nvSpPr>
        <p:spPr>
          <a:noFill/>
        </p:spPr>
        <p:txBody>
          <a:bodyPr/>
          <a:lstStyle/>
          <a:p>
            <a:fld id="{E591F2AF-98E2-4AE0-A5AC-C8932A0E865F}" type="slidenum">
              <a:rPr lang="en-US" smtClean="0">
                <a:ea typeface="ＭＳ Ｐゴシック"/>
                <a:cs typeface="ＭＳ Ｐゴシック"/>
              </a:rPr>
              <a:pPr/>
              <a:t>6</a:t>
            </a:fld>
            <a:endParaRPr lang="en-US" smtClean="0">
              <a:ea typeface="ＭＳ Ｐゴシック"/>
              <a:cs typeface="ＭＳ Ｐゴシック"/>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r>
              <a:rPr lang="en-AU" smtClean="0"/>
              <a:t>Australia’s education and training system is world class and highly regarded internationally</a:t>
            </a:r>
          </a:p>
          <a:p>
            <a:endParaRPr lang="en-AU" smtClean="0"/>
          </a:p>
          <a:p>
            <a:r>
              <a:rPr lang="en-AU" smtClean="0"/>
              <a:t>We want it to remain this way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p:nvPr>
        </p:nvSpPr>
        <p:spPr>
          <a:noFill/>
        </p:spPr>
        <p:txBody>
          <a:bodyPr/>
          <a:lstStyle/>
          <a:p>
            <a:fld id="{F146D8F6-9610-4B0B-8132-C5A680EBB8EF}" type="slidenum">
              <a:rPr lang="en-US" smtClean="0">
                <a:ea typeface="ＭＳ Ｐゴシック"/>
                <a:cs typeface="ＭＳ Ｐゴシック"/>
              </a:rPr>
              <a:pPr/>
              <a:t>7</a:t>
            </a:fld>
            <a:endParaRPr lang="en-US" smtClean="0">
              <a:ea typeface="ＭＳ Ｐゴシック"/>
              <a:cs typeface="ＭＳ Ｐゴシック"/>
            </a:endParaRPr>
          </a:p>
        </p:txBody>
      </p:sp>
      <p:sp>
        <p:nvSpPr>
          <p:cNvPr id="29698" name="Rectangle 7"/>
          <p:cNvSpPr txBox="1">
            <a:spLocks noGrp="1" noChangeArrowheads="1"/>
          </p:cNvSpPr>
          <p:nvPr/>
        </p:nvSpPr>
        <p:spPr bwMode="auto">
          <a:xfrm>
            <a:off x="5594350" y="6457950"/>
            <a:ext cx="4278313" cy="339725"/>
          </a:xfrm>
          <a:prstGeom prst="rect">
            <a:avLst/>
          </a:prstGeom>
          <a:noFill/>
          <a:ln w="9525">
            <a:noFill/>
            <a:miter lim="800000"/>
            <a:headEnd/>
            <a:tailEnd/>
          </a:ln>
        </p:spPr>
        <p:txBody>
          <a:bodyPr anchor="b"/>
          <a:lstStyle/>
          <a:p>
            <a:pPr algn="r" eaLnBrk="0" hangingPunct="0">
              <a:buClr>
                <a:srgbClr val="000000"/>
              </a:buClr>
              <a:buSzPct val="100000"/>
              <a:buFont typeface="Times New Roman" pitchFamily="18" charset="0"/>
              <a:buNone/>
            </a:pPr>
            <a:fld id="{3E0C954B-D5A1-47EF-80B2-C0633C0B9DA0}" type="slidenum">
              <a:rPr lang="en-US" sz="1200"/>
              <a:pPr algn="r" eaLnBrk="0" hangingPunct="0">
                <a:buClr>
                  <a:srgbClr val="000000"/>
                </a:buClr>
                <a:buSzPct val="100000"/>
                <a:buFont typeface="Times New Roman" pitchFamily="18" charset="0"/>
                <a:buNone/>
              </a:pPr>
              <a:t>7</a:t>
            </a:fld>
            <a:endParaRPr 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A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9"/>
          <p:cNvSpPr>
            <a:spLocks noGrp="1" noChangeArrowheads="1"/>
          </p:cNvSpPr>
          <p:nvPr>
            <p:ph type="sldNum" sz="quarter"/>
          </p:nvPr>
        </p:nvSpPr>
        <p:spPr>
          <a:noFill/>
        </p:spPr>
        <p:txBody>
          <a:bodyPr/>
          <a:lstStyle/>
          <a:p>
            <a:fld id="{E5438677-6B0C-4EF0-BD7C-62826DD165B0}" type="slidenum">
              <a:rPr lang="en-US" smtClean="0">
                <a:ea typeface="ＭＳ Ｐゴシック"/>
                <a:cs typeface="ＭＳ Ｐゴシック"/>
              </a:rPr>
              <a:pPr/>
              <a:t>8</a:t>
            </a:fld>
            <a:endParaRPr lang="en-US" smtClean="0">
              <a:ea typeface="ＭＳ Ｐゴシック"/>
              <a:cs typeface="ＭＳ Ｐゴシック"/>
            </a:endParaRPr>
          </a:p>
        </p:txBody>
      </p:sp>
      <p:sp>
        <p:nvSpPr>
          <p:cNvPr id="33795" name="Rectangle 9"/>
          <p:cNvSpPr txBox="1">
            <a:spLocks noGrp="1" noChangeArrowheads="1"/>
          </p:cNvSpPr>
          <p:nvPr/>
        </p:nvSpPr>
        <p:spPr bwMode="auto">
          <a:xfrm>
            <a:off x="5594350" y="6457950"/>
            <a:ext cx="4271963" cy="336550"/>
          </a:xfrm>
          <a:prstGeom prst="rect">
            <a:avLst/>
          </a:prstGeom>
          <a:noFill/>
          <a:ln w="9525">
            <a:noFill/>
            <a:round/>
            <a:headEnd/>
            <a:tailEnd/>
          </a:ln>
        </p:spPr>
        <p:txBody>
          <a:bodyPr lIns="90000" tIns="46800" rIns="90000" bIns="46800" anchor="b"/>
          <a:lstStyle/>
          <a:p>
            <a:pPr algn="r"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C650BEF-231A-4952-ABF1-97E027D0509D}" type="slidenum">
              <a:rPr lang="en-US" sz="1200">
                <a:solidFill>
                  <a:srgbClr val="000000"/>
                </a:solidFill>
              </a:rPr>
              <a:pPr algn="r"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a:t>
            </a:fld>
            <a:endParaRPr lang="en-US" sz="1200">
              <a:solidFill>
                <a:srgbClr val="000000"/>
              </a:solidFill>
            </a:endParaRPr>
          </a:p>
        </p:txBody>
      </p:sp>
      <p:sp>
        <p:nvSpPr>
          <p:cNvPr id="33796" name="Text Box 1"/>
          <p:cNvSpPr txBox="1">
            <a:spLocks noChangeArrowheads="1"/>
          </p:cNvSpPr>
          <p:nvPr/>
        </p:nvSpPr>
        <p:spPr bwMode="auto">
          <a:xfrm>
            <a:off x="5594350" y="6457950"/>
            <a:ext cx="4278313" cy="339725"/>
          </a:xfrm>
          <a:prstGeom prst="rect">
            <a:avLst/>
          </a:prstGeom>
          <a:noFill/>
          <a:ln w="9525">
            <a:noFill/>
            <a:round/>
            <a:headEnd/>
            <a:tailEnd/>
          </a:ln>
        </p:spPr>
        <p:txBody>
          <a:bodyPr lIns="90000" tIns="46800" rIns="90000" bIns="46800" anchor="b"/>
          <a:lstStyle/>
          <a:p>
            <a:pPr algn="r"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0A80289-5E7A-4C23-B203-4FF1B2048C31}" type="slidenum">
              <a:rPr lang="en-US" sz="1200">
                <a:solidFill>
                  <a:srgbClr val="000000"/>
                </a:solidFill>
              </a:rPr>
              <a:pPr algn="r"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a:t>
            </a:fld>
            <a:endParaRPr lang="en-US" sz="1200">
              <a:solidFill>
                <a:srgbClr val="000000"/>
              </a:solidFill>
            </a:endParaRPr>
          </a:p>
        </p:txBody>
      </p:sp>
      <p:sp>
        <p:nvSpPr>
          <p:cNvPr id="33797" name="Rectangle 2"/>
          <p:cNvSpPr>
            <a:spLocks noGrp="1" noRot="1" noChangeAspect="1" noChangeArrowheads="1" noTextEdit="1"/>
          </p:cNvSpPr>
          <p:nvPr>
            <p:ph type="sldImg"/>
          </p:nvPr>
        </p:nvSpPr>
        <p:spPr>
          <a:xfrm>
            <a:off x="3238500" y="509588"/>
            <a:ext cx="3398838" cy="2549525"/>
          </a:xfrm>
          <a:solidFill>
            <a:srgbClr val="FFFFFF"/>
          </a:solidFill>
          <a:ln/>
        </p:spPr>
      </p:sp>
      <p:sp>
        <p:nvSpPr>
          <p:cNvPr id="33798" name="Rectangle 3"/>
          <p:cNvSpPr>
            <a:spLocks noGrp="1" noChangeArrowheads="1"/>
          </p:cNvSpPr>
          <p:nvPr>
            <p:ph type="body" idx="1"/>
          </p:nvPr>
        </p:nvSpPr>
        <p:spPr>
          <a:xfrm>
            <a:off x="1316038" y="3228975"/>
            <a:ext cx="7240587" cy="3059113"/>
          </a:xfrm>
          <a:noFill/>
          <a:ln/>
        </p:spPr>
        <p:txBody>
          <a:bodyPr wrap="none" anchor="ctr"/>
          <a:lstStyle/>
          <a:p>
            <a:pPr eaLnBrk="1" hangingPunct="1">
              <a:lnSpc>
                <a:spcPct val="80000"/>
              </a:lnSpc>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800" smtClean="0">
                <a:latin typeface="Gill Sans MT"/>
                <a:ea typeface="ＭＳ Ｐゴシック"/>
                <a:cs typeface="ＭＳ Ｐゴシック"/>
              </a:rPr>
              <a:t>The AQF is both nationally and internationally focussed.</a:t>
            </a:r>
          </a:p>
          <a:p>
            <a:pPr eaLnBrk="1" hangingPunct="1">
              <a:lnSpc>
                <a:spcPct val="80000"/>
              </a:lnSpc>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800" smtClean="0">
                <a:latin typeface="Gill Sans MT"/>
                <a:ea typeface="ＭＳ Ｐゴシック"/>
                <a:cs typeface="ＭＳ Ｐゴシック"/>
              </a:rPr>
              <a:t>The objectives are to provide a mechanism to improve qualification outcomes in Australia </a:t>
            </a:r>
          </a:p>
          <a:p>
            <a:pPr eaLnBrk="1" hangingPunct="1">
              <a:lnSpc>
                <a:spcPct val="80000"/>
              </a:lnSpc>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800" smtClean="0">
                <a:latin typeface="Gill Sans MT"/>
                <a:ea typeface="ＭＳ Ｐゴシック"/>
                <a:cs typeface="ＭＳ Ｐゴシック"/>
              </a:rPr>
              <a:t>which in turn supports the value of Australian qualifications in the context of the international mobility of students and workers.</a:t>
            </a:r>
          </a:p>
          <a:p>
            <a:pPr eaLnBrk="1" hangingPunct="1">
              <a:lnSpc>
                <a:spcPct val="80000"/>
              </a:lnSpc>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800" smtClean="0">
                <a:latin typeface="Gill Sans MT"/>
                <a:ea typeface="ＭＳ Ｐゴシック"/>
                <a:cs typeface="ＭＳ Ｐゴシック"/>
              </a:rPr>
              <a:t>Of particular interest to yourselves would be: </a:t>
            </a:r>
          </a:p>
          <a:p>
            <a:pPr eaLnBrk="1" hangingPunct="1">
              <a:lnSpc>
                <a:spcPct val="80000"/>
              </a:lnSpc>
              <a:spcBef>
                <a:spcPts val="450"/>
              </a:spcBef>
              <a:buClrTx/>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800" smtClean="0">
                <a:latin typeface="Gill Sans MT"/>
                <a:ea typeface="ＭＳ Ｐゴシック"/>
                <a:cs typeface="ＭＳ Ｐゴシック"/>
              </a:rPr>
              <a:t>Objective 2 – consistent, relevant outcomes and confidence in qualifications</a:t>
            </a:r>
          </a:p>
          <a:p>
            <a:pPr eaLnBrk="1" hangingPunct="1">
              <a:lnSpc>
                <a:spcPct val="80000"/>
              </a:lnSpc>
              <a:spcBef>
                <a:spcPts val="450"/>
              </a:spcBef>
              <a:buClrTx/>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800" smtClean="0">
                <a:latin typeface="Gill Sans MT"/>
                <a:ea typeface="ＭＳ Ｐゴシック"/>
                <a:cs typeface="ＭＳ Ｐゴシック"/>
              </a:rPr>
              <a:t>Objectives 3 and 4 – pathways between education and the labour market and the contribution to Australia’s economy and recognition of previous learning and experience</a:t>
            </a:r>
          </a:p>
          <a:p>
            <a:pPr eaLnBrk="1" hangingPunct="1">
              <a:lnSpc>
                <a:spcPct val="80000"/>
              </a:lnSpc>
              <a:spcBef>
                <a:spcPts val="450"/>
              </a:spcBef>
              <a:buClrTx/>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800" smtClean="0">
                <a:latin typeface="Gill Sans MT"/>
                <a:ea typeface="ＭＳ Ｐゴシック"/>
                <a:cs typeface="ＭＳ Ｐゴシック"/>
              </a:rPr>
              <a:t>Objectives 6 and 7 – international mobility and recognition across borders</a:t>
            </a:r>
          </a:p>
          <a:p>
            <a:pPr eaLnBrk="1" hangingPunct="1">
              <a:lnSpc>
                <a:spcPct val="80000"/>
              </a:lnSpc>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sz="800" smtClean="0">
              <a:latin typeface="Gill Sans MT"/>
              <a:ea typeface="ＭＳ Ｐゴシック"/>
              <a:cs typeface="ＭＳ Ｐゴシック"/>
            </a:endParaRPr>
          </a:p>
          <a:p>
            <a:pPr eaLnBrk="1" hangingPunct="1">
              <a:lnSpc>
                <a:spcPct val="80000"/>
              </a:lnSpc>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sz="800" smtClean="0">
              <a:latin typeface="Arial" charset="0"/>
              <a:ea typeface="ＭＳ Ｐゴシック"/>
              <a:cs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p:nvPr>
        </p:nvSpPr>
        <p:spPr>
          <a:noFill/>
        </p:spPr>
        <p:txBody>
          <a:bodyPr/>
          <a:lstStyle/>
          <a:p>
            <a:fld id="{6ADB132D-0EE2-45FC-8E48-E555CFD64960}" type="slidenum">
              <a:rPr lang="en-US" smtClean="0">
                <a:ea typeface="ＭＳ Ｐゴシック"/>
                <a:cs typeface="ＭＳ Ｐゴシック"/>
              </a:rPr>
              <a:pPr/>
              <a:t>9</a:t>
            </a:fld>
            <a:endParaRPr lang="en-US" smtClean="0">
              <a:ea typeface="ＭＳ Ｐゴシック"/>
              <a:cs typeface="ＭＳ Ｐゴシック"/>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r>
              <a:rPr lang="en-AU" smtClean="0"/>
              <a:t>Elements that make up the AQF</a:t>
            </a:r>
          </a:p>
          <a:p>
            <a:endParaRPr lang="en-AU" smtClean="0"/>
          </a:p>
          <a:p>
            <a:r>
              <a:rPr lang="en-AU" smtClean="0"/>
              <a:t>Levels and criteria</a:t>
            </a:r>
          </a:p>
          <a:p>
            <a:r>
              <a:rPr lang="en-AU" smtClean="0"/>
              <a:t>Qualification descriptors</a:t>
            </a:r>
          </a:p>
          <a:p>
            <a:r>
              <a:rPr lang="en-AU" smtClean="0"/>
              <a:t>Specifications</a:t>
            </a:r>
          </a:p>
          <a:p>
            <a:r>
              <a:rPr lang="en-AU" smtClean="0"/>
              <a:t>Policies</a:t>
            </a:r>
          </a:p>
          <a:p>
            <a:r>
              <a:rPr lang="en-AU" smtClean="0"/>
              <a:t>Glossary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D0D2A536-A154-4E03-9FBF-13D76D8BB42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6ACE17C7-0E3B-4F6A-8DB3-3A61A1215BE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1928" y="463550"/>
            <a:ext cx="1941513" cy="56276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6" y="463550"/>
            <a:ext cx="5673725" cy="5627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7BE702DE-342F-4193-8C0C-93BF8AD9256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79297CF8-8943-41DA-AA6A-21322A62CBE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8AFBCBDA-305E-4ABB-986E-95F9EF893E3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4" y="1981200"/>
            <a:ext cx="3806825" cy="4110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31" y="1981200"/>
            <a:ext cx="3808413" cy="4110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C25C85A0-9CC3-49BC-A740-AACDE3997F8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72FF4FA3-CA2B-4A19-9CFA-B58FD926BFF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2ED09AA1-B2A7-4DDF-9494-17447BC96C7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3F8A1E9B-1280-4AC5-85C6-44D63BC073B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73F4CC59-BF90-4CCE-A76F-3AA089303AB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CD747CF6-94A6-4174-B567-B97F673AAFD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bwMode="auto">
          <a:xfrm>
            <a:off x="685800" y="463550"/>
            <a:ext cx="7767638" cy="1433513"/>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altLang="zh-TW" smtClean="0"/>
              <a:t>Click to edit the title text format</a:t>
            </a:r>
          </a:p>
        </p:txBody>
      </p:sp>
      <p:sp>
        <p:nvSpPr>
          <p:cNvPr id="24579" name="Rectangle 2"/>
          <p:cNvSpPr>
            <a:spLocks noGrp="1" noChangeArrowheads="1"/>
          </p:cNvSpPr>
          <p:nvPr>
            <p:ph type="body" idx="1"/>
          </p:nvPr>
        </p:nvSpPr>
        <p:spPr bwMode="auto">
          <a:xfrm>
            <a:off x="685800" y="1981200"/>
            <a:ext cx="7767638" cy="4110038"/>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ltLang="zh-TW" smtClean="0"/>
              <a:t>Click to edit the outline text format</a:t>
            </a:r>
          </a:p>
          <a:p>
            <a:pPr lvl="1"/>
            <a:r>
              <a:rPr lang="en-GB" altLang="zh-TW" smtClean="0"/>
              <a:t>Second Outline Level</a:t>
            </a:r>
          </a:p>
          <a:p>
            <a:pPr lvl="2"/>
            <a:r>
              <a:rPr lang="en-GB" altLang="zh-TW" smtClean="0"/>
              <a:t>Third Outline Level</a:t>
            </a:r>
          </a:p>
          <a:p>
            <a:pPr lvl="3"/>
            <a:r>
              <a:rPr lang="en-GB" altLang="zh-TW" smtClean="0"/>
              <a:t>Fourth Outline Level</a:t>
            </a:r>
          </a:p>
          <a:p>
            <a:pPr lvl="4"/>
            <a:r>
              <a:rPr lang="en-GB" altLang="zh-TW" smtClean="0"/>
              <a:t>Fifth Outline Level</a:t>
            </a:r>
          </a:p>
          <a:p>
            <a:pPr lvl="4"/>
            <a:r>
              <a:rPr lang="en-GB" altLang="zh-TW" smtClean="0"/>
              <a:t>Sixth Outline Level</a:t>
            </a:r>
          </a:p>
          <a:p>
            <a:pPr lvl="4"/>
            <a:r>
              <a:rPr lang="en-GB" altLang="zh-TW" smtClean="0"/>
              <a:t>Seventh Outline Level</a:t>
            </a:r>
          </a:p>
          <a:p>
            <a:pPr lvl="4"/>
            <a:r>
              <a:rPr lang="en-GB" altLang="zh-TW" smtClean="0"/>
              <a:t>Eighth Outline Level</a:t>
            </a:r>
          </a:p>
          <a:p>
            <a:pPr lvl="4"/>
            <a:r>
              <a:rPr lang="en-GB" altLang="zh-TW" smtClean="0"/>
              <a:t>Ninth Outline Level</a:t>
            </a:r>
          </a:p>
        </p:txBody>
      </p:sp>
      <p:sp>
        <p:nvSpPr>
          <p:cNvPr id="2" name="Text Box 3"/>
          <p:cNvSpPr txBox="1">
            <a:spLocks noChangeArrowheads="1"/>
          </p:cNvSpPr>
          <p:nvPr/>
        </p:nvSpPr>
        <p:spPr bwMode="auto">
          <a:xfrm>
            <a:off x="685800" y="6248400"/>
            <a:ext cx="1905000" cy="460375"/>
          </a:xfrm>
          <a:prstGeom prst="rect">
            <a:avLst/>
          </a:prstGeom>
          <a:noFill/>
          <a:ln w="9525">
            <a:noFill/>
            <a:round/>
            <a:headEnd/>
            <a:tailEnd/>
          </a:ln>
          <a:effectLst/>
        </p:spPr>
        <p:txBody>
          <a:bodyPr wrap="none" anchor="ctr"/>
          <a:lstStyle/>
          <a:p>
            <a:pPr algn="ctr" eaLnBrk="0" hangingPunct="0">
              <a:buClr>
                <a:srgbClr val="000000"/>
              </a:buClr>
              <a:buSzPct val="100000"/>
              <a:buFont typeface="Times New Roman" pitchFamily="18" charset="0"/>
              <a:buNone/>
              <a:defRPr/>
            </a:pPr>
            <a:endParaRPr lang="en-US">
              <a:ea typeface="ＭＳ Ｐゴシック" pitchFamily="-64" charset="-128"/>
              <a:cs typeface="+mn-cs"/>
            </a:endParaRPr>
          </a:p>
        </p:txBody>
      </p:sp>
      <p:sp>
        <p:nvSpPr>
          <p:cNvPr id="1028" name="Text Box 4"/>
          <p:cNvSpPr txBox="1">
            <a:spLocks noChangeArrowheads="1"/>
          </p:cNvSpPr>
          <p:nvPr/>
        </p:nvSpPr>
        <p:spPr bwMode="auto">
          <a:xfrm>
            <a:off x="3124200" y="6248400"/>
            <a:ext cx="2895600" cy="460375"/>
          </a:xfrm>
          <a:prstGeom prst="rect">
            <a:avLst/>
          </a:prstGeom>
          <a:noFill/>
          <a:ln w="9525">
            <a:noFill/>
            <a:round/>
            <a:headEnd/>
            <a:tailEnd/>
          </a:ln>
          <a:effectLst/>
        </p:spPr>
        <p:txBody>
          <a:bodyPr wrap="none" anchor="ctr"/>
          <a:lstStyle/>
          <a:p>
            <a:pPr algn="ctr" eaLnBrk="0" hangingPunct="0">
              <a:buClr>
                <a:srgbClr val="000000"/>
              </a:buClr>
              <a:buSzPct val="100000"/>
              <a:buFont typeface="Times New Roman" pitchFamily="18" charset="0"/>
              <a:buNone/>
              <a:defRPr/>
            </a:pPr>
            <a:endParaRPr lang="en-US">
              <a:ea typeface="ＭＳ Ｐゴシック" pitchFamily="-64" charset="-128"/>
              <a:cs typeface="+mn-cs"/>
            </a:endParaRPr>
          </a:p>
        </p:txBody>
      </p:sp>
      <p:sp>
        <p:nvSpPr>
          <p:cNvPr id="1029" name="Rectangle 5"/>
          <p:cNvSpPr>
            <a:spLocks noGrp="1" noChangeArrowheads="1"/>
          </p:cNvSpPr>
          <p:nvPr>
            <p:ph type="sldNum"/>
          </p:nvPr>
        </p:nvSpPr>
        <p:spPr bwMode="auto">
          <a:xfrm>
            <a:off x="6553200" y="6248400"/>
            <a:ext cx="1900238" cy="45878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eaLnBrk="0" hangingPunct="0">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pitchFamily="-64" charset="-128"/>
                <a:cs typeface="+mn-cs"/>
              </a:defRPr>
            </a:lvl1pPr>
          </a:lstStyle>
          <a:p>
            <a:pPr>
              <a:defRPr/>
            </a:pPr>
            <a:fld id="{01640FE4-71FE-49AA-8248-77A917C841A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ＭＳ Ｐゴシック"/>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64" charset="-128"/>
          <a:cs typeface="ＭＳ Ｐゴシック"/>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64" charset="-128"/>
          <a:cs typeface="ＭＳ Ｐゴシック"/>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64" charset="-128"/>
          <a:cs typeface="ＭＳ Ｐゴシック"/>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64" charset="-128"/>
          <a:cs typeface="ＭＳ Ｐゴシック"/>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64"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64"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64"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64" charset="-128"/>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ＭＳ Ｐゴシック"/>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cs typeface="ＭＳ Ｐゴシック"/>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cs typeface="ＭＳ Ｐゴシック"/>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ＭＳ Ｐゴシック"/>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ＭＳ Ｐゴシック"/>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1371600" y="3886200"/>
            <a:ext cx="6400800" cy="1752600"/>
          </a:xfrm>
          <a:prstGeom prst="rect">
            <a:avLst/>
          </a:prstGeom>
          <a:noFill/>
          <a:ln w="9525">
            <a:noFill/>
            <a:round/>
            <a:headEnd/>
            <a:tailEnd/>
          </a:ln>
        </p:spPr>
        <p:txBody>
          <a:bodyPr wrap="none" anchor="ctr"/>
          <a:lstStyle/>
          <a:p>
            <a:pPr algn="ctr" eaLnBrk="0" hangingPunct="0">
              <a:buClr>
                <a:srgbClr val="000000"/>
              </a:buClr>
              <a:buSzPct val="100000"/>
              <a:buFont typeface="Times New Roman" pitchFamily="18" charset="0"/>
              <a:buNone/>
            </a:pPr>
            <a:endParaRPr lang="en-US"/>
          </a:p>
        </p:txBody>
      </p:sp>
      <p:sp>
        <p:nvSpPr>
          <p:cNvPr id="15363" name="Text Box 2"/>
          <p:cNvSpPr txBox="1">
            <a:spLocks noChangeArrowheads="1"/>
          </p:cNvSpPr>
          <p:nvPr/>
        </p:nvSpPr>
        <p:spPr bwMode="auto">
          <a:xfrm>
            <a:off x="685800" y="2286000"/>
            <a:ext cx="7772400" cy="1143000"/>
          </a:xfrm>
          <a:prstGeom prst="rect">
            <a:avLst/>
          </a:prstGeom>
          <a:noFill/>
          <a:ln w="9525">
            <a:noFill/>
            <a:round/>
            <a:headEnd/>
            <a:tailEnd/>
          </a:ln>
        </p:spPr>
        <p:txBody>
          <a:bodyPr anchor="ct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4400">
                <a:solidFill>
                  <a:srgbClr val="000000"/>
                </a:solidFill>
              </a:rPr>
              <a:t>AQF cover</a:t>
            </a:r>
          </a:p>
        </p:txBody>
      </p:sp>
      <p:pic>
        <p:nvPicPr>
          <p:cNvPr id="15364" name="Picture 3"/>
          <p:cNvPicPr>
            <a:picLocks noChangeAspect="1" noChangeArrowheads="1"/>
          </p:cNvPicPr>
          <p:nvPr/>
        </p:nvPicPr>
        <p:blipFill>
          <a:blip r:embed="rId3" cstate="print"/>
          <a:srcRect/>
          <a:stretch>
            <a:fillRect/>
          </a:stretch>
        </p:blipFill>
        <p:spPr bwMode="auto">
          <a:xfrm>
            <a:off x="0" y="-160338"/>
            <a:ext cx="9144000" cy="7018338"/>
          </a:xfrm>
          <a:prstGeom prst="rect">
            <a:avLst/>
          </a:prstGeom>
          <a:noFill/>
          <a:ln w="9525">
            <a:noFill/>
            <a:round/>
            <a:headEnd/>
            <a:tailEnd/>
          </a:ln>
        </p:spPr>
      </p:pic>
      <p:sp>
        <p:nvSpPr>
          <p:cNvPr id="15365" name="Text Box 4"/>
          <p:cNvSpPr txBox="1">
            <a:spLocks noChangeArrowheads="1"/>
          </p:cNvSpPr>
          <p:nvPr/>
        </p:nvSpPr>
        <p:spPr bwMode="auto">
          <a:xfrm>
            <a:off x="425450" y="3600450"/>
            <a:ext cx="5334000" cy="2309813"/>
          </a:xfrm>
          <a:prstGeom prst="rect">
            <a:avLst/>
          </a:prstGeom>
          <a:noFill/>
          <a:ln w="9525">
            <a:noFill/>
            <a:round/>
            <a:headEnd/>
            <a:tailEnd/>
          </a:ln>
        </p:spPr>
        <p:txBody>
          <a:bodyPr lIns="90000" tIns="46800" rIns="90000" bIns="46800">
            <a:spAutoFit/>
          </a:bodyPr>
          <a:lstStyle/>
          <a:p>
            <a:pPr eaLnBrk="0" hangingPunct="0">
              <a:lnSpc>
                <a:spcPct val="80000"/>
              </a:lnSpc>
              <a:spcBef>
                <a:spcPts val="325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6000" b="1">
                <a:solidFill>
                  <a:srgbClr val="000000"/>
                </a:solidFill>
                <a:latin typeface="Gill Sans MT"/>
              </a:rPr>
              <a:t>Australian Qualifications Framework</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4AQF_PPT3"/>
          <p:cNvPicPr>
            <a:picLocks noChangeAspect="1" noChangeArrowheads="1"/>
          </p:cNvPicPr>
          <p:nvPr/>
        </p:nvPicPr>
        <p:blipFill>
          <a:blip r:embed="rId3" cstate="print"/>
          <a:srcRect/>
          <a:stretch>
            <a:fillRect/>
          </a:stretch>
        </p:blipFill>
        <p:spPr bwMode="auto">
          <a:xfrm>
            <a:off x="0" y="-144463"/>
            <a:ext cx="9144000" cy="7002463"/>
          </a:xfrm>
          <a:prstGeom prst="rect">
            <a:avLst/>
          </a:prstGeom>
          <a:noFill/>
          <a:ln w="9525">
            <a:noFill/>
            <a:miter lim="800000"/>
            <a:headEnd/>
            <a:tailEnd/>
          </a:ln>
        </p:spPr>
      </p:pic>
      <p:sp>
        <p:nvSpPr>
          <p:cNvPr id="36866" name="Rectangle 3"/>
          <p:cNvSpPr>
            <a:spLocks noGrp="1" noChangeArrowheads="1"/>
          </p:cNvSpPr>
          <p:nvPr>
            <p:ph type="title"/>
          </p:nvPr>
        </p:nvSpPr>
        <p:spPr>
          <a:xfrm>
            <a:off x="755650" y="404813"/>
            <a:ext cx="7772400" cy="1143000"/>
          </a:xfrm>
        </p:spPr>
        <p:txBody>
          <a:bodyPr/>
          <a:lstStyle/>
          <a:p>
            <a:r>
              <a:rPr lang="en-AU" sz="3600" b="1" smtClean="0"/>
              <a:t>Recognising the AQF</a:t>
            </a:r>
            <a:endParaRPr lang="en-US" sz="3600" b="1" smtClean="0"/>
          </a:p>
        </p:txBody>
      </p:sp>
      <p:sp>
        <p:nvSpPr>
          <p:cNvPr id="36867" name="Rectangle 4"/>
          <p:cNvSpPr>
            <a:spLocks noGrp="1" noChangeArrowheads="1"/>
          </p:cNvSpPr>
          <p:nvPr>
            <p:ph type="body" idx="1"/>
          </p:nvPr>
        </p:nvSpPr>
        <p:spPr>
          <a:xfrm>
            <a:off x="684213" y="2060575"/>
            <a:ext cx="8153400" cy="3744913"/>
          </a:xfrm>
        </p:spPr>
        <p:txBody>
          <a:bodyPr/>
          <a:lstStyle/>
          <a:p>
            <a:pPr marL="457200" indent="-457200">
              <a:lnSpc>
                <a:spcPct val="80000"/>
              </a:lnSpc>
              <a:buFontTx/>
              <a:buAutoNum type="arabicPeriod"/>
            </a:pPr>
            <a:endParaRPr lang="en-AU" sz="2400" smtClean="0"/>
          </a:p>
          <a:p>
            <a:pPr marL="457200" indent="-457200">
              <a:lnSpc>
                <a:spcPct val="80000"/>
              </a:lnSpc>
              <a:buFontTx/>
              <a:buNone/>
            </a:pPr>
            <a:endParaRPr lang="en-US" sz="2400" smtClean="0"/>
          </a:p>
          <a:p>
            <a:pPr marL="457200" indent="-457200">
              <a:lnSpc>
                <a:spcPct val="110000"/>
              </a:lnSpc>
            </a:pPr>
            <a:endParaRPr lang="en-US" sz="2400" smtClean="0"/>
          </a:p>
        </p:txBody>
      </p:sp>
      <p:pic>
        <p:nvPicPr>
          <p:cNvPr id="36868" name="Picture 5"/>
          <p:cNvPicPr>
            <a:picLocks noChangeAspect="1" noChangeArrowheads="1"/>
          </p:cNvPicPr>
          <p:nvPr/>
        </p:nvPicPr>
        <p:blipFill>
          <a:blip r:embed="rId4" cstate="print"/>
          <a:srcRect/>
          <a:stretch>
            <a:fillRect/>
          </a:stretch>
        </p:blipFill>
        <p:spPr bwMode="auto">
          <a:xfrm>
            <a:off x="2268538" y="1963738"/>
            <a:ext cx="4535487" cy="4389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4AQF_PPT2"/>
          <p:cNvPicPr>
            <a:picLocks noChangeAspect="1" noChangeArrowheads="1"/>
          </p:cNvPicPr>
          <p:nvPr/>
        </p:nvPicPr>
        <p:blipFill>
          <a:blip r:embed="rId3" cstate="print"/>
          <a:srcRect/>
          <a:stretch>
            <a:fillRect/>
          </a:stretch>
        </p:blipFill>
        <p:spPr bwMode="auto">
          <a:xfrm>
            <a:off x="0" y="-169863"/>
            <a:ext cx="9144000" cy="7027863"/>
          </a:xfrm>
          <a:prstGeom prst="rect">
            <a:avLst/>
          </a:prstGeom>
          <a:noFill/>
          <a:ln w="9525">
            <a:noFill/>
            <a:miter lim="800000"/>
            <a:headEnd/>
            <a:tailEnd/>
          </a:ln>
        </p:spPr>
      </p:pic>
      <p:sp>
        <p:nvSpPr>
          <p:cNvPr id="38914" name="Rectangle 3"/>
          <p:cNvSpPr>
            <a:spLocks noGrp="1" noChangeArrowheads="1"/>
          </p:cNvSpPr>
          <p:nvPr>
            <p:ph type="ctrTitle" idx="4294967295"/>
          </p:nvPr>
        </p:nvSpPr>
        <p:spPr>
          <a:xfrm>
            <a:off x="755650" y="1989138"/>
            <a:ext cx="7772400" cy="3816350"/>
          </a:xfrm>
        </p:spPr>
        <p:txBody>
          <a:bodyPr/>
          <a:lstStyle/>
          <a:p>
            <a:pPr marL="447675" algn="l"/>
            <a:r>
              <a:rPr lang="en-AU" sz="2400" smtClean="0"/>
              <a:t/>
            </a:r>
            <a:br>
              <a:rPr lang="en-AU" sz="2400" smtClean="0"/>
            </a:br>
            <a:r>
              <a:rPr lang="en-AU" sz="2400" smtClean="0"/>
              <a:t/>
            </a:r>
            <a:br>
              <a:rPr lang="en-AU" sz="2400" smtClean="0"/>
            </a:br>
            <a:r>
              <a:rPr lang="en-AU" sz="2400" smtClean="0"/>
              <a:t>Levels criteria and qualification type descriptors use the same taxonomy:</a:t>
            </a:r>
            <a:br>
              <a:rPr lang="en-AU" sz="2400" smtClean="0"/>
            </a:br>
            <a:r>
              <a:rPr lang="en-AU" sz="2400" smtClean="0"/>
              <a:t/>
            </a:r>
            <a:br>
              <a:rPr lang="en-AU" sz="2400" smtClean="0"/>
            </a:br>
            <a:r>
              <a:rPr lang="en-AU" sz="2400" smtClean="0"/>
              <a:t>-	knowledge</a:t>
            </a:r>
            <a:br>
              <a:rPr lang="en-AU" sz="2400" smtClean="0"/>
            </a:br>
            <a:r>
              <a:rPr lang="en-AU" sz="2400" smtClean="0"/>
              <a:t>-	skills</a:t>
            </a:r>
            <a:br>
              <a:rPr lang="en-AU" sz="2400" smtClean="0"/>
            </a:br>
            <a:r>
              <a:rPr lang="en-AU" sz="2400" smtClean="0"/>
              <a:t>-	application of knowledge and skills</a:t>
            </a:r>
            <a:br>
              <a:rPr lang="en-AU" sz="2400" smtClean="0"/>
            </a:br>
            <a:r>
              <a:rPr lang="en-AU" sz="2400" smtClean="0"/>
              <a:t/>
            </a:r>
            <a:br>
              <a:rPr lang="en-AU" sz="2400" smtClean="0"/>
            </a:br>
            <a:r>
              <a:rPr lang="en-AU" sz="2400" smtClean="0"/>
              <a:t>Generic learning outcomes are embedded across these domains</a:t>
            </a:r>
            <a:br>
              <a:rPr lang="en-AU" sz="2400" smtClean="0"/>
            </a:br>
            <a:r>
              <a:rPr lang="en-AU" sz="2400" smtClean="0"/>
              <a:t>  </a:t>
            </a:r>
            <a:br>
              <a:rPr lang="en-AU" sz="2400" smtClean="0"/>
            </a:br>
            <a:endParaRPr lang="en-US" sz="2400" smtClean="0"/>
          </a:p>
        </p:txBody>
      </p:sp>
      <p:sp>
        <p:nvSpPr>
          <p:cNvPr id="38915" name="Rectangle 4"/>
          <p:cNvSpPr>
            <a:spLocks noGrp="1" noChangeArrowheads="1"/>
          </p:cNvSpPr>
          <p:nvPr>
            <p:ph type="subTitle" idx="4294967295"/>
          </p:nvPr>
        </p:nvSpPr>
        <p:spPr>
          <a:xfrm>
            <a:off x="381000" y="533400"/>
            <a:ext cx="7935913" cy="5791200"/>
          </a:xfrm>
        </p:spPr>
        <p:txBody>
          <a:bodyPr/>
          <a:lstStyle/>
          <a:p>
            <a:pPr marL="0" indent="0">
              <a:buFontTx/>
              <a:buNone/>
            </a:pPr>
            <a:r>
              <a:rPr lang="en-US" sz="1200" smtClean="0"/>
              <a:t>﻿</a:t>
            </a:r>
          </a:p>
        </p:txBody>
      </p:sp>
      <p:sp>
        <p:nvSpPr>
          <p:cNvPr id="38916" name="Rectangle 5"/>
          <p:cNvSpPr>
            <a:spLocks noChangeArrowheads="1"/>
          </p:cNvSpPr>
          <p:nvPr/>
        </p:nvSpPr>
        <p:spPr bwMode="auto">
          <a:xfrm>
            <a:off x="827088" y="404813"/>
            <a:ext cx="7772400" cy="1143000"/>
          </a:xfrm>
          <a:prstGeom prst="rect">
            <a:avLst/>
          </a:prstGeom>
          <a:noFill/>
          <a:ln w="9525">
            <a:noFill/>
            <a:miter lim="800000"/>
            <a:headEnd/>
            <a:tailEnd/>
          </a:ln>
        </p:spPr>
        <p:txBody>
          <a:bodyPr anchor="ctr"/>
          <a:lstStyle/>
          <a:p>
            <a:pPr>
              <a:buClr>
                <a:srgbClr val="000000"/>
              </a:buClr>
              <a:buSzPct val="100000"/>
              <a:buFont typeface="Times New Roman" pitchFamily="18" charset="0"/>
              <a:buNone/>
            </a:pPr>
            <a:r>
              <a:rPr lang="en-US" sz="3200" b="1">
                <a:solidFill>
                  <a:schemeClr val="tx2"/>
                </a:solidFill>
              </a:rPr>
              <a:t>Taxonomy of learning outcomes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4AQF_PPT3"/>
          <p:cNvPicPr>
            <a:picLocks noChangeAspect="1" noChangeArrowheads="1"/>
          </p:cNvPicPr>
          <p:nvPr/>
        </p:nvPicPr>
        <p:blipFill>
          <a:blip r:embed="rId3" cstate="print"/>
          <a:srcRect/>
          <a:stretch>
            <a:fillRect/>
          </a:stretch>
        </p:blipFill>
        <p:spPr bwMode="auto">
          <a:xfrm>
            <a:off x="0" y="-144463"/>
            <a:ext cx="9144000" cy="7002463"/>
          </a:xfrm>
          <a:prstGeom prst="rect">
            <a:avLst/>
          </a:prstGeom>
          <a:noFill/>
          <a:ln w="9525">
            <a:noFill/>
            <a:miter lim="800000"/>
            <a:headEnd/>
            <a:tailEnd/>
          </a:ln>
        </p:spPr>
      </p:pic>
      <p:sp>
        <p:nvSpPr>
          <p:cNvPr id="40962" name="Rectangle 3"/>
          <p:cNvSpPr>
            <a:spLocks noGrp="1" noChangeArrowheads="1"/>
          </p:cNvSpPr>
          <p:nvPr>
            <p:ph type="title" idx="4294967295"/>
          </p:nvPr>
        </p:nvSpPr>
        <p:spPr>
          <a:xfrm>
            <a:off x="827088" y="404813"/>
            <a:ext cx="7772400" cy="1143000"/>
          </a:xfrm>
        </p:spPr>
        <p:txBody>
          <a:bodyPr/>
          <a:lstStyle/>
          <a:p>
            <a:pPr algn="l"/>
            <a:r>
              <a:rPr lang="en-US" sz="3200" b="1" smtClean="0"/>
              <a:t>Qualifications descriptors</a:t>
            </a:r>
          </a:p>
        </p:txBody>
      </p:sp>
      <p:sp>
        <p:nvSpPr>
          <p:cNvPr id="40963" name="Rectangle 4"/>
          <p:cNvSpPr>
            <a:spLocks noGrp="1" noChangeArrowheads="1"/>
          </p:cNvSpPr>
          <p:nvPr>
            <p:ph type="body" idx="4294967295"/>
          </p:nvPr>
        </p:nvSpPr>
        <p:spPr>
          <a:xfrm>
            <a:off x="611188" y="1700213"/>
            <a:ext cx="8153400" cy="4105275"/>
          </a:xfrm>
        </p:spPr>
        <p:txBody>
          <a:bodyPr/>
          <a:lstStyle/>
          <a:p>
            <a:pPr>
              <a:lnSpc>
                <a:spcPct val="110000"/>
              </a:lnSpc>
              <a:buFont typeface="Wingdings" pitchFamily="2" charset="2"/>
              <a:buNone/>
            </a:pPr>
            <a:r>
              <a:rPr lang="en-AU" sz="2400" smtClean="0"/>
              <a:t>	The descriptors for qualification types are consistently expressed to assist with better understanding of qualifications across sectors. </a:t>
            </a:r>
          </a:p>
          <a:p>
            <a:pPr>
              <a:lnSpc>
                <a:spcPct val="110000"/>
              </a:lnSpc>
              <a:buFont typeface="Wingdings" pitchFamily="2" charset="2"/>
              <a:buNone/>
            </a:pPr>
            <a:endParaRPr lang="en-AU" sz="2400" smtClean="0"/>
          </a:p>
          <a:p>
            <a:pPr>
              <a:lnSpc>
                <a:spcPct val="110000"/>
              </a:lnSpc>
              <a:buFont typeface="Wingdings" pitchFamily="2" charset="2"/>
              <a:buNone/>
            </a:pPr>
            <a:r>
              <a:rPr lang="en-AU" sz="2400" smtClean="0"/>
              <a:t>	The common language of all qualification types will also assist with negotiating and designing pathways between general education and competency based training to maximise potential credit.</a:t>
            </a:r>
            <a:endParaRPr lang="en-US" sz="24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4AQF_PPT3"/>
          <p:cNvPicPr>
            <a:picLocks noChangeAspect="1" noChangeArrowheads="1"/>
          </p:cNvPicPr>
          <p:nvPr/>
        </p:nvPicPr>
        <p:blipFill>
          <a:blip r:embed="rId3" cstate="print"/>
          <a:srcRect/>
          <a:stretch>
            <a:fillRect/>
          </a:stretch>
        </p:blipFill>
        <p:spPr bwMode="auto">
          <a:xfrm>
            <a:off x="0" y="-144463"/>
            <a:ext cx="9144000" cy="7002463"/>
          </a:xfrm>
          <a:prstGeom prst="rect">
            <a:avLst/>
          </a:prstGeom>
          <a:noFill/>
          <a:ln w="9525">
            <a:noFill/>
            <a:miter lim="800000"/>
            <a:headEnd/>
            <a:tailEnd/>
          </a:ln>
        </p:spPr>
      </p:pic>
      <p:sp>
        <p:nvSpPr>
          <p:cNvPr id="43010" name="Rectangle 3"/>
          <p:cNvSpPr>
            <a:spLocks noGrp="1" noChangeArrowheads="1"/>
          </p:cNvSpPr>
          <p:nvPr>
            <p:ph type="title" idx="4294967295"/>
          </p:nvPr>
        </p:nvSpPr>
        <p:spPr>
          <a:xfrm>
            <a:off x="827088" y="404813"/>
            <a:ext cx="7772400" cy="1143000"/>
          </a:xfrm>
        </p:spPr>
        <p:txBody>
          <a:bodyPr lIns="91440" tIns="45720" rIns="91440" bIns="45720"/>
          <a:lstStyle/>
          <a:p>
            <a:pPr algn="l"/>
            <a:r>
              <a:rPr lang="en-US" sz="3200" b="1" smtClean="0"/>
              <a:t>Masters Degree (Coursework) descriptor</a:t>
            </a:r>
          </a:p>
        </p:txBody>
      </p:sp>
      <p:sp>
        <p:nvSpPr>
          <p:cNvPr id="43011" name="Rectangle 4"/>
          <p:cNvSpPr>
            <a:spLocks noGrp="1" noChangeArrowheads="1"/>
          </p:cNvSpPr>
          <p:nvPr>
            <p:ph type="body" idx="4294967295"/>
          </p:nvPr>
        </p:nvSpPr>
        <p:spPr>
          <a:xfrm>
            <a:off x="611188" y="1700213"/>
            <a:ext cx="8153400" cy="4105275"/>
          </a:xfrm>
        </p:spPr>
        <p:txBody>
          <a:bodyPr lIns="91440" tIns="45720" rIns="91440" bIns="45720"/>
          <a:lstStyle/>
          <a:p>
            <a:pPr>
              <a:lnSpc>
                <a:spcPct val="110000"/>
              </a:lnSpc>
              <a:buFont typeface="Wingdings" pitchFamily="2" charset="2"/>
              <a:buNone/>
            </a:pPr>
            <a:r>
              <a:rPr lang="en-AU" smtClean="0"/>
              <a:t>	</a:t>
            </a:r>
            <a:r>
              <a:rPr lang="en-AU" sz="2400" b="1" smtClean="0"/>
              <a:t>Knowledge:</a:t>
            </a:r>
          </a:p>
          <a:p>
            <a:pPr>
              <a:lnSpc>
                <a:spcPct val="110000"/>
              </a:lnSpc>
              <a:buFont typeface="Wingdings" pitchFamily="2" charset="2"/>
              <a:buNone/>
            </a:pPr>
            <a:r>
              <a:rPr lang="en-AU" smtClean="0"/>
              <a:t>	</a:t>
            </a:r>
            <a:r>
              <a:rPr lang="en-AU" sz="2400" smtClean="0"/>
              <a:t>Graduates of a Masters Degree (Coursework) will have:</a:t>
            </a:r>
          </a:p>
          <a:p>
            <a:pPr>
              <a:lnSpc>
                <a:spcPct val="110000"/>
              </a:lnSpc>
              <a:buFont typeface="Wingdings" pitchFamily="2" charset="2"/>
              <a:buNone/>
            </a:pPr>
            <a:r>
              <a:rPr lang="en-AU" sz="2400" smtClean="0"/>
              <a:t>	-	 a body of knowledge that includes the 					   	 understanding of recent developments in a discipline 	 and/or area of professional practice</a:t>
            </a:r>
          </a:p>
          <a:p>
            <a:pPr>
              <a:lnSpc>
                <a:spcPct val="110000"/>
              </a:lnSpc>
              <a:buFont typeface="Wingdings" pitchFamily="2" charset="2"/>
              <a:buNone/>
            </a:pPr>
            <a:r>
              <a:rPr lang="en-AU" sz="2400" smtClean="0"/>
              <a:t>	-	 knowledge of research principles and methods 	 		 applicable to a field of work and/or learning</a:t>
            </a:r>
            <a:endParaRPr lang="en-AU" smtClean="0"/>
          </a:p>
          <a:p>
            <a:pPr>
              <a:lnSpc>
                <a:spcPct val="110000"/>
              </a:lnSpc>
              <a:buFont typeface="Wingdings" pitchFamily="2" charset="2"/>
              <a:buNone/>
            </a:pPr>
            <a:r>
              <a:rPr lang="en-AU" smtClean="0"/>
              <a:t>	</a:t>
            </a:r>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4AQF_PPT3"/>
          <p:cNvPicPr>
            <a:picLocks noChangeAspect="1" noChangeArrowheads="1"/>
          </p:cNvPicPr>
          <p:nvPr/>
        </p:nvPicPr>
        <p:blipFill>
          <a:blip r:embed="rId3" cstate="print"/>
          <a:srcRect/>
          <a:stretch>
            <a:fillRect/>
          </a:stretch>
        </p:blipFill>
        <p:spPr bwMode="auto">
          <a:xfrm>
            <a:off x="0" y="-144463"/>
            <a:ext cx="9144000" cy="7002463"/>
          </a:xfrm>
          <a:prstGeom prst="rect">
            <a:avLst/>
          </a:prstGeom>
          <a:noFill/>
          <a:ln w="9525">
            <a:noFill/>
            <a:miter lim="800000"/>
            <a:headEnd/>
            <a:tailEnd/>
          </a:ln>
        </p:spPr>
      </p:pic>
      <p:sp>
        <p:nvSpPr>
          <p:cNvPr id="45058" name="Rectangle 3"/>
          <p:cNvSpPr>
            <a:spLocks noGrp="1" noChangeArrowheads="1"/>
          </p:cNvSpPr>
          <p:nvPr>
            <p:ph type="title" idx="4294967295"/>
          </p:nvPr>
        </p:nvSpPr>
        <p:spPr>
          <a:xfrm>
            <a:off x="827088" y="404813"/>
            <a:ext cx="7772400" cy="1143000"/>
          </a:xfrm>
        </p:spPr>
        <p:txBody>
          <a:bodyPr lIns="91440" tIns="45720" rIns="91440" bIns="45720"/>
          <a:lstStyle/>
          <a:p>
            <a:pPr algn="l"/>
            <a:r>
              <a:rPr lang="en-US" sz="3200" b="1" smtClean="0"/>
              <a:t>Masters Degree (Coursework) descriptor</a:t>
            </a:r>
          </a:p>
        </p:txBody>
      </p:sp>
      <p:sp>
        <p:nvSpPr>
          <p:cNvPr id="45059" name="Rectangle 4"/>
          <p:cNvSpPr>
            <a:spLocks noGrp="1" noChangeArrowheads="1"/>
          </p:cNvSpPr>
          <p:nvPr>
            <p:ph type="body" idx="4294967295"/>
          </p:nvPr>
        </p:nvSpPr>
        <p:spPr>
          <a:xfrm>
            <a:off x="611188" y="1700213"/>
            <a:ext cx="8153400" cy="4105275"/>
          </a:xfrm>
        </p:spPr>
        <p:txBody>
          <a:bodyPr lIns="91440" tIns="45720" rIns="91440" bIns="45720"/>
          <a:lstStyle/>
          <a:p>
            <a:pPr>
              <a:lnSpc>
                <a:spcPct val="110000"/>
              </a:lnSpc>
              <a:buFont typeface="Wingdings" pitchFamily="2" charset="2"/>
              <a:buNone/>
            </a:pPr>
            <a:r>
              <a:rPr lang="en-AU" sz="800" smtClean="0"/>
              <a:t>	</a:t>
            </a:r>
            <a:r>
              <a:rPr lang="en-AU" sz="2000" b="1" smtClean="0"/>
              <a:t>Skills:</a:t>
            </a:r>
            <a:r>
              <a:rPr lang="en-AU" sz="1200" smtClean="0"/>
              <a:t> </a:t>
            </a:r>
          </a:p>
          <a:p>
            <a:pPr>
              <a:lnSpc>
                <a:spcPct val="110000"/>
              </a:lnSpc>
              <a:buFont typeface="Wingdings" pitchFamily="2" charset="2"/>
              <a:buNone/>
            </a:pPr>
            <a:r>
              <a:rPr lang="en-AU" sz="1200" smtClean="0"/>
              <a:t>	</a:t>
            </a:r>
            <a:r>
              <a:rPr lang="en-AU" sz="2000" smtClean="0"/>
              <a:t>Graduates of a Masters Degree (Coursework) will have:</a:t>
            </a:r>
          </a:p>
          <a:p>
            <a:pPr>
              <a:lnSpc>
                <a:spcPct val="110000"/>
              </a:lnSpc>
              <a:buFont typeface="Wingdings" pitchFamily="2" charset="2"/>
              <a:buNone/>
            </a:pPr>
            <a:endParaRPr lang="en-AU" sz="1000" smtClean="0"/>
          </a:p>
          <a:p>
            <a:pPr lvl="1">
              <a:lnSpc>
                <a:spcPct val="110000"/>
              </a:lnSpc>
              <a:buFontTx/>
              <a:buNone/>
            </a:pPr>
            <a:r>
              <a:rPr lang="en-AU" sz="2000" smtClean="0"/>
              <a:t>-	cognitive skills to demonstrate mastery of theoretical knowledge and to reflect critically on theory and professional practice or scholarship</a:t>
            </a:r>
          </a:p>
          <a:p>
            <a:pPr lvl="1">
              <a:lnSpc>
                <a:spcPct val="110000"/>
              </a:lnSpc>
              <a:buFontTx/>
              <a:buNone/>
            </a:pPr>
            <a:r>
              <a:rPr lang="en-AU" sz="2000" smtClean="0"/>
              <a:t>-	cognitive, technical and creative skills to investigate, analyse and synthesise complex information, problems, concepts and theories and to apply established theories to different bodies of knowledge or practice</a:t>
            </a:r>
          </a:p>
          <a:p>
            <a:pPr lvl="1">
              <a:lnSpc>
                <a:spcPct val="110000"/>
              </a:lnSpc>
              <a:buFontTx/>
              <a:buNone/>
            </a:pPr>
            <a:r>
              <a:rPr lang="en-AU" sz="2000" smtClean="0"/>
              <a:t>-	cognitive, technical and creative skills to generate and evaluate complex ideas and concepts at an abstract level</a:t>
            </a:r>
          </a:p>
          <a:p>
            <a:pPr lvl="1">
              <a:lnSpc>
                <a:spcPct val="110000"/>
              </a:lnSpc>
              <a:buFontTx/>
              <a:buNone/>
            </a:pPr>
            <a:endParaRPr lang="en-AU" sz="2200" smtClean="0"/>
          </a:p>
          <a:p>
            <a:pPr>
              <a:lnSpc>
                <a:spcPct val="110000"/>
              </a:lnSpc>
              <a:buFont typeface="Wingdings" pitchFamily="2" charset="2"/>
              <a:buNone/>
            </a:pPr>
            <a:r>
              <a:rPr lang="en-AU" sz="800" smtClean="0"/>
              <a:t>	</a:t>
            </a:r>
            <a:endParaRPr lang="en-US" sz="8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4AQF_PPT3"/>
          <p:cNvPicPr>
            <a:picLocks noChangeAspect="1" noChangeArrowheads="1"/>
          </p:cNvPicPr>
          <p:nvPr/>
        </p:nvPicPr>
        <p:blipFill>
          <a:blip r:embed="rId3" cstate="print"/>
          <a:srcRect/>
          <a:stretch>
            <a:fillRect/>
          </a:stretch>
        </p:blipFill>
        <p:spPr bwMode="auto">
          <a:xfrm>
            <a:off x="0" y="-144463"/>
            <a:ext cx="9144000" cy="7002463"/>
          </a:xfrm>
          <a:prstGeom prst="rect">
            <a:avLst/>
          </a:prstGeom>
          <a:noFill/>
          <a:ln w="9525">
            <a:noFill/>
            <a:miter lim="800000"/>
            <a:headEnd/>
            <a:tailEnd/>
          </a:ln>
        </p:spPr>
      </p:pic>
      <p:sp>
        <p:nvSpPr>
          <p:cNvPr id="47106" name="Rectangle 3"/>
          <p:cNvSpPr>
            <a:spLocks noGrp="1" noChangeArrowheads="1"/>
          </p:cNvSpPr>
          <p:nvPr>
            <p:ph type="title" idx="4294967295"/>
          </p:nvPr>
        </p:nvSpPr>
        <p:spPr>
          <a:xfrm>
            <a:off x="827088" y="404813"/>
            <a:ext cx="7772400" cy="1143000"/>
          </a:xfrm>
        </p:spPr>
        <p:txBody>
          <a:bodyPr lIns="91440" tIns="45720" rIns="91440" bIns="45720"/>
          <a:lstStyle/>
          <a:p>
            <a:pPr algn="l"/>
            <a:r>
              <a:rPr lang="en-US" sz="3200" b="1" smtClean="0"/>
              <a:t>Masters Degree (Coursework) descriptor</a:t>
            </a:r>
          </a:p>
        </p:txBody>
      </p:sp>
      <p:sp>
        <p:nvSpPr>
          <p:cNvPr id="47107" name="Rectangle 4"/>
          <p:cNvSpPr>
            <a:spLocks noGrp="1" noChangeArrowheads="1"/>
          </p:cNvSpPr>
          <p:nvPr>
            <p:ph type="body" idx="4294967295"/>
          </p:nvPr>
        </p:nvSpPr>
        <p:spPr>
          <a:xfrm>
            <a:off x="611188" y="1700213"/>
            <a:ext cx="8153400" cy="4176712"/>
          </a:xfrm>
        </p:spPr>
        <p:txBody>
          <a:bodyPr lIns="91440" tIns="45720" rIns="91440" bIns="45720"/>
          <a:lstStyle/>
          <a:p>
            <a:pPr>
              <a:lnSpc>
                <a:spcPct val="110000"/>
              </a:lnSpc>
              <a:buFont typeface="Wingdings" pitchFamily="2" charset="2"/>
              <a:buNone/>
            </a:pPr>
            <a:r>
              <a:rPr lang="en-AU" sz="500" smtClean="0"/>
              <a:t>	</a:t>
            </a:r>
            <a:r>
              <a:rPr lang="en-AU" sz="2000" b="1" smtClean="0"/>
              <a:t>Skills (continued):</a:t>
            </a:r>
            <a:r>
              <a:rPr lang="en-AU" sz="1800" smtClean="0"/>
              <a:t> </a:t>
            </a:r>
          </a:p>
          <a:p>
            <a:pPr>
              <a:lnSpc>
                <a:spcPct val="110000"/>
              </a:lnSpc>
              <a:buFont typeface="Wingdings" pitchFamily="2" charset="2"/>
              <a:buNone/>
            </a:pPr>
            <a:r>
              <a:rPr lang="en-AU" sz="1800" smtClean="0"/>
              <a:t>	</a:t>
            </a:r>
            <a:r>
              <a:rPr lang="en-AU" sz="2000" smtClean="0"/>
              <a:t>Graduates of a Masters Degree (Coursework) will have:</a:t>
            </a:r>
          </a:p>
          <a:p>
            <a:pPr>
              <a:lnSpc>
                <a:spcPct val="110000"/>
              </a:lnSpc>
              <a:buFont typeface="Wingdings" pitchFamily="2" charset="2"/>
              <a:buNone/>
            </a:pPr>
            <a:endParaRPr lang="en-AU" sz="1200" smtClean="0"/>
          </a:p>
          <a:p>
            <a:pPr lvl="1">
              <a:lnSpc>
                <a:spcPct val="110000"/>
              </a:lnSpc>
              <a:buFontTx/>
              <a:buNone/>
            </a:pPr>
            <a:r>
              <a:rPr lang="en-AU" sz="2000" smtClean="0"/>
              <a:t>-	communication  and technical research skills to justify and interpret theoretical propositions, methodologies, conclusions and professional decisions to specialist and non-specialist audiences</a:t>
            </a:r>
          </a:p>
          <a:p>
            <a:pPr lvl="1">
              <a:lnSpc>
                <a:spcPct val="110000"/>
              </a:lnSpc>
              <a:buFontTx/>
              <a:buNone/>
            </a:pPr>
            <a:r>
              <a:rPr lang="en-AU" sz="2000" smtClean="0"/>
              <a:t>-	technical and communication skills to design, evaluate, implement, analyse and theorise about developments that contribute to professional practice or scholarship</a:t>
            </a:r>
          </a:p>
          <a:p>
            <a:pPr lvl="1">
              <a:lnSpc>
                <a:spcPct val="110000"/>
              </a:lnSpc>
              <a:buFontTx/>
              <a:buNone/>
            </a:pPr>
            <a:endParaRPr lang="en-AU" sz="1600" smtClean="0"/>
          </a:p>
          <a:p>
            <a:pPr>
              <a:lnSpc>
                <a:spcPct val="110000"/>
              </a:lnSpc>
              <a:buFont typeface="Wingdings" pitchFamily="2" charset="2"/>
              <a:buNone/>
            </a:pPr>
            <a:r>
              <a:rPr lang="en-AU" sz="500" smtClean="0"/>
              <a:t>	</a:t>
            </a:r>
            <a:endParaRPr lang="en-US" sz="5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4AQF_PPT3"/>
          <p:cNvPicPr>
            <a:picLocks noChangeAspect="1" noChangeArrowheads="1"/>
          </p:cNvPicPr>
          <p:nvPr/>
        </p:nvPicPr>
        <p:blipFill>
          <a:blip r:embed="rId3" cstate="print"/>
          <a:srcRect/>
          <a:stretch>
            <a:fillRect/>
          </a:stretch>
        </p:blipFill>
        <p:spPr bwMode="auto">
          <a:xfrm>
            <a:off x="0" y="-144463"/>
            <a:ext cx="9144000" cy="7002463"/>
          </a:xfrm>
          <a:prstGeom prst="rect">
            <a:avLst/>
          </a:prstGeom>
          <a:noFill/>
          <a:ln w="9525">
            <a:noFill/>
            <a:miter lim="800000"/>
            <a:headEnd/>
            <a:tailEnd/>
          </a:ln>
        </p:spPr>
      </p:pic>
      <p:sp>
        <p:nvSpPr>
          <p:cNvPr id="49154" name="Rectangle 3"/>
          <p:cNvSpPr>
            <a:spLocks noGrp="1" noChangeArrowheads="1"/>
          </p:cNvSpPr>
          <p:nvPr>
            <p:ph type="title" idx="4294967295"/>
          </p:nvPr>
        </p:nvSpPr>
        <p:spPr>
          <a:xfrm>
            <a:off x="827088" y="404813"/>
            <a:ext cx="7772400" cy="1143000"/>
          </a:xfrm>
        </p:spPr>
        <p:txBody>
          <a:bodyPr lIns="91440" tIns="45720" rIns="91440" bIns="45720"/>
          <a:lstStyle/>
          <a:p>
            <a:pPr algn="l"/>
            <a:r>
              <a:rPr lang="en-US" sz="3200" b="1" smtClean="0"/>
              <a:t>Masters Degree (Coursework) descriptor</a:t>
            </a:r>
          </a:p>
        </p:txBody>
      </p:sp>
      <p:sp>
        <p:nvSpPr>
          <p:cNvPr id="49155" name="Rectangle 4"/>
          <p:cNvSpPr>
            <a:spLocks noGrp="1" noChangeArrowheads="1"/>
          </p:cNvSpPr>
          <p:nvPr>
            <p:ph type="body" idx="4294967295"/>
          </p:nvPr>
        </p:nvSpPr>
        <p:spPr>
          <a:xfrm>
            <a:off x="611188" y="1700213"/>
            <a:ext cx="8153400" cy="4033837"/>
          </a:xfrm>
        </p:spPr>
        <p:txBody>
          <a:bodyPr lIns="91440" tIns="45720" rIns="91440" bIns="45720"/>
          <a:lstStyle/>
          <a:p>
            <a:pPr>
              <a:lnSpc>
                <a:spcPct val="110000"/>
              </a:lnSpc>
              <a:buFont typeface="Wingdings" pitchFamily="2" charset="2"/>
              <a:buNone/>
            </a:pPr>
            <a:r>
              <a:rPr lang="en-AU" sz="1400" smtClean="0"/>
              <a:t>	</a:t>
            </a:r>
            <a:r>
              <a:rPr lang="en-AU" sz="2400" b="1" smtClean="0"/>
              <a:t>Application of knowledge and skills: </a:t>
            </a:r>
          </a:p>
          <a:p>
            <a:pPr>
              <a:lnSpc>
                <a:spcPct val="110000"/>
              </a:lnSpc>
              <a:buFont typeface="Wingdings" pitchFamily="2" charset="2"/>
              <a:buNone/>
            </a:pPr>
            <a:r>
              <a:rPr lang="en-AU" sz="2000" smtClean="0"/>
              <a:t>	Graduates of a Masters Degree (Coursework) will demonstrate the application of knowledge and skills:</a:t>
            </a:r>
          </a:p>
          <a:p>
            <a:pPr>
              <a:lnSpc>
                <a:spcPct val="110000"/>
              </a:lnSpc>
              <a:buFont typeface="Wingdings" pitchFamily="2" charset="2"/>
              <a:buNone/>
            </a:pPr>
            <a:endParaRPr lang="en-AU" sz="1400" smtClean="0"/>
          </a:p>
          <a:p>
            <a:pPr lvl="1">
              <a:lnSpc>
                <a:spcPct val="110000"/>
              </a:lnSpc>
              <a:buFontTx/>
              <a:buNone/>
            </a:pPr>
            <a:r>
              <a:rPr lang="en-AU" sz="2000" smtClean="0"/>
              <a:t>-	with creativity and initiative to new situations in professional practice and/or for further learning</a:t>
            </a:r>
          </a:p>
          <a:p>
            <a:pPr lvl="1">
              <a:lnSpc>
                <a:spcPct val="110000"/>
              </a:lnSpc>
              <a:buFontTx/>
              <a:buNone/>
            </a:pPr>
            <a:r>
              <a:rPr lang="en-AU" sz="2000" smtClean="0"/>
              <a:t>-	with high level personal autonomy and accountability </a:t>
            </a:r>
          </a:p>
          <a:p>
            <a:pPr lvl="1">
              <a:lnSpc>
                <a:spcPct val="110000"/>
              </a:lnSpc>
              <a:buFontTx/>
              <a:buNone/>
            </a:pPr>
            <a:r>
              <a:rPr lang="en-AU" sz="2000" smtClean="0"/>
              <a:t>-	to plan and execute a substantial research-based project, capstone experience and/or piece of scholarship</a:t>
            </a:r>
          </a:p>
          <a:p>
            <a:pPr lvl="1">
              <a:lnSpc>
                <a:spcPct val="110000"/>
              </a:lnSpc>
              <a:buFontTx/>
              <a:buNone/>
            </a:pPr>
            <a:endParaRPr lang="en-AU" sz="1800" smtClean="0"/>
          </a:p>
          <a:p>
            <a:pPr>
              <a:lnSpc>
                <a:spcPct val="110000"/>
              </a:lnSpc>
              <a:buFont typeface="Wingdings" pitchFamily="2" charset="2"/>
              <a:buNone/>
            </a:pPr>
            <a:r>
              <a:rPr lang="en-AU" sz="1400" smtClean="0"/>
              <a:t>	</a:t>
            </a:r>
            <a:endParaRPr lang="en-US" sz="14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4AQF_PPT3"/>
          <p:cNvPicPr>
            <a:picLocks noChangeAspect="1" noChangeArrowheads="1"/>
          </p:cNvPicPr>
          <p:nvPr/>
        </p:nvPicPr>
        <p:blipFill>
          <a:blip r:embed="rId3" cstate="print"/>
          <a:srcRect/>
          <a:stretch>
            <a:fillRect/>
          </a:stretch>
        </p:blipFill>
        <p:spPr bwMode="auto">
          <a:xfrm>
            <a:off x="0" y="-144463"/>
            <a:ext cx="9144000" cy="7002463"/>
          </a:xfrm>
          <a:prstGeom prst="rect">
            <a:avLst/>
          </a:prstGeom>
          <a:noFill/>
          <a:ln w="9525">
            <a:noFill/>
            <a:miter lim="800000"/>
            <a:headEnd/>
            <a:tailEnd/>
          </a:ln>
        </p:spPr>
      </p:pic>
      <p:sp>
        <p:nvSpPr>
          <p:cNvPr id="51202" name="Rectangle 3"/>
          <p:cNvSpPr>
            <a:spLocks noGrp="1" noChangeArrowheads="1"/>
          </p:cNvSpPr>
          <p:nvPr>
            <p:ph type="title" idx="4294967295"/>
          </p:nvPr>
        </p:nvSpPr>
        <p:spPr>
          <a:xfrm>
            <a:off x="827088" y="404813"/>
            <a:ext cx="7772400" cy="1143000"/>
          </a:xfrm>
        </p:spPr>
        <p:txBody>
          <a:bodyPr lIns="91440" tIns="45720" rIns="91440" bIns="45720"/>
          <a:lstStyle/>
          <a:p>
            <a:pPr algn="l"/>
            <a:r>
              <a:rPr lang="en-US" sz="3200" b="1" smtClean="0"/>
              <a:t>Volume of learning</a:t>
            </a:r>
          </a:p>
        </p:txBody>
      </p:sp>
      <p:sp>
        <p:nvSpPr>
          <p:cNvPr id="51203" name="Rectangle 4"/>
          <p:cNvSpPr>
            <a:spLocks noGrp="1" noChangeArrowheads="1"/>
          </p:cNvSpPr>
          <p:nvPr>
            <p:ph type="body" idx="4294967295"/>
          </p:nvPr>
        </p:nvSpPr>
        <p:spPr>
          <a:xfrm>
            <a:off x="684213" y="1628775"/>
            <a:ext cx="8153400" cy="4176713"/>
          </a:xfrm>
        </p:spPr>
        <p:txBody>
          <a:bodyPr lIns="91440" tIns="45720" rIns="91440" bIns="45720"/>
          <a:lstStyle/>
          <a:p>
            <a:pPr marL="171450" indent="1588" defTabSz="914400">
              <a:lnSpc>
                <a:spcPct val="110000"/>
              </a:lnSpc>
            </a:pPr>
            <a:r>
              <a:rPr lang="en-AU" sz="2000" smtClean="0"/>
              <a:t>The volume of learning assists with a greater understanding of the complexity of qualifications and assists with determining the amount of possible credit</a:t>
            </a:r>
          </a:p>
          <a:p>
            <a:pPr marL="171450" indent="1588" defTabSz="914400">
              <a:lnSpc>
                <a:spcPct val="110000"/>
              </a:lnSpc>
            </a:pPr>
            <a:endParaRPr lang="en-AU" sz="2000" smtClean="0"/>
          </a:p>
          <a:p>
            <a:pPr marL="171450" indent="1588" defTabSz="914400">
              <a:lnSpc>
                <a:spcPct val="110000"/>
              </a:lnSpc>
            </a:pPr>
            <a:r>
              <a:rPr lang="en-AU" sz="2000" smtClean="0"/>
              <a:t>The volume of learning identifies the notional duration of all activities required for achievement of the learning outcomes specified for a particular AQF qualification type</a:t>
            </a:r>
          </a:p>
          <a:p>
            <a:pPr marL="171450" indent="1588" defTabSz="914400">
              <a:lnSpc>
                <a:spcPct val="110000"/>
              </a:lnSpc>
            </a:pPr>
            <a:r>
              <a:rPr lang="en-AU" sz="2000" smtClean="0"/>
              <a:t> </a:t>
            </a:r>
          </a:p>
          <a:p>
            <a:pPr marL="171450" indent="1588" defTabSz="914400">
              <a:lnSpc>
                <a:spcPct val="110000"/>
              </a:lnSpc>
            </a:pPr>
            <a:r>
              <a:rPr lang="en-US" sz="2000" smtClean="0"/>
              <a:t>In the AQF, the volume of learning is expressed as full time equivalent years</a:t>
            </a:r>
          </a:p>
          <a:p>
            <a:pPr marL="171450" indent="1588" defTabSz="914400">
              <a:lnSpc>
                <a:spcPct val="110000"/>
              </a:lnSpc>
            </a:pPr>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4AQF_PPT3"/>
          <p:cNvPicPr>
            <a:picLocks noChangeAspect="1" noChangeArrowheads="1"/>
          </p:cNvPicPr>
          <p:nvPr/>
        </p:nvPicPr>
        <p:blipFill>
          <a:blip r:embed="rId3" cstate="print"/>
          <a:srcRect/>
          <a:stretch>
            <a:fillRect/>
          </a:stretch>
        </p:blipFill>
        <p:spPr bwMode="auto">
          <a:xfrm>
            <a:off x="0" y="-144463"/>
            <a:ext cx="9144000" cy="7002463"/>
          </a:xfrm>
          <a:prstGeom prst="rect">
            <a:avLst/>
          </a:prstGeom>
          <a:noFill/>
          <a:ln w="9525">
            <a:noFill/>
            <a:miter lim="800000"/>
            <a:headEnd/>
            <a:tailEnd/>
          </a:ln>
        </p:spPr>
      </p:pic>
      <p:sp>
        <p:nvSpPr>
          <p:cNvPr id="53250" name="Rectangle 3"/>
          <p:cNvSpPr>
            <a:spLocks noGrp="1" noChangeArrowheads="1"/>
          </p:cNvSpPr>
          <p:nvPr>
            <p:ph type="title" idx="4294967295"/>
          </p:nvPr>
        </p:nvSpPr>
        <p:spPr>
          <a:xfrm>
            <a:off x="827088" y="404813"/>
            <a:ext cx="7772400" cy="1143000"/>
          </a:xfrm>
        </p:spPr>
        <p:txBody>
          <a:bodyPr lIns="91440" tIns="45720" rIns="91440" bIns="45720"/>
          <a:lstStyle/>
          <a:p>
            <a:pPr algn="l"/>
            <a:r>
              <a:rPr lang="en-US" sz="3200" b="1" smtClean="0"/>
              <a:t>Volume of learning – Masters Degree (Coursework)</a:t>
            </a:r>
          </a:p>
        </p:txBody>
      </p:sp>
      <p:sp>
        <p:nvSpPr>
          <p:cNvPr id="53251" name="Rectangle 4"/>
          <p:cNvSpPr>
            <a:spLocks noGrp="1" noChangeArrowheads="1"/>
          </p:cNvSpPr>
          <p:nvPr>
            <p:ph type="body" idx="4294967295"/>
          </p:nvPr>
        </p:nvSpPr>
        <p:spPr>
          <a:xfrm>
            <a:off x="684213" y="1916113"/>
            <a:ext cx="8153400" cy="3960812"/>
          </a:xfrm>
        </p:spPr>
        <p:txBody>
          <a:bodyPr lIns="91440" tIns="45720" rIns="91440" bIns="45720"/>
          <a:lstStyle/>
          <a:p>
            <a:pPr marL="171450" indent="1588" defTabSz="914400">
              <a:lnSpc>
                <a:spcPct val="110000"/>
              </a:lnSpc>
            </a:pPr>
            <a:r>
              <a:rPr lang="en-AU" sz="2000" smtClean="0"/>
              <a:t>The volume of learning of a Masters Degree (Coursework) is </a:t>
            </a:r>
            <a:r>
              <a:rPr lang="en-AU" sz="2000" u="sng" smtClean="0">
                <a:solidFill>
                  <a:srgbClr val="6666FF"/>
                </a:solidFill>
              </a:rPr>
              <a:t>typically</a:t>
            </a:r>
            <a:r>
              <a:rPr lang="en-AU" sz="2000" smtClean="0"/>
              <a:t> 1-2 years:</a:t>
            </a:r>
          </a:p>
          <a:p>
            <a:pPr marL="744538" lvl="1" defTabSz="914400">
              <a:lnSpc>
                <a:spcPct val="110000"/>
              </a:lnSpc>
              <a:buFontTx/>
              <a:buNone/>
            </a:pPr>
            <a:r>
              <a:rPr lang="en-AU" sz="2000" smtClean="0"/>
              <a:t>in the same discipline: </a:t>
            </a:r>
          </a:p>
          <a:p>
            <a:pPr lvl="2" defTabSz="914400">
              <a:lnSpc>
                <a:spcPct val="110000"/>
              </a:lnSpc>
              <a:buFontTx/>
              <a:buNone/>
            </a:pPr>
            <a:r>
              <a:rPr lang="en-AU" sz="2000" smtClean="0"/>
              <a:t>1.5 years following a level 7 qualification or</a:t>
            </a:r>
          </a:p>
          <a:p>
            <a:pPr lvl="2" defTabSz="914400">
              <a:lnSpc>
                <a:spcPct val="110000"/>
              </a:lnSpc>
              <a:buFontTx/>
              <a:buNone/>
            </a:pPr>
            <a:r>
              <a:rPr lang="en-AU" sz="2000" smtClean="0"/>
              <a:t>1 year following a level 8 qualification</a:t>
            </a:r>
          </a:p>
          <a:p>
            <a:pPr marL="171450" indent="1588" defTabSz="914400">
              <a:lnSpc>
                <a:spcPct val="110000"/>
              </a:lnSpc>
              <a:buFontTx/>
              <a:buNone/>
            </a:pPr>
            <a:endParaRPr lang="en-AU" sz="1800" smtClean="0"/>
          </a:p>
          <a:p>
            <a:pPr marL="744538" lvl="1" defTabSz="914400">
              <a:lnSpc>
                <a:spcPct val="110000"/>
              </a:lnSpc>
              <a:buFontTx/>
              <a:buNone/>
            </a:pPr>
            <a:r>
              <a:rPr lang="en-AU" sz="2000" smtClean="0"/>
              <a:t>in a different discipline: </a:t>
            </a:r>
          </a:p>
          <a:p>
            <a:pPr lvl="2" defTabSz="914400">
              <a:lnSpc>
                <a:spcPct val="110000"/>
              </a:lnSpc>
              <a:buFontTx/>
              <a:buNone/>
            </a:pPr>
            <a:r>
              <a:rPr lang="en-AU" sz="2000" smtClean="0"/>
              <a:t>2 years following a level 7 qualification or</a:t>
            </a:r>
          </a:p>
          <a:p>
            <a:pPr lvl="2" defTabSz="914400">
              <a:lnSpc>
                <a:spcPct val="110000"/>
              </a:lnSpc>
              <a:buFontTx/>
              <a:buNone/>
            </a:pPr>
            <a:r>
              <a:rPr lang="en-AU" sz="2000" smtClean="0"/>
              <a:t>1.5 years following a level 8 qualification</a:t>
            </a:r>
          </a:p>
          <a:p>
            <a:pPr marL="171450" indent="1588" defTabSz="914400">
              <a:lnSpc>
                <a:spcPct val="110000"/>
              </a:lnSpc>
            </a:pPr>
            <a:endParaRPr lang="en-AU" sz="1800" smtClean="0"/>
          </a:p>
          <a:p>
            <a:pPr marL="171450" indent="1588" defTabSz="914400">
              <a:lnSpc>
                <a:spcPct val="110000"/>
              </a:lnSpc>
            </a:pPr>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4AQF_PPT3"/>
          <p:cNvPicPr>
            <a:picLocks noChangeAspect="1" noChangeArrowheads="1"/>
          </p:cNvPicPr>
          <p:nvPr/>
        </p:nvPicPr>
        <p:blipFill>
          <a:blip r:embed="rId3" cstate="print"/>
          <a:srcRect/>
          <a:stretch>
            <a:fillRect/>
          </a:stretch>
        </p:blipFill>
        <p:spPr bwMode="auto">
          <a:xfrm>
            <a:off x="0" y="-144463"/>
            <a:ext cx="9144000" cy="7002463"/>
          </a:xfrm>
          <a:prstGeom prst="rect">
            <a:avLst/>
          </a:prstGeom>
          <a:noFill/>
          <a:ln w="9525">
            <a:noFill/>
            <a:miter lim="800000"/>
            <a:headEnd/>
            <a:tailEnd/>
          </a:ln>
        </p:spPr>
      </p:pic>
      <p:sp>
        <p:nvSpPr>
          <p:cNvPr id="55298" name="Rectangle 3"/>
          <p:cNvSpPr>
            <a:spLocks noGrp="1" noChangeArrowheads="1"/>
          </p:cNvSpPr>
          <p:nvPr>
            <p:ph type="title" idx="4294967295"/>
          </p:nvPr>
        </p:nvSpPr>
        <p:spPr>
          <a:xfrm>
            <a:off x="755650" y="404813"/>
            <a:ext cx="7772400" cy="1143000"/>
          </a:xfrm>
        </p:spPr>
        <p:txBody>
          <a:bodyPr/>
          <a:lstStyle/>
          <a:p>
            <a:pPr algn="l"/>
            <a:r>
              <a:rPr lang="en-US" sz="3200" b="1" smtClean="0"/>
              <a:t>Qualification type specifications</a:t>
            </a:r>
          </a:p>
        </p:txBody>
      </p:sp>
      <p:sp>
        <p:nvSpPr>
          <p:cNvPr id="55299" name="Rectangle 4"/>
          <p:cNvSpPr>
            <a:spLocks noGrp="1" noChangeArrowheads="1"/>
          </p:cNvSpPr>
          <p:nvPr>
            <p:ph type="body" idx="4294967295"/>
          </p:nvPr>
        </p:nvSpPr>
        <p:spPr>
          <a:xfrm>
            <a:off x="684213" y="2060575"/>
            <a:ext cx="8153400" cy="3744913"/>
          </a:xfrm>
        </p:spPr>
        <p:txBody>
          <a:bodyPr/>
          <a:lstStyle/>
          <a:p>
            <a:pPr marL="1588" indent="-1588">
              <a:lnSpc>
                <a:spcPct val="110000"/>
              </a:lnSpc>
            </a:pPr>
            <a:r>
              <a:rPr lang="en-AU" sz="2000" smtClean="0"/>
              <a:t>Describe how the AQF is applied in the accreditation and development of qualifications</a:t>
            </a:r>
          </a:p>
          <a:p>
            <a:pPr marL="1588" indent="-1588">
              <a:lnSpc>
                <a:spcPct val="110000"/>
              </a:lnSpc>
            </a:pPr>
            <a:endParaRPr lang="en-AU" sz="2000" smtClean="0"/>
          </a:p>
          <a:p>
            <a:pPr marL="1588" indent="-1588">
              <a:lnSpc>
                <a:spcPct val="110000"/>
              </a:lnSpc>
            </a:pPr>
            <a:r>
              <a:rPr lang="en-AU" sz="2000" smtClean="0"/>
              <a:t>Includes reference to the levels criteria, qualifications descriptors and the volume of learning which must be ‘sufficient for graduates to achieve the learning outcomes’ for a level 9 qualification</a:t>
            </a:r>
          </a:p>
          <a:p>
            <a:pPr marL="1588" indent="-1588">
              <a:lnSpc>
                <a:spcPct val="110000"/>
              </a:lnSpc>
            </a:pPr>
            <a:endParaRPr lang="en-AU" sz="2000" smtClean="0"/>
          </a:p>
          <a:p>
            <a:pPr marL="1588" indent="-1588">
              <a:lnSpc>
                <a:spcPct val="110000"/>
              </a:lnSpc>
            </a:pPr>
            <a:r>
              <a:rPr lang="en-AU" sz="2000" smtClean="0"/>
              <a:t>Includes reference to the policy framework of the AQF</a:t>
            </a:r>
            <a:endParaRPr lang="en-US" sz="5400" smtClean="0"/>
          </a:p>
          <a:p>
            <a:pPr marL="1588" indent="-1588">
              <a:lnSpc>
                <a:spcPct val="110000"/>
              </a:lnSpc>
            </a:pPr>
            <a:endParaRPr lang="en-US" sz="54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3" cstate="print"/>
          <a:srcRect/>
          <a:stretch>
            <a:fillRect/>
          </a:stretch>
        </p:blipFill>
        <p:spPr bwMode="auto">
          <a:xfrm>
            <a:off x="0" y="-169863"/>
            <a:ext cx="9144000" cy="7027863"/>
          </a:xfrm>
          <a:prstGeom prst="rect">
            <a:avLst/>
          </a:prstGeom>
          <a:noFill/>
          <a:ln w="9525">
            <a:noFill/>
            <a:round/>
            <a:headEnd/>
            <a:tailEnd/>
          </a:ln>
        </p:spPr>
      </p:pic>
      <p:sp>
        <p:nvSpPr>
          <p:cNvPr id="17411" name="Text Box 2"/>
          <p:cNvSpPr txBox="1">
            <a:spLocks noChangeArrowheads="1"/>
          </p:cNvSpPr>
          <p:nvPr/>
        </p:nvSpPr>
        <p:spPr bwMode="auto">
          <a:xfrm>
            <a:off x="611188" y="4076700"/>
            <a:ext cx="7775575" cy="1944688"/>
          </a:xfrm>
          <a:prstGeom prst="rect">
            <a:avLst/>
          </a:prstGeom>
          <a:noFill/>
          <a:ln w="9525">
            <a:noFill/>
            <a:round/>
            <a:headEnd/>
            <a:tailEnd/>
          </a:ln>
        </p:spPr>
        <p:txBody>
          <a:bodyPr lIns="90000" tIns="46800" rIns="90000" bIns="46800" anchor="ctr"/>
          <a:lstStyle/>
          <a:p>
            <a:pP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solidFill>
                <a:srgbClr val="000000"/>
              </a:solidFill>
            </a:endParaRPr>
          </a:p>
          <a:p>
            <a:pP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3200">
                <a:solidFill>
                  <a:srgbClr val="000000"/>
                </a:solidFill>
                <a:latin typeface="Gill Sans MT"/>
              </a:rPr>
              <a:t>ANZAM Institutional Members Meeting</a:t>
            </a:r>
          </a:p>
          <a:p>
            <a:pP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3200">
                <a:solidFill>
                  <a:srgbClr val="000000"/>
                </a:solidFill>
                <a:latin typeface="Gill Sans MT"/>
              </a:rPr>
              <a:t>Canberra, 15 June 2012</a:t>
            </a:r>
          </a:p>
          <a:p>
            <a:pPr>
              <a:lnSpc>
                <a:spcPct val="11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solidFill>
                <a:srgbClr val="000000"/>
              </a:solidFill>
            </a:endParaRPr>
          </a:p>
        </p:txBody>
      </p:sp>
      <p:sp>
        <p:nvSpPr>
          <p:cNvPr id="17412" name="Text Box 3"/>
          <p:cNvSpPr txBox="1">
            <a:spLocks noChangeArrowheads="1"/>
          </p:cNvSpPr>
          <p:nvPr/>
        </p:nvSpPr>
        <p:spPr bwMode="auto">
          <a:xfrm>
            <a:off x="1116013" y="1700213"/>
            <a:ext cx="6480175" cy="4321175"/>
          </a:xfrm>
          <a:prstGeom prst="rect">
            <a:avLst/>
          </a:prstGeom>
          <a:noFill/>
          <a:ln w="9525">
            <a:noFill/>
            <a:round/>
            <a:headEnd/>
            <a:tailEnd/>
          </a:ln>
        </p:spPr>
        <p:txBody>
          <a:bodyPr lIns="90000" tIns="46800" rIns="90000" bIns="46800"/>
          <a:lstStyle/>
          <a:p>
            <a:pPr>
              <a:spcBef>
                <a:spcPts val="3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i-IN" sz="1200">
                <a:solidFill>
                  <a:srgbClr val="000000"/>
                </a:solidFill>
              </a:rPr>
              <a:t>﻿</a:t>
            </a:r>
          </a:p>
        </p:txBody>
      </p:sp>
      <p:sp>
        <p:nvSpPr>
          <p:cNvPr id="17413" name="Rectangle 4"/>
          <p:cNvSpPr>
            <a:spLocks noChangeArrowheads="1"/>
          </p:cNvSpPr>
          <p:nvPr/>
        </p:nvSpPr>
        <p:spPr bwMode="auto">
          <a:xfrm>
            <a:off x="611188" y="1341438"/>
            <a:ext cx="7999412" cy="2519362"/>
          </a:xfrm>
          <a:prstGeom prst="rect">
            <a:avLst/>
          </a:prstGeom>
          <a:noFill/>
          <a:ln w="9525">
            <a:noFill/>
            <a:round/>
            <a:headEnd/>
            <a:tailEnd/>
          </a:ln>
        </p:spPr>
        <p:txBody>
          <a:bodyPr lIns="90000" tIns="46800" rIns="90000" bIns="46800" anchor="ctr"/>
          <a:lstStyle/>
          <a:p>
            <a:pPr>
              <a:lnSpc>
                <a:spcPct val="11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2800">
                <a:solidFill>
                  <a:srgbClr val="000000"/>
                </a:solidFill>
                <a:latin typeface="Gill Sans MT"/>
              </a:rPr>
              <a:t>Presented by: Di Booker</a:t>
            </a:r>
          </a:p>
          <a:p>
            <a:pPr>
              <a:lnSpc>
                <a:spcPct val="11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2800">
                <a:solidFill>
                  <a:srgbClr val="000000"/>
                </a:solidFill>
                <a:latin typeface="Gill Sans MT"/>
              </a:rPr>
              <a:t>Director (Policy)</a:t>
            </a:r>
            <a:br>
              <a:rPr lang="en-AU" sz="2800">
                <a:solidFill>
                  <a:srgbClr val="000000"/>
                </a:solidFill>
                <a:latin typeface="Gill Sans MT"/>
              </a:rPr>
            </a:br>
            <a:r>
              <a:rPr lang="en-AU" sz="2800">
                <a:solidFill>
                  <a:srgbClr val="000000"/>
                </a:solidFill>
                <a:latin typeface="Gill Sans MT"/>
              </a:rPr>
              <a:t>AQF Council </a:t>
            </a:r>
          </a:p>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solidFill>
                <a:srgbClr val="000000"/>
              </a:solidFill>
            </a:endParaRPr>
          </a:p>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solidFill>
                <a:srgbClr val="000000"/>
              </a:solidFill>
            </a:endParaRPr>
          </a:p>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4AQF_PPT4"/>
          <p:cNvPicPr>
            <a:picLocks noChangeAspect="1" noChangeArrowheads="1"/>
          </p:cNvPicPr>
          <p:nvPr/>
        </p:nvPicPr>
        <p:blipFill>
          <a:blip r:embed="rId3" cstate="print"/>
          <a:srcRect/>
          <a:stretch>
            <a:fillRect/>
          </a:stretch>
        </p:blipFill>
        <p:spPr bwMode="auto">
          <a:xfrm>
            <a:off x="0" y="-150813"/>
            <a:ext cx="9144000" cy="7008813"/>
          </a:xfrm>
          <a:prstGeom prst="rect">
            <a:avLst/>
          </a:prstGeom>
          <a:noFill/>
          <a:ln w="9525">
            <a:noFill/>
            <a:miter lim="800000"/>
            <a:headEnd/>
            <a:tailEnd/>
          </a:ln>
        </p:spPr>
      </p:pic>
      <p:sp>
        <p:nvSpPr>
          <p:cNvPr id="30722" name="Rectangle 3"/>
          <p:cNvSpPr>
            <a:spLocks noGrp="1" noChangeArrowheads="1"/>
          </p:cNvSpPr>
          <p:nvPr>
            <p:ph type="body" idx="4294967295"/>
          </p:nvPr>
        </p:nvSpPr>
        <p:spPr>
          <a:xfrm>
            <a:off x="900113" y="404813"/>
            <a:ext cx="7761287" cy="5400675"/>
          </a:xfrm>
        </p:spPr>
        <p:txBody>
          <a:bodyPr/>
          <a:lstStyle/>
          <a:p>
            <a:pPr indent="11113">
              <a:lnSpc>
                <a:spcPct val="110000"/>
              </a:lnSpc>
              <a:buFontTx/>
              <a:buNone/>
            </a:pPr>
            <a:r>
              <a:rPr lang="en-US" b="1" smtClean="0"/>
              <a:t>The </a:t>
            </a:r>
            <a:r>
              <a:rPr lang="en-AU" b="1" smtClean="0"/>
              <a:t>AQF Council’s explanation</a:t>
            </a:r>
            <a:r>
              <a:rPr lang="en-AU" sz="1800" smtClean="0"/>
              <a:t> </a:t>
            </a:r>
          </a:p>
          <a:p>
            <a:pPr indent="11113">
              <a:lnSpc>
                <a:spcPct val="110000"/>
              </a:lnSpc>
              <a:buFontTx/>
              <a:buNone/>
            </a:pPr>
            <a:endParaRPr lang="en-AU" sz="1200" smtClean="0"/>
          </a:p>
          <a:p>
            <a:pPr indent="11113">
              <a:lnSpc>
                <a:spcPct val="110000"/>
              </a:lnSpc>
              <a:buFontTx/>
              <a:buNone/>
            </a:pPr>
            <a:r>
              <a:rPr lang="en-AU" sz="1600" smtClean="0"/>
              <a:t>Organisations responsible for developing, accrediting and issuing AQF qualifications must ensure the volume requirements are met and are sufficient for graduates to achieve the learning outcomes</a:t>
            </a:r>
          </a:p>
          <a:p>
            <a:pPr indent="11113">
              <a:lnSpc>
                <a:spcPct val="110000"/>
              </a:lnSpc>
              <a:buFontTx/>
              <a:buNone/>
            </a:pPr>
            <a:endParaRPr lang="en-AU" sz="1000" smtClean="0"/>
          </a:p>
          <a:p>
            <a:pPr indent="11113">
              <a:lnSpc>
                <a:spcPct val="110000"/>
              </a:lnSpc>
              <a:buFontTx/>
              <a:buNone/>
            </a:pPr>
            <a:r>
              <a:rPr lang="en-AU" sz="1600" smtClean="0"/>
              <a:t>Sufficiency of volume is a matter of professional judgement which references the AQF definition</a:t>
            </a:r>
          </a:p>
          <a:p>
            <a:pPr indent="11113">
              <a:lnSpc>
                <a:spcPct val="110000"/>
              </a:lnSpc>
              <a:buFontTx/>
              <a:buNone/>
            </a:pPr>
            <a:endParaRPr lang="en-AU" sz="1000" smtClean="0"/>
          </a:p>
          <a:p>
            <a:pPr indent="11113">
              <a:lnSpc>
                <a:spcPct val="110000"/>
              </a:lnSpc>
              <a:buFontTx/>
              <a:buNone/>
            </a:pPr>
            <a:r>
              <a:rPr lang="en-AU" sz="1600" smtClean="0"/>
              <a:t>All activities for the achievement of learning outcomes should be taken into account</a:t>
            </a:r>
          </a:p>
          <a:p>
            <a:pPr indent="11113">
              <a:lnSpc>
                <a:spcPct val="110000"/>
              </a:lnSpc>
              <a:buFontTx/>
              <a:buNone/>
            </a:pPr>
            <a:endParaRPr lang="en-AU" sz="1000" smtClean="0"/>
          </a:p>
          <a:p>
            <a:pPr indent="11113">
              <a:lnSpc>
                <a:spcPct val="110000"/>
              </a:lnSpc>
              <a:buFontTx/>
              <a:buNone/>
            </a:pPr>
            <a:r>
              <a:rPr lang="en-AU" sz="1600" smtClean="0"/>
              <a:t>Credit for entry into the qualification must be clearly distinguished from credit received for components of the qualification</a:t>
            </a:r>
          </a:p>
          <a:p>
            <a:pPr indent="11113">
              <a:lnSpc>
                <a:spcPct val="110000"/>
              </a:lnSpc>
              <a:buFontTx/>
              <a:buNone/>
            </a:pPr>
            <a:endParaRPr lang="en-AU" sz="1000" smtClean="0"/>
          </a:p>
          <a:p>
            <a:pPr indent="11113">
              <a:lnSpc>
                <a:spcPct val="110000"/>
              </a:lnSpc>
              <a:buFontTx/>
              <a:buNone/>
            </a:pPr>
            <a:r>
              <a:rPr lang="en-AU" sz="1600" smtClean="0"/>
              <a:t>Variation in the volume of learning must be justified</a:t>
            </a:r>
          </a:p>
          <a:p>
            <a:pPr indent="11113" algn="ctr">
              <a:lnSpc>
                <a:spcPct val="90000"/>
              </a:lnSpc>
              <a:buFontTx/>
              <a:buNone/>
            </a:pPr>
            <a:endParaRPr lang="en-AU" sz="1600" smtClean="0"/>
          </a:p>
          <a:p>
            <a:pPr indent="11113">
              <a:lnSpc>
                <a:spcPct val="90000"/>
              </a:lnSpc>
              <a:buFontTx/>
              <a:buNone/>
            </a:pPr>
            <a:r>
              <a:rPr lang="en-AU" sz="1000" smtClean="0"/>
              <a:t>							</a:t>
            </a:r>
            <a:endParaRPr lang="en-US" sz="1800" smtClean="0"/>
          </a:p>
          <a:p>
            <a:pPr indent="11113">
              <a:lnSpc>
                <a:spcPct val="110000"/>
              </a:lnSpc>
              <a:buFontTx/>
              <a:buNone/>
            </a:pPr>
            <a:endParaRPr lang="en-US" sz="18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7346" name="Picture 1"/>
          <p:cNvPicPr>
            <a:picLocks noChangeAspect="1" noChangeArrowheads="1"/>
          </p:cNvPicPr>
          <p:nvPr/>
        </p:nvPicPr>
        <p:blipFill>
          <a:blip r:embed="rId3" cstate="print"/>
          <a:srcRect/>
          <a:stretch>
            <a:fillRect/>
          </a:stretch>
        </p:blipFill>
        <p:spPr bwMode="auto">
          <a:xfrm>
            <a:off x="0" y="-144463"/>
            <a:ext cx="9144000" cy="7002463"/>
          </a:xfrm>
          <a:prstGeom prst="rect">
            <a:avLst/>
          </a:prstGeom>
          <a:noFill/>
          <a:ln w="9525">
            <a:noFill/>
            <a:round/>
            <a:headEnd/>
            <a:tailEnd/>
          </a:ln>
        </p:spPr>
      </p:pic>
      <p:sp>
        <p:nvSpPr>
          <p:cNvPr id="57347" name="Text Box 2"/>
          <p:cNvSpPr txBox="1">
            <a:spLocks noChangeArrowheads="1"/>
          </p:cNvSpPr>
          <p:nvPr/>
        </p:nvSpPr>
        <p:spPr bwMode="auto">
          <a:xfrm>
            <a:off x="755650" y="404813"/>
            <a:ext cx="7772400" cy="1143000"/>
          </a:xfrm>
          <a:prstGeom prst="rect">
            <a:avLst/>
          </a:prstGeom>
          <a:noFill/>
          <a:ln w="9525">
            <a:noFill/>
            <a:round/>
            <a:headEnd/>
            <a:tailEnd/>
          </a:ln>
        </p:spPr>
        <p:txBody>
          <a:bodyPr anchor="ctr"/>
          <a:lstStyle/>
          <a:p>
            <a:pPr algn="ct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600" b="1">
                <a:solidFill>
                  <a:srgbClr val="000000"/>
                </a:solidFill>
              </a:rPr>
              <a:t>AQF is an integrated policy</a:t>
            </a:r>
            <a:endParaRPr lang="en-AU" sz="3600" b="1">
              <a:solidFill>
                <a:srgbClr val="000000"/>
              </a:solidFill>
            </a:endParaRPr>
          </a:p>
        </p:txBody>
      </p:sp>
      <p:sp>
        <p:nvSpPr>
          <p:cNvPr id="57348" name="Text Box 3"/>
          <p:cNvSpPr txBox="1">
            <a:spLocks noChangeArrowheads="1"/>
          </p:cNvSpPr>
          <p:nvPr/>
        </p:nvSpPr>
        <p:spPr bwMode="auto">
          <a:xfrm>
            <a:off x="684213" y="2060575"/>
            <a:ext cx="8153400" cy="3744913"/>
          </a:xfrm>
          <a:prstGeom prst="rect">
            <a:avLst/>
          </a:prstGeom>
          <a:noFill/>
          <a:ln w="9525">
            <a:noFill/>
            <a:round/>
            <a:headEnd/>
            <a:tailEnd/>
          </a:ln>
        </p:spPr>
        <p:txBody>
          <a:bodyPr/>
          <a:lstStyle/>
          <a:p>
            <a:pPr marL="457200" indent="-454025">
              <a:lnSpc>
                <a:spcPct val="80000"/>
              </a:lnSpc>
              <a:spcBef>
                <a:spcPts val="600"/>
              </a:spcBef>
              <a:buSzPct val="1000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en-AU">
              <a:solidFill>
                <a:srgbClr val="000000"/>
              </a:solidFill>
            </a:endParaRPr>
          </a:p>
          <a:p>
            <a:pPr marL="457200" indent="-454025">
              <a:lnSpc>
                <a:spcPct val="80000"/>
              </a:lnSpc>
              <a:spcBef>
                <a:spcPts val="600"/>
              </a:spcBef>
              <a:buSzPct val="1000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en-US">
              <a:solidFill>
                <a:srgbClr val="000000"/>
              </a:solidFill>
            </a:endParaRPr>
          </a:p>
          <a:p>
            <a:pPr marL="457200" indent="-454025">
              <a:lnSpc>
                <a:spcPct val="110000"/>
              </a:lnSpc>
              <a:spcBef>
                <a:spcPts val="600"/>
              </a:spcBef>
              <a:buSzPct val="1000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en-US">
              <a:solidFill>
                <a:srgbClr val="000000"/>
              </a:solidFill>
            </a:endParaRPr>
          </a:p>
        </p:txBody>
      </p:sp>
      <p:pic>
        <p:nvPicPr>
          <p:cNvPr id="57349" name="Picture 4"/>
          <p:cNvPicPr>
            <a:picLocks noChangeAspect="1" noChangeArrowheads="1"/>
          </p:cNvPicPr>
          <p:nvPr/>
        </p:nvPicPr>
        <p:blipFill>
          <a:blip r:embed="rId4" cstate="print"/>
          <a:srcRect/>
          <a:stretch>
            <a:fillRect/>
          </a:stretch>
        </p:blipFill>
        <p:spPr bwMode="auto">
          <a:xfrm>
            <a:off x="2268538" y="1963738"/>
            <a:ext cx="4535487" cy="4389437"/>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p:cNvPicPr>
            <a:picLocks noChangeAspect="1" noChangeArrowheads="1"/>
          </p:cNvPicPr>
          <p:nvPr/>
        </p:nvPicPr>
        <p:blipFill>
          <a:blip r:embed="rId3" cstate="print"/>
          <a:srcRect/>
          <a:stretch>
            <a:fillRect/>
          </a:stretch>
        </p:blipFill>
        <p:spPr bwMode="auto">
          <a:xfrm>
            <a:off x="0" y="-144463"/>
            <a:ext cx="9144000" cy="7002463"/>
          </a:xfrm>
          <a:prstGeom prst="rect">
            <a:avLst/>
          </a:prstGeom>
          <a:noFill/>
          <a:ln w="9525">
            <a:noFill/>
            <a:round/>
            <a:headEnd/>
            <a:tailEnd/>
          </a:ln>
        </p:spPr>
      </p:pic>
      <p:sp>
        <p:nvSpPr>
          <p:cNvPr id="59394" name="Text Box 3"/>
          <p:cNvSpPr txBox="1">
            <a:spLocks noChangeArrowheads="1"/>
          </p:cNvSpPr>
          <p:nvPr/>
        </p:nvSpPr>
        <p:spPr bwMode="auto">
          <a:xfrm>
            <a:off x="827088" y="115888"/>
            <a:ext cx="7772400" cy="1009650"/>
          </a:xfrm>
          <a:prstGeom prst="rect">
            <a:avLst/>
          </a:prstGeom>
          <a:noFill/>
          <a:ln w="9525">
            <a:noFill/>
            <a:round/>
            <a:headEnd/>
            <a:tailEnd/>
          </a:ln>
        </p:spPr>
        <p:txBody>
          <a:bodyPr anchor="ctr"/>
          <a:lstStyle/>
          <a:p>
            <a:pP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a:solidFill>
                  <a:srgbClr val="000000"/>
                </a:solidFill>
              </a:rPr>
              <a:t/>
            </a:r>
            <a:br>
              <a:rPr lang="en-US" sz="4400">
                <a:solidFill>
                  <a:srgbClr val="000000"/>
                </a:solidFill>
              </a:rPr>
            </a:br>
            <a:r>
              <a:rPr lang="en-US" sz="4400">
                <a:solidFill>
                  <a:srgbClr val="000000"/>
                </a:solidFill>
              </a:rPr>
              <a:t/>
            </a:r>
            <a:br>
              <a:rPr lang="en-US" sz="4400">
                <a:solidFill>
                  <a:srgbClr val="000000"/>
                </a:solidFill>
              </a:rPr>
            </a:br>
            <a:r>
              <a:rPr lang="en-US" sz="3200" b="1">
                <a:solidFill>
                  <a:srgbClr val="000000"/>
                </a:solidFill>
                <a:latin typeface="Gill Sans MT"/>
              </a:rPr>
              <a:t>How the AQF operates</a:t>
            </a:r>
            <a:r>
              <a:rPr lang="en-US" sz="3600" b="1">
                <a:solidFill>
                  <a:srgbClr val="000000"/>
                </a:solidFill>
                <a:latin typeface="Gill Sans MT"/>
              </a:rPr>
              <a:t/>
            </a:r>
            <a:br>
              <a:rPr lang="en-US" sz="3600" b="1">
                <a:solidFill>
                  <a:srgbClr val="000000"/>
                </a:solidFill>
                <a:latin typeface="Gill Sans MT"/>
              </a:rPr>
            </a:br>
            <a:r>
              <a:rPr lang="en-US" sz="3200" b="1">
                <a:solidFill>
                  <a:srgbClr val="000000"/>
                </a:solidFill>
              </a:rPr>
              <a:t/>
            </a:r>
            <a:br>
              <a:rPr lang="en-US" sz="3200" b="1">
                <a:solidFill>
                  <a:srgbClr val="000000"/>
                </a:solidFill>
              </a:rPr>
            </a:br>
            <a:r>
              <a:rPr lang="en-US" sz="3200" b="1">
                <a:solidFill>
                  <a:srgbClr val="000000"/>
                </a:solidFill>
              </a:rPr>
              <a:t/>
            </a:r>
            <a:br>
              <a:rPr lang="en-US" sz="3200" b="1">
                <a:solidFill>
                  <a:srgbClr val="000000"/>
                </a:solidFill>
              </a:rPr>
            </a:br>
            <a:endParaRPr lang="en-US" sz="3200" b="1">
              <a:solidFill>
                <a:srgbClr val="000000"/>
              </a:solidFill>
            </a:endParaRPr>
          </a:p>
        </p:txBody>
      </p:sp>
      <p:sp>
        <p:nvSpPr>
          <p:cNvPr id="59395" name="Text Box 4"/>
          <p:cNvSpPr txBox="1">
            <a:spLocks noChangeArrowheads="1"/>
          </p:cNvSpPr>
          <p:nvPr/>
        </p:nvSpPr>
        <p:spPr bwMode="auto">
          <a:xfrm>
            <a:off x="827088" y="1484313"/>
            <a:ext cx="7777162" cy="4537075"/>
          </a:xfrm>
          <a:prstGeom prst="rect">
            <a:avLst/>
          </a:prstGeom>
          <a:noFill/>
          <a:ln w="9525">
            <a:noFill/>
            <a:round/>
            <a:headEnd/>
            <a:tailEnd/>
          </a:ln>
        </p:spPr>
        <p:txBody>
          <a:bodyPr/>
          <a:lstStyle/>
          <a:p>
            <a:pPr>
              <a:lnSpc>
                <a:spcPct val="110000"/>
              </a:lnSpc>
              <a:spcBef>
                <a:spcPts val="475"/>
              </a:spcBef>
              <a:buClr>
                <a:srgbClr val="000000"/>
              </a:buClr>
              <a:buSzPct val="100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AU">
                <a:solidFill>
                  <a:srgbClr val="000000"/>
                </a:solidFill>
                <a:latin typeface="Gill Sans MT"/>
              </a:rPr>
              <a:t>The legal basis for the AQF is through Commonwealth and State Governments’ legislation </a:t>
            </a:r>
          </a:p>
          <a:p>
            <a:pPr>
              <a:lnSpc>
                <a:spcPct val="110000"/>
              </a:lnSpc>
              <a:spcBef>
                <a:spcPts val="475"/>
              </a:spcBef>
              <a:buClr>
                <a:srgbClr val="000000"/>
              </a:buClr>
              <a:buSzPct val="100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AU">
                <a:solidFill>
                  <a:srgbClr val="000000"/>
                </a:solidFill>
                <a:latin typeface="Gill Sans MT"/>
              </a:rPr>
              <a:t>All AQF qualifications must be accredited by government authorised accrediting authorities (some providers have authority to self accredit)</a:t>
            </a:r>
          </a:p>
          <a:p>
            <a:pPr>
              <a:lnSpc>
                <a:spcPct val="110000"/>
              </a:lnSpc>
              <a:spcBef>
                <a:spcPts val="475"/>
              </a:spcBef>
              <a:buClr>
                <a:srgbClr val="000000"/>
              </a:buClr>
              <a:buSzPct val="100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AU">
                <a:solidFill>
                  <a:srgbClr val="000000"/>
                </a:solidFill>
                <a:latin typeface="Gill Sans MT"/>
              </a:rPr>
              <a:t>Only government accredited providers can deliver, assess and issue AQF qualifications</a:t>
            </a:r>
          </a:p>
          <a:p>
            <a:pPr>
              <a:lnSpc>
                <a:spcPct val="110000"/>
              </a:lnSpc>
              <a:spcBef>
                <a:spcPts val="475"/>
              </a:spcBef>
              <a:buClr>
                <a:srgbClr val="000000"/>
              </a:buClr>
              <a:buSzPct val="100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AU">
                <a:solidFill>
                  <a:srgbClr val="000000"/>
                </a:solidFill>
                <a:latin typeface="Gill Sans MT"/>
              </a:rPr>
              <a:t>Providers must meet minimum standards to be accredited and to retain accreditation; accrediting authorities monitor providers to ensure the quality of qualifications issued</a:t>
            </a:r>
          </a:p>
        </p:txBody>
      </p:sp>
      <p:pic>
        <p:nvPicPr>
          <p:cNvPr id="59396" name="Picture 5"/>
          <p:cNvPicPr>
            <a:picLocks noChangeAspect="1" noChangeArrowheads="1"/>
          </p:cNvPicPr>
          <p:nvPr/>
        </p:nvPicPr>
        <p:blipFill>
          <a:blip r:embed="rId4" cstate="print"/>
          <a:srcRect/>
          <a:stretch>
            <a:fillRect/>
          </a:stretch>
        </p:blipFill>
        <p:spPr bwMode="auto">
          <a:xfrm>
            <a:off x="6948488" y="0"/>
            <a:ext cx="1295400" cy="1131888"/>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p:cNvPicPr>
            <a:picLocks noChangeAspect="1" noChangeArrowheads="1"/>
          </p:cNvPicPr>
          <p:nvPr/>
        </p:nvPicPr>
        <p:blipFill>
          <a:blip r:embed="rId3" cstate="print"/>
          <a:srcRect/>
          <a:stretch>
            <a:fillRect/>
          </a:stretch>
        </p:blipFill>
        <p:spPr bwMode="auto">
          <a:xfrm>
            <a:off x="0" y="-144463"/>
            <a:ext cx="9144000" cy="7002463"/>
          </a:xfrm>
          <a:prstGeom prst="rect">
            <a:avLst/>
          </a:prstGeom>
          <a:noFill/>
          <a:ln w="9525">
            <a:noFill/>
            <a:round/>
            <a:headEnd/>
            <a:tailEnd/>
          </a:ln>
        </p:spPr>
      </p:pic>
      <p:sp>
        <p:nvSpPr>
          <p:cNvPr id="61442" name="Text Box 3"/>
          <p:cNvSpPr txBox="1">
            <a:spLocks noChangeArrowheads="1"/>
          </p:cNvSpPr>
          <p:nvPr/>
        </p:nvSpPr>
        <p:spPr bwMode="auto">
          <a:xfrm>
            <a:off x="827088" y="115888"/>
            <a:ext cx="7772400" cy="1009650"/>
          </a:xfrm>
          <a:prstGeom prst="rect">
            <a:avLst/>
          </a:prstGeom>
          <a:noFill/>
          <a:ln w="9525">
            <a:noFill/>
            <a:round/>
            <a:headEnd/>
            <a:tailEnd/>
          </a:ln>
        </p:spPr>
        <p:txBody>
          <a:bodyPr anchor="ctr"/>
          <a:lstStyle/>
          <a:p>
            <a:pP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a:solidFill>
                  <a:srgbClr val="000000"/>
                </a:solidFill>
              </a:rPr>
              <a:t/>
            </a:r>
            <a:br>
              <a:rPr lang="en-US" sz="4400">
                <a:solidFill>
                  <a:srgbClr val="000000"/>
                </a:solidFill>
              </a:rPr>
            </a:br>
            <a:r>
              <a:rPr lang="en-US" sz="4400">
                <a:solidFill>
                  <a:srgbClr val="000000"/>
                </a:solidFill>
              </a:rPr>
              <a:t/>
            </a:r>
            <a:br>
              <a:rPr lang="en-US" sz="4400">
                <a:solidFill>
                  <a:srgbClr val="000000"/>
                </a:solidFill>
              </a:rPr>
            </a:br>
            <a:r>
              <a:rPr lang="en-US" sz="3200" b="1">
                <a:solidFill>
                  <a:srgbClr val="000000"/>
                </a:solidFill>
                <a:latin typeface="Gill Sans MT"/>
              </a:rPr>
              <a:t>Relationship with TEQSA</a:t>
            </a:r>
            <a:r>
              <a:rPr lang="en-US" sz="3600" b="1">
                <a:solidFill>
                  <a:srgbClr val="000000"/>
                </a:solidFill>
                <a:latin typeface="Gill Sans MT"/>
              </a:rPr>
              <a:t/>
            </a:r>
            <a:br>
              <a:rPr lang="en-US" sz="3600" b="1">
                <a:solidFill>
                  <a:srgbClr val="000000"/>
                </a:solidFill>
                <a:latin typeface="Gill Sans MT"/>
              </a:rPr>
            </a:br>
            <a:r>
              <a:rPr lang="en-US" sz="3200" b="1">
                <a:solidFill>
                  <a:srgbClr val="000000"/>
                </a:solidFill>
              </a:rPr>
              <a:t/>
            </a:r>
            <a:br>
              <a:rPr lang="en-US" sz="3200" b="1">
                <a:solidFill>
                  <a:srgbClr val="000000"/>
                </a:solidFill>
              </a:rPr>
            </a:br>
            <a:r>
              <a:rPr lang="en-US" sz="3200" b="1">
                <a:solidFill>
                  <a:srgbClr val="000000"/>
                </a:solidFill>
              </a:rPr>
              <a:t/>
            </a:r>
            <a:br>
              <a:rPr lang="en-US" sz="3200" b="1">
                <a:solidFill>
                  <a:srgbClr val="000000"/>
                </a:solidFill>
              </a:rPr>
            </a:br>
            <a:endParaRPr lang="en-US" sz="3200" b="1">
              <a:solidFill>
                <a:srgbClr val="000000"/>
              </a:solidFill>
            </a:endParaRPr>
          </a:p>
        </p:txBody>
      </p:sp>
      <p:sp>
        <p:nvSpPr>
          <p:cNvPr id="61443" name="Text Box 4"/>
          <p:cNvSpPr txBox="1">
            <a:spLocks noChangeArrowheads="1"/>
          </p:cNvSpPr>
          <p:nvPr/>
        </p:nvSpPr>
        <p:spPr bwMode="auto">
          <a:xfrm>
            <a:off x="827088" y="1484313"/>
            <a:ext cx="7777162" cy="4537075"/>
          </a:xfrm>
          <a:prstGeom prst="rect">
            <a:avLst/>
          </a:prstGeom>
          <a:noFill/>
          <a:ln w="9525">
            <a:noFill/>
            <a:round/>
            <a:headEnd/>
            <a:tailEnd/>
          </a:ln>
        </p:spPr>
        <p:txBody>
          <a:bodyPr/>
          <a:lstStyle/>
          <a:p>
            <a:pPr>
              <a:lnSpc>
                <a:spcPct val="110000"/>
              </a:lnSpc>
              <a:spcBef>
                <a:spcPts val="475"/>
              </a:spcBef>
              <a:buClr>
                <a:srgbClr val="000000"/>
              </a:buClr>
              <a:buSzPct val="100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AU">
                <a:solidFill>
                  <a:srgbClr val="000000"/>
                </a:solidFill>
                <a:latin typeface="Gill Sans MT"/>
              </a:rPr>
              <a:t>TEQSA Qualifications Standards are based on the AQF</a:t>
            </a:r>
          </a:p>
          <a:p>
            <a:pPr>
              <a:lnSpc>
                <a:spcPct val="110000"/>
              </a:lnSpc>
              <a:spcBef>
                <a:spcPts val="475"/>
              </a:spcBef>
              <a:buClr>
                <a:srgbClr val="000000"/>
              </a:buClr>
              <a:buSzPct val="100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AU" sz="1000">
              <a:solidFill>
                <a:srgbClr val="000000"/>
              </a:solidFill>
              <a:latin typeface="Gill Sans MT"/>
            </a:endParaRPr>
          </a:p>
          <a:p>
            <a:pPr>
              <a:lnSpc>
                <a:spcPct val="110000"/>
              </a:lnSpc>
              <a:spcBef>
                <a:spcPts val="475"/>
              </a:spcBef>
              <a:buClr>
                <a:srgbClr val="000000"/>
              </a:buClr>
              <a:buSzPct val="100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AU">
                <a:solidFill>
                  <a:srgbClr val="000000"/>
                </a:solidFill>
                <a:latin typeface="Gill Sans MT"/>
              </a:rPr>
              <a:t>Qualifications Standards include reference to AQF specifications and policies</a:t>
            </a:r>
          </a:p>
          <a:p>
            <a:pPr>
              <a:lnSpc>
                <a:spcPct val="110000"/>
              </a:lnSpc>
              <a:spcBef>
                <a:spcPts val="475"/>
              </a:spcBef>
              <a:buClr>
                <a:srgbClr val="000000"/>
              </a:buClr>
              <a:buSzPct val="100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AU" sz="1000">
              <a:solidFill>
                <a:srgbClr val="000000"/>
              </a:solidFill>
              <a:latin typeface="Gill Sans MT"/>
            </a:endParaRPr>
          </a:p>
          <a:p>
            <a:pPr>
              <a:lnSpc>
                <a:spcPct val="110000"/>
              </a:lnSpc>
              <a:spcBef>
                <a:spcPts val="475"/>
              </a:spcBef>
              <a:buClr>
                <a:srgbClr val="000000"/>
              </a:buClr>
              <a:buSzPct val="100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AU">
                <a:solidFill>
                  <a:srgbClr val="000000"/>
                </a:solidFill>
                <a:latin typeface="Gill Sans MT"/>
              </a:rPr>
              <a:t>Qualifications Standards also include standards for non-AQF qualifications</a:t>
            </a:r>
          </a:p>
          <a:p>
            <a:pPr>
              <a:lnSpc>
                <a:spcPct val="110000"/>
              </a:lnSpc>
              <a:spcBef>
                <a:spcPts val="475"/>
              </a:spcBef>
              <a:buClr>
                <a:srgbClr val="000000"/>
              </a:buClr>
              <a:buSzPct val="100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AU" sz="1000">
              <a:solidFill>
                <a:srgbClr val="000000"/>
              </a:solidFill>
              <a:latin typeface="Gill Sans MT"/>
            </a:endParaRPr>
          </a:p>
          <a:p>
            <a:pPr>
              <a:lnSpc>
                <a:spcPct val="110000"/>
              </a:lnSpc>
              <a:spcBef>
                <a:spcPts val="475"/>
              </a:spcBef>
              <a:buClr>
                <a:srgbClr val="000000"/>
              </a:buClr>
              <a:buSzPct val="100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AU">
                <a:solidFill>
                  <a:srgbClr val="000000"/>
                </a:solidFill>
                <a:latin typeface="Gill Sans MT"/>
              </a:rPr>
              <a:t>TEQSA will monitor compliance with the AQF</a:t>
            </a:r>
          </a:p>
          <a:p>
            <a:pPr>
              <a:lnSpc>
                <a:spcPct val="110000"/>
              </a:lnSpc>
              <a:spcBef>
                <a:spcPts val="475"/>
              </a:spcBef>
              <a:buClr>
                <a:srgbClr val="000000"/>
              </a:buClr>
              <a:buSzPct val="100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AU" sz="1000">
              <a:solidFill>
                <a:srgbClr val="000000"/>
              </a:solidFill>
              <a:latin typeface="Gill Sans MT"/>
            </a:endParaRPr>
          </a:p>
          <a:p>
            <a:pPr>
              <a:lnSpc>
                <a:spcPct val="110000"/>
              </a:lnSpc>
              <a:spcBef>
                <a:spcPts val="475"/>
              </a:spcBef>
              <a:buClr>
                <a:srgbClr val="000000"/>
              </a:buClr>
              <a:buSzPct val="100000"/>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AU">
                <a:solidFill>
                  <a:srgbClr val="000000"/>
                </a:solidFill>
                <a:latin typeface="Gill Sans MT"/>
              </a:rPr>
              <a:t>AQF Council meeting with Higher Education Standards Panel and National Skills Standards Council</a:t>
            </a:r>
          </a:p>
        </p:txBody>
      </p:sp>
      <p:pic>
        <p:nvPicPr>
          <p:cNvPr id="61444" name="Picture 5"/>
          <p:cNvPicPr>
            <a:picLocks noChangeAspect="1" noChangeArrowheads="1"/>
          </p:cNvPicPr>
          <p:nvPr/>
        </p:nvPicPr>
        <p:blipFill>
          <a:blip r:embed="rId4" cstate="print"/>
          <a:srcRect/>
          <a:stretch>
            <a:fillRect/>
          </a:stretch>
        </p:blipFill>
        <p:spPr bwMode="auto">
          <a:xfrm>
            <a:off x="6948488" y="0"/>
            <a:ext cx="1295400" cy="1131888"/>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3490" name="Picture 1"/>
          <p:cNvPicPr>
            <a:picLocks noChangeAspect="1" noChangeArrowheads="1"/>
          </p:cNvPicPr>
          <p:nvPr/>
        </p:nvPicPr>
        <p:blipFill>
          <a:blip r:embed="rId3" cstate="print"/>
          <a:srcRect/>
          <a:stretch>
            <a:fillRect/>
          </a:stretch>
        </p:blipFill>
        <p:spPr bwMode="auto">
          <a:xfrm>
            <a:off x="0" y="-150813"/>
            <a:ext cx="9144000" cy="7008813"/>
          </a:xfrm>
          <a:prstGeom prst="rect">
            <a:avLst/>
          </a:prstGeom>
          <a:noFill/>
          <a:ln w="9525">
            <a:noFill/>
            <a:round/>
            <a:headEnd/>
            <a:tailEnd/>
          </a:ln>
        </p:spPr>
      </p:pic>
      <p:sp>
        <p:nvSpPr>
          <p:cNvPr id="63491" name="Text Box 2"/>
          <p:cNvSpPr txBox="1">
            <a:spLocks noChangeArrowheads="1"/>
          </p:cNvSpPr>
          <p:nvPr/>
        </p:nvSpPr>
        <p:spPr bwMode="auto">
          <a:xfrm>
            <a:off x="755650" y="404813"/>
            <a:ext cx="7848600" cy="5710237"/>
          </a:xfrm>
          <a:prstGeom prst="rect">
            <a:avLst/>
          </a:prstGeom>
          <a:noFill/>
          <a:ln w="9525">
            <a:noFill/>
            <a:round/>
            <a:headEnd/>
            <a:tailEnd/>
          </a:ln>
        </p:spPr>
        <p:txBody>
          <a:bodyPr/>
          <a:lstStyle/>
          <a:p>
            <a:pPr indent="4763">
              <a:lnSpc>
                <a:spcPct val="110000"/>
              </a:lnSpc>
              <a:spcBef>
                <a:spcPts val="600"/>
              </a:spcBef>
              <a:buSzPct val="100000"/>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pPr>
            <a:endParaRPr lang="en-AU" sz="2300">
              <a:solidFill>
                <a:srgbClr val="000000"/>
              </a:solidFill>
            </a:endParaRPr>
          </a:p>
        </p:txBody>
      </p:sp>
      <p:sp>
        <p:nvSpPr>
          <p:cNvPr id="63492" name="Rectangle 4"/>
          <p:cNvSpPr>
            <a:spLocks noChangeArrowheads="1"/>
          </p:cNvSpPr>
          <p:nvPr/>
        </p:nvSpPr>
        <p:spPr bwMode="auto">
          <a:xfrm>
            <a:off x="827088" y="549275"/>
            <a:ext cx="7632700" cy="6124575"/>
          </a:xfrm>
          <a:prstGeom prst="rect">
            <a:avLst/>
          </a:prstGeom>
          <a:noFill/>
          <a:ln w="9525">
            <a:noFill/>
            <a:miter lim="800000"/>
            <a:headEnd/>
            <a:tailEnd/>
          </a:ln>
        </p:spPr>
        <p:txBody>
          <a:bodyPr>
            <a:spAutoFit/>
          </a:bodyPr>
          <a:lstStyle/>
          <a:p>
            <a:pPr eaLnBrk="0" hangingPunct="0">
              <a:buClr>
                <a:srgbClr val="000000"/>
              </a:buClr>
              <a:buSzPct val="100000"/>
              <a:buFont typeface="Times New Roman" pitchFamily="18" charset="0"/>
              <a:buNone/>
            </a:pPr>
            <a:r>
              <a:rPr lang="en-AU" sz="3200" b="1">
                <a:solidFill>
                  <a:srgbClr val="000000"/>
                </a:solidFill>
                <a:latin typeface="Gill Sans MT"/>
              </a:rPr>
              <a:t>AQF Governance</a:t>
            </a:r>
          </a:p>
          <a:p>
            <a:pPr eaLnBrk="0" hangingPunct="0">
              <a:buClr>
                <a:srgbClr val="000000"/>
              </a:buClr>
              <a:buSzPct val="100000"/>
              <a:buFont typeface="Times New Roman" pitchFamily="18" charset="0"/>
              <a:buNone/>
            </a:pPr>
            <a:endParaRPr lang="en-AU" b="1">
              <a:solidFill>
                <a:srgbClr val="000000"/>
              </a:solidFill>
            </a:endParaRPr>
          </a:p>
          <a:p>
            <a:pPr eaLnBrk="0" hangingPunct="0">
              <a:buClr>
                <a:srgbClr val="000000"/>
              </a:buClr>
              <a:buSzPct val="100000"/>
              <a:buFont typeface="Times New Roman" pitchFamily="18" charset="0"/>
              <a:buNone/>
            </a:pPr>
            <a:r>
              <a:rPr lang="en-AU">
                <a:solidFill>
                  <a:srgbClr val="000000"/>
                </a:solidFill>
                <a:latin typeface="Gill Sans MT"/>
              </a:rPr>
              <a:t>AQF is owned and funded by all governments</a:t>
            </a:r>
          </a:p>
          <a:p>
            <a:pPr eaLnBrk="0" hangingPunct="0">
              <a:buClr>
                <a:srgbClr val="000000"/>
              </a:buClr>
              <a:buSzPct val="100000"/>
              <a:buFont typeface="Times New Roman" pitchFamily="18" charset="0"/>
              <a:buNone/>
            </a:pPr>
            <a:endParaRPr lang="en-AU">
              <a:solidFill>
                <a:srgbClr val="000000"/>
              </a:solidFill>
              <a:latin typeface="Gill Sans MT"/>
            </a:endParaRPr>
          </a:p>
          <a:p>
            <a:pPr eaLnBrk="0" hangingPunct="0">
              <a:buClr>
                <a:srgbClr val="000000"/>
              </a:buClr>
              <a:buSzPct val="100000"/>
              <a:buFont typeface="Times New Roman" pitchFamily="18" charset="0"/>
              <a:buNone/>
            </a:pPr>
            <a:r>
              <a:rPr lang="en-AU">
                <a:solidFill>
                  <a:srgbClr val="000000"/>
                </a:solidFill>
                <a:latin typeface="Gill Sans MT"/>
              </a:rPr>
              <a:t>AQF Council established under authority of national ministers for education and employment </a:t>
            </a:r>
          </a:p>
          <a:p>
            <a:pPr eaLnBrk="0" hangingPunct="0">
              <a:buClr>
                <a:srgbClr val="000000"/>
              </a:buClr>
              <a:buSzPct val="100000"/>
              <a:buFont typeface="Times New Roman" pitchFamily="18" charset="0"/>
              <a:buNone/>
            </a:pPr>
            <a:endParaRPr lang="en-AU">
              <a:solidFill>
                <a:srgbClr val="000000"/>
              </a:solidFill>
              <a:latin typeface="Gill Sans MT"/>
            </a:endParaRPr>
          </a:p>
          <a:p>
            <a:pPr eaLnBrk="0" hangingPunct="0">
              <a:buClr>
                <a:srgbClr val="000000"/>
              </a:buClr>
              <a:buSzPct val="100000"/>
              <a:buFont typeface="Times New Roman" pitchFamily="18" charset="0"/>
              <a:buNone/>
            </a:pPr>
            <a:r>
              <a:rPr lang="en-AU">
                <a:solidFill>
                  <a:srgbClr val="000000"/>
                </a:solidFill>
                <a:latin typeface="Gill Sans MT"/>
              </a:rPr>
              <a:t>AQF Council’s role is to:</a:t>
            </a:r>
          </a:p>
          <a:p>
            <a:pPr lvl="1" eaLnBrk="0" hangingPunct="0">
              <a:buClr>
                <a:srgbClr val="000000"/>
              </a:buClr>
              <a:buSzPct val="100000"/>
              <a:buFont typeface="Arial" charset="0"/>
              <a:buChar char="•"/>
            </a:pPr>
            <a:r>
              <a:rPr lang="en-AU">
                <a:solidFill>
                  <a:srgbClr val="000000"/>
                </a:solidFill>
                <a:latin typeface="Gill Sans MT"/>
              </a:rPr>
              <a:t>provide policy advice on qualifications</a:t>
            </a:r>
          </a:p>
          <a:p>
            <a:pPr lvl="1" eaLnBrk="0" hangingPunct="0">
              <a:buClr>
                <a:srgbClr val="000000"/>
              </a:buClr>
              <a:buSzPct val="100000"/>
              <a:buFont typeface="Arial" charset="0"/>
              <a:buChar char="•"/>
            </a:pPr>
            <a:r>
              <a:rPr lang="en-AU">
                <a:solidFill>
                  <a:srgbClr val="000000"/>
                </a:solidFill>
                <a:latin typeface="Gill Sans MT"/>
              </a:rPr>
              <a:t>maintain, monitor and promote the AQF</a:t>
            </a:r>
          </a:p>
          <a:p>
            <a:pPr lvl="1" eaLnBrk="0" hangingPunct="0">
              <a:buClr>
                <a:srgbClr val="000000"/>
              </a:buClr>
              <a:buSzPct val="100000"/>
              <a:buFont typeface="Arial" charset="0"/>
              <a:buChar char="•"/>
            </a:pPr>
            <a:r>
              <a:rPr lang="en-AU">
                <a:solidFill>
                  <a:srgbClr val="000000"/>
                </a:solidFill>
                <a:latin typeface="Gill Sans MT"/>
              </a:rPr>
              <a:t>support the users of the AQF</a:t>
            </a:r>
          </a:p>
          <a:p>
            <a:pPr eaLnBrk="0" hangingPunct="0">
              <a:buClr>
                <a:srgbClr val="000000"/>
              </a:buClr>
              <a:buSzPct val="100000"/>
              <a:buFont typeface="Times New Roman" pitchFamily="18" charset="0"/>
              <a:buNone/>
            </a:pPr>
            <a:endParaRPr lang="en-AU">
              <a:solidFill>
                <a:srgbClr val="000000"/>
              </a:solidFill>
              <a:latin typeface="Gill Sans MT"/>
            </a:endParaRPr>
          </a:p>
          <a:p>
            <a:pPr eaLnBrk="0" hangingPunct="0">
              <a:buClr>
                <a:srgbClr val="000000"/>
              </a:buClr>
              <a:buSzPct val="100000"/>
              <a:buFont typeface="Times New Roman" pitchFamily="18" charset="0"/>
              <a:buNone/>
            </a:pPr>
            <a:r>
              <a:rPr lang="en-AU">
                <a:solidFill>
                  <a:srgbClr val="000000"/>
                </a:solidFill>
                <a:latin typeface="Gill Sans MT"/>
              </a:rPr>
              <a:t>AQF Council members include independent chair, higher education, vocational education and training, senior secondary schools, employers, unions, governments, international observer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5538" name="Picture 1"/>
          <p:cNvPicPr>
            <a:picLocks noChangeAspect="1" noChangeArrowheads="1"/>
          </p:cNvPicPr>
          <p:nvPr/>
        </p:nvPicPr>
        <p:blipFill>
          <a:blip r:embed="rId3" cstate="print"/>
          <a:srcRect/>
          <a:stretch>
            <a:fillRect/>
          </a:stretch>
        </p:blipFill>
        <p:spPr bwMode="auto">
          <a:xfrm>
            <a:off x="0" y="-150813"/>
            <a:ext cx="9144000" cy="7008813"/>
          </a:xfrm>
          <a:prstGeom prst="rect">
            <a:avLst/>
          </a:prstGeom>
          <a:noFill/>
          <a:ln w="9525">
            <a:noFill/>
            <a:round/>
            <a:headEnd/>
            <a:tailEnd/>
          </a:ln>
        </p:spPr>
      </p:pic>
      <p:sp>
        <p:nvSpPr>
          <p:cNvPr id="65539" name="Text Box 2"/>
          <p:cNvSpPr txBox="1">
            <a:spLocks noChangeArrowheads="1"/>
          </p:cNvSpPr>
          <p:nvPr/>
        </p:nvSpPr>
        <p:spPr bwMode="auto">
          <a:xfrm>
            <a:off x="755650" y="404813"/>
            <a:ext cx="7848600" cy="5710237"/>
          </a:xfrm>
          <a:prstGeom prst="rect">
            <a:avLst/>
          </a:prstGeom>
          <a:noFill/>
          <a:ln w="9525">
            <a:noFill/>
            <a:round/>
            <a:headEnd/>
            <a:tailEnd/>
          </a:ln>
        </p:spPr>
        <p:txBody>
          <a:bodyPr/>
          <a:lstStyle/>
          <a:p>
            <a:pPr indent="4763">
              <a:lnSpc>
                <a:spcPct val="110000"/>
              </a:lnSpc>
              <a:spcBef>
                <a:spcPts val="600"/>
              </a:spcBef>
              <a:buSzPct val="100000"/>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pPr>
            <a:endParaRPr lang="en-AU" sz="2300">
              <a:solidFill>
                <a:srgbClr val="000000"/>
              </a:solidFill>
            </a:endParaRPr>
          </a:p>
        </p:txBody>
      </p:sp>
      <p:sp>
        <p:nvSpPr>
          <p:cNvPr id="65540" name="Rectangle 4"/>
          <p:cNvSpPr>
            <a:spLocks noChangeArrowheads="1"/>
          </p:cNvSpPr>
          <p:nvPr/>
        </p:nvSpPr>
        <p:spPr bwMode="auto">
          <a:xfrm>
            <a:off x="827088" y="549275"/>
            <a:ext cx="7632700" cy="5326063"/>
          </a:xfrm>
          <a:prstGeom prst="rect">
            <a:avLst/>
          </a:prstGeom>
          <a:noFill/>
          <a:ln w="9525">
            <a:noFill/>
            <a:miter lim="800000"/>
            <a:headEnd/>
            <a:tailEnd/>
          </a:ln>
        </p:spPr>
        <p:txBody>
          <a:bodyPr>
            <a:spAutoFit/>
          </a:bodyPr>
          <a:lstStyle/>
          <a:p>
            <a:pPr eaLnBrk="0" hangingPunct="0">
              <a:buClr>
                <a:srgbClr val="000000"/>
              </a:buClr>
              <a:buSzPct val="100000"/>
              <a:buFont typeface="Times New Roman" pitchFamily="18" charset="0"/>
              <a:buNone/>
            </a:pPr>
            <a:r>
              <a:rPr lang="en-AU" sz="3200" b="1">
                <a:solidFill>
                  <a:srgbClr val="000000"/>
                </a:solidFill>
                <a:latin typeface="Gill Sans MT"/>
              </a:rPr>
              <a:t>AQF Council is committed to:</a:t>
            </a:r>
          </a:p>
          <a:p>
            <a:pPr eaLnBrk="0" hangingPunct="0">
              <a:buClr>
                <a:srgbClr val="000000"/>
              </a:buClr>
              <a:buSzPct val="100000"/>
              <a:buFont typeface="Times New Roman" pitchFamily="18" charset="0"/>
              <a:buNone/>
            </a:pPr>
            <a:endParaRPr lang="en-AU" b="1">
              <a:solidFill>
                <a:srgbClr val="000000"/>
              </a:solidFill>
            </a:endParaRPr>
          </a:p>
          <a:p>
            <a:pPr eaLnBrk="0" hangingPunct="0">
              <a:buClr>
                <a:srgbClr val="000000"/>
              </a:buClr>
              <a:buSzPct val="100000"/>
              <a:buFont typeface="Arial" charset="0"/>
              <a:buAutoNum type="arabicPeriod"/>
            </a:pPr>
            <a:r>
              <a:rPr lang="en-AU">
                <a:solidFill>
                  <a:srgbClr val="000000"/>
                </a:solidFill>
                <a:latin typeface="Gill Sans MT"/>
              </a:rPr>
              <a:t>Supporting Australia’s reputation for high quality qualification outcomes</a:t>
            </a:r>
          </a:p>
          <a:p>
            <a:pPr eaLnBrk="0" hangingPunct="0">
              <a:buClr>
                <a:srgbClr val="000000"/>
              </a:buClr>
              <a:buSzPct val="100000"/>
              <a:buFont typeface="Times New Roman" pitchFamily="18" charset="0"/>
              <a:buNone/>
            </a:pPr>
            <a:endParaRPr lang="en-AU">
              <a:solidFill>
                <a:srgbClr val="000000"/>
              </a:solidFill>
              <a:latin typeface="Gill Sans MT"/>
            </a:endParaRPr>
          </a:p>
          <a:p>
            <a:pPr lvl="1" eaLnBrk="0" hangingPunct="0">
              <a:buClr>
                <a:srgbClr val="000000"/>
              </a:buClr>
              <a:buSzPct val="100000"/>
              <a:buFont typeface="Arial" charset="0"/>
              <a:buChar char="•"/>
            </a:pPr>
            <a:r>
              <a:rPr lang="en-AU">
                <a:solidFill>
                  <a:srgbClr val="000000"/>
                </a:solidFill>
                <a:latin typeface="Gill Sans MT"/>
              </a:rPr>
              <a:t>Providing advice to ministers on qualifications standards</a:t>
            </a:r>
          </a:p>
          <a:p>
            <a:pPr lvl="1" eaLnBrk="0" hangingPunct="0">
              <a:buClr>
                <a:srgbClr val="000000"/>
              </a:buClr>
              <a:buSzPct val="100000"/>
              <a:buFont typeface="Arial" charset="0"/>
              <a:buChar char="•"/>
            </a:pPr>
            <a:r>
              <a:rPr lang="en-AU">
                <a:solidFill>
                  <a:srgbClr val="000000"/>
                </a:solidFill>
                <a:latin typeface="Gill Sans MT"/>
              </a:rPr>
              <a:t>Working cooperatively with the standards setting bodies and regulatory authorities</a:t>
            </a:r>
          </a:p>
          <a:p>
            <a:pPr lvl="1" eaLnBrk="0" hangingPunct="0">
              <a:buClr>
                <a:srgbClr val="000000"/>
              </a:buClr>
              <a:buSzPct val="100000"/>
              <a:buFont typeface="Arial" charset="0"/>
              <a:buChar char="•"/>
            </a:pPr>
            <a:r>
              <a:rPr lang="en-AU">
                <a:solidFill>
                  <a:srgbClr val="000000"/>
                </a:solidFill>
                <a:latin typeface="Gill Sans MT"/>
              </a:rPr>
              <a:t>Undertaking strategic evaluation of the AQF</a:t>
            </a:r>
          </a:p>
          <a:p>
            <a:pPr lvl="1" eaLnBrk="0" hangingPunct="0">
              <a:buClr>
                <a:srgbClr val="000000"/>
              </a:buClr>
              <a:buSzPct val="100000"/>
              <a:buFont typeface="Arial" charset="0"/>
              <a:buChar char="•"/>
            </a:pPr>
            <a:r>
              <a:rPr lang="en-AU">
                <a:solidFill>
                  <a:srgbClr val="000000"/>
                </a:solidFill>
                <a:latin typeface="Gill Sans MT"/>
              </a:rPr>
              <a:t>Reviewing governance arrangements</a:t>
            </a:r>
          </a:p>
          <a:p>
            <a:pPr lvl="1" eaLnBrk="0" hangingPunct="0">
              <a:buClr>
                <a:srgbClr val="000000"/>
              </a:buClr>
              <a:buSzPct val="100000"/>
              <a:buFont typeface="Arial" charset="0"/>
              <a:buChar char="•"/>
            </a:pPr>
            <a:r>
              <a:rPr lang="en-AU">
                <a:solidFill>
                  <a:srgbClr val="000000"/>
                </a:solidFill>
                <a:latin typeface="Gill Sans MT"/>
              </a:rPr>
              <a:t>Improving international recognition of Australian qualifications</a:t>
            </a:r>
          </a:p>
          <a:p>
            <a:pPr eaLnBrk="0" hangingPunct="0">
              <a:buClr>
                <a:srgbClr val="000000"/>
              </a:buClr>
              <a:buSzPct val="100000"/>
              <a:buFont typeface="Times New Roman" pitchFamily="18" charset="0"/>
              <a:buNone/>
            </a:pPr>
            <a:endParaRPr lang="en-AU">
              <a:solidFill>
                <a:srgbClr val="000000"/>
              </a:solidFill>
              <a:latin typeface="Gill Sans M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7586" name="Picture 1"/>
          <p:cNvPicPr>
            <a:picLocks noChangeAspect="1" noChangeArrowheads="1"/>
          </p:cNvPicPr>
          <p:nvPr/>
        </p:nvPicPr>
        <p:blipFill>
          <a:blip r:embed="rId3" cstate="print"/>
          <a:srcRect/>
          <a:stretch>
            <a:fillRect/>
          </a:stretch>
        </p:blipFill>
        <p:spPr bwMode="auto">
          <a:xfrm>
            <a:off x="0" y="-150813"/>
            <a:ext cx="9144000" cy="7008813"/>
          </a:xfrm>
          <a:prstGeom prst="rect">
            <a:avLst/>
          </a:prstGeom>
          <a:noFill/>
          <a:ln w="9525">
            <a:noFill/>
            <a:round/>
            <a:headEnd/>
            <a:tailEnd/>
          </a:ln>
        </p:spPr>
      </p:pic>
      <p:sp>
        <p:nvSpPr>
          <p:cNvPr id="67587" name="Text Box 2"/>
          <p:cNvSpPr txBox="1">
            <a:spLocks noChangeArrowheads="1"/>
          </p:cNvSpPr>
          <p:nvPr/>
        </p:nvSpPr>
        <p:spPr bwMode="auto">
          <a:xfrm>
            <a:off x="755650" y="404813"/>
            <a:ext cx="7848600" cy="5710237"/>
          </a:xfrm>
          <a:prstGeom prst="rect">
            <a:avLst/>
          </a:prstGeom>
          <a:noFill/>
          <a:ln w="9525">
            <a:noFill/>
            <a:round/>
            <a:headEnd/>
            <a:tailEnd/>
          </a:ln>
        </p:spPr>
        <p:txBody>
          <a:bodyPr/>
          <a:lstStyle/>
          <a:p>
            <a:pPr indent="4763">
              <a:lnSpc>
                <a:spcPct val="110000"/>
              </a:lnSpc>
              <a:spcBef>
                <a:spcPts val="600"/>
              </a:spcBef>
              <a:buSzPct val="100000"/>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pPr>
            <a:endParaRPr lang="en-AU" sz="2300">
              <a:solidFill>
                <a:srgbClr val="000000"/>
              </a:solidFill>
            </a:endParaRPr>
          </a:p>
        </p:txBody>
      </p:sp>
      <p:sp>
        <p:nvSpPr>
          <p:cNvPr id="67588" name="Rectangle 4"/>
          <p:cNvSpPr>
            <a:spLocks noChangeArrowheads="1"/>
          </p:cNvSpPr>
          <p:nvPr/>
        </p:nvSpPr>
        <p:spPr bwMode="auto">
          <a:xfrm>
            <a:off x="827088" y="549275"/>
            <a:ext cx="7632700" cy="7459663"/>
          </a:xfrm>
          <a:prstGeom prst="rect">
            <a:avLst/>
          </a:prstGeom>
          <a:noFill/>
          <a:ln w="9525">
            <a:noFill/>
            <a:miter lim="800000"/>
            <a:headEnd/>
            <a:tailEnd/>
          </a:ln>
        </p:spPr>
        <p:txBody>
          <a:bodyPr>
            <a:spAutoFit/>
          </a:bodyPr>
          <a:lstStyle/>
          <a:p>
            <a:pPr eaLnBrk="0" hangingPunct="0">
              <a:buClr>
                <a:srgbClr val="000000"/>
              </a:buClr>
              <a:buSzPct val="100000"/>
              <a:buFont typeface="Times New Roman" pitchFamily="18" charset="0"/>
              <a:buNone/>
            </a:pPr>
            <a:r>
              <a:rPr lang="en-AU" sz="3200" b="1">
                <a:solidFill>
                  <a:srgbClr val="000000"/>
                </a:solidFill>
                <a:latin typeface="Gill Sans MT"/>
              </a:rPr>
              <a:t>AQF Council is committed to :</a:t>
            </a:r>
          </a:p>
          <a:p>
            <a:pPr eaLnBrk="0" hangingPunct="0">
              <a:buClr>
                <a:srgbClr val="000000"/>
              </a:buClr>
              <a:buSzPct val="100000"/>
              <a:buFont typeface="Times New Roman" pitchFamily="18" charset="0"/>
              <a:buNone/>
            </a:pPr>
            <a:endParaRPr lang="en-AU">
              <a:solidFill>
                <a:srgbClr val="000000"/>
              </a:solidFill>
              <a:latin typeface="Gill Sans MT"/>
            </a:endParaRPr>
          </a:p>
          <a:p>
            <a:pPr eaLnBrk="0" hangingPunct="0">
              <a:buClr>
                <a:srgbClr val="000000"/>
              </a:buClr>
              <a:buSzPct val="100000"/>
              <a:buFont typeface="Times New Roman" pitchFamily="18" charset="0"/>
              <a:buAutoNum type="arabicPeriod"/>
            </a:pPr>
            <a:r>
              <a:rPr lang="en-AU" sz="2200">
                <a:solidFill>
                  <a:srgbClr val="000000"/>
                </a:solidFill>
                <a:latin typeface="Gill Sans MT"/>
              </a:rPr>
              <a:t>Ensuring the integrity of the AQF</a:t>
            </a:r>
          </a:p>
          <a:p>
            <a:pPr marL="1200150" lvl="1" indent="-457200" eaLnBrk="0" hangingPunct="0">
              <a:buClr>
                <a:srgbClr val="000000"/>
              </a:buClr>
              <a:buSzPct val="100000"/>
              <a:buFont typeface="Arial" charset="0"/>
              <a:buChar char="•"/>
            </a:pPr>
            <a:r>
              <a:rPr lang="en-AU" sz="2200">
                <a:solidFill>
                  <a:srgbClr val="000000"/>
                </a:solidFill>
                <a:latin typeface="Gill Sans MT"/>
              </a:rPr>
              <a:t>Supporting implementation – advice, workshops, engaging in public debate, supporting the development of pathways</a:t>
            </a:r>
          </a:p>
          <a:p>
            <a:pPr marL="1200150" lvl="1" indent="-457200" eaLnBrk="0" hangingPunct="0">
              <a:buClr>
                <a:srgbClr val="000000"/>
              </a:buClr>
              <a:buSzPct val="100000"/>
              <a:buFont typeface="Arial" charset="0"/>
              <a:buChar char="•"/>
            </a:pPr>
            <a:r>
              <a:rPr lang="en-AU" sz="2200">
                <a:solidFill>
                  <a:srgbClr val="000000"/>
                </a:solidFill>
                <a:latin typeface="Gill Sans MT"/>
              </a:rPr>
              <a:t>Actively working with stakeholders to support implementation</a:t>
            </a:r>
          </a:p>
          <a:p>
            <a:pPr marL="1200150" lvl="1" indent="-457200" eaLnBrk="0" hangingPunct="0">
              <a:buClr>
                <a:srgbClr val="000000"/>
              </a:buClr>
              <a:buSzPct val="100000"/>
              <a:buFont typeface="Arial" charset="0"/>
              <a:buChar char="•"/>
            </a:pPr>
            <a:r>
              <a:rPr lang="en-AU" sz="2200">
                <a:solidFill>
                  <a:srgbClr val="000000"/>
                </a:solidFill>
                <a:latin typeface="Gill Sans MT"/>
              </a:rPr>
              <a:t>Ongoing review of the AQF to maintain relevance</a:t>
            </a:r>
          </a:p>
          <a:p>
            <a:pPr marL="1200150" lvl="1" indent="-457200" eaLnBrk="0" hangingPunct="0">
              <a:buClr>
                <a:srgbClr val="000000"/>
              </a:buClr>
              <a:buSzPct val="100000"/>
              <a:buFont typeface="Times New Roman" pitchFamily="18" charset="0"/>
              <a:buNone/>
            </a:pPr>
            <a:endParaRPr lang="en-AU" sz="2200">
              <a:solidFill>
                <a:srgbClr val="000000"/>
              </a:solidFill>
              <a:latin typeface="Gill Sans MT"/>
            </a:endParaRPr>
          </a:p>
          <a:p>
            <a:pPr eaLnBrk="0" hangingPunct="0">
              <a:buClr>
                <a:srgbClr val="000000"/>
              </a:buClr>
              <a:buSzPct val="100000"/>
              <a:buFont typeface="Times New Roman" pitchFamily="18" charset="0"/>
              <a:buAutoNum type="arabicPeriod" startAt="2"/>
            </a:pPr>
            <a:r>
              <a:rPr lang="en-AU" sz="2200">
                <a:solidFill>
                  <a:srgbClr val="000000"/>
                </a:solidFill>
                <a:latin typeface="Gill Sans MT"/>
              </a:rPr>
              <a:t>Promoting the use of the AQF</a:t>
            </a:r>
          </a:p>
          <a:p>
            <a:pPr marL="1200150" lvl="1" indent="-457200" eaLnBrk="0" hangingPunct="0">
              <a:buClr>
                <a:srgbClr val="000000"/>
              </a:buClr>
              <a:buSzPct val="100000"/>
              <a:buFont typeface="Arial" charset="0"/>
              <a:buChar char="•"/>
            </a:pPr>
            <a:r>
              <a:rPr lang="en-AU" sz="2200">
                <a:solidFill>
                  <a:srgbClr val="000000"/>
                </a:solidFill>
                <a:latin typeface="Gill Sans MT"/>
              </a:rPr>
              <a:t>Establishing links with authorities responsible for recognising qualifications, skills or credentials</a:t>
            </a:r>
          </a:p>
          <a:p>
            <a:pPr marL="1200150" lvl="1" indent="-457200" eaLnBrk="0" hangingPunct="0">
              <a:buClr>
                <a:srgbClr val="000000"/>
              </a:buClr>
              <a:buSzPct val="100000"/>
              <a:buFont typeface="Arial" charset="0"/>
              <a:buChar char="•"/>
            </a:pPr>
            <a:r>
              <a:rPr lang="en-AU" sz="2200">
                <a:solidFill>
                  <a:srgbClr val="000000"/>
                </a:solidFill>
                <a:latin typeface="Gill Sans MT"/>
              </a:rPr>
              <a:t>Promoting the AQF in other sectors and exploring the potential for adding to the AQF</a:t>
            </a:r>
          </a:p>
          <a:p>
            <a:pPr marL="1200150" lvl="1" indent="-457200" eaLnBrk="0" hangingPunct="0">
              <a:buClr>
                <a:srgbClr val="000000"/>
              </a:buClr>
              <a:buSzPct val="100000"/>
              <a:buFont typeface="Arial" charset="0"/>
              <a:buChar char="•"/>
            </a:pPr>
            <a:r>
              <a:rPr lang="en-AU" sz="2200">
                <a:solidFill>
                  <a:srgbClr val="000000"/>
                </a:solidFill>
                <a:latin typeface="Gill Sans MT"/>
              </a:rPr>
              <a:t>Building links with other countries</a:t>
            </a:r>
          </a:p>
          <a:p>
            <a:pPr eaLnBrk="0" hangingPunct="0">
              <a:buClr>
                <a:srgbClr val="000000"/>
              </a:buClr>
              <a:buSzPct val="100000"/>
              <a:buFont typeface="Times New Roman" pitchFamily="18" charset="0"/>
              <a:buAutoNum type="arabicPeriod" startAt="2"/>
            </a:pPr>
            <a:endParaRPr lang="en-AU">
              <a:solidFill>
                <a:srgbClr val="000000"/>
              </a:solidFill>
              <a:latin typeface="Gill Sans MT"/>
            </a:endParaRPr>
          </a:p>
          <a:p>
            <a:pPr eaLnBrk="0" hangingPunct="0">
              <a:buClr>
                <a:srgbClr val="000000"/>
              </a:buClr>
              <a:buSzPct val="100000"/>
              <a:buFont typeface="Times New Roman" pitchFamily="18" charset="0"/>
              <a:buNone/>
            </a:pPr>
            <a:endParaRPr lang="en-AU">
              <a:solidFill>
                <a:srgbClr val="000000"/>
              </a:solidFill>
              <a:latin typeface="Gill Sans MT"/>
            </a:endParaRPr>
          </a:p>
          <a:p>
            <a:pPr eaLnBrk="0" hangingPunct="0">
              <a:buClr>
                <a:srgbClr val="000000"/>
              </a:buClr>
              <a:buSzPct val="100000"/>
              <a:buFont typeface="Times New Roman" pitchFamily="18" charset="0"/>
              <a:buNone/>
            </a:pPr>
            <a:endParaRPr lang="en-AU">
              <a:solidFill>
                <a:srgbClr val="000000"/>
              </a:solidFill>
              <a:latin typeface="Gill Sans MT"/>
            </a:endParaRPr>
          </a:p>
          <a:p>
            <a:pPr eaLnBrk="0" hangingPunct="0">
              <a:buClr>
                <a:srgbClr val="000000"/>
              </a:buClr>
              <a:buSzPct val="100000"/>
              <a:buFont typeface="Times New Roman" pitchFamily="18" charset="0"/>
              <a:buNone/>
            </a:pPr>
            <a:endParaRPr lang="en-AU">
              <a:solidFill>
                <a:srgbClr val="000000"/>
              </a:solidFill>
              <a:latin typeface="Gill Sans MT"/>
            </a:endParaRPr>
          </a:p>
          <a:p>
            <a:pPr eaLnBrk="0" hangingPunct="0">
              <a:buClr>
                <a:srgbClr val="000000"/>
              </a:buClr>
              <a:buSzPct val="100000"/>
              <a:buFont typeface="Times New Roman" pitchFamily="18" charset="0"/>
              <a:buNone/>
            </a:pPr>
            <a:endParaRPr lang="en-AU">
              <a:solidFill>
                <a:srgbClr val="000000"/>
              </a:solidFill>
              <a:latin typeface="Gill Sans M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descr="4AQF_PPT3"/>
          <p:cNvPicPr>
            <a:picLocks noChangeAspect="1" noChangeArrowheads="1"/>
          </p:cNvPicPr>
          <p:nvPr/>
        </p:nvPicPr>
        <p:blipFill>
          <a:blip r:embed="rId3" cstate="print"/>
          <a:srcRect/>
          <a:stretch>
            <a:fillRect/>
          </a:stretch>
        </p:blipFill>
        <p:spPr bwMode="auto">
          <a:xfrm>
            <a:off x="0" y="-144463"/>
            <a:ext cx="9144000" cy="7002463"/>
          </a:xfrm>
          <a:prstGeom prst="rect">
            <a:avLst/>
          </a:prstGeom>
          <a:noFill/>
          <a:ln w="9525">
            <a:noFill/>
            <a:miter lim="800000"/>
            <a:headEnd/>
            <a:tailEnd/>
          </a:ln>
        </p:spPr>
      </p:pic>
      <p:sp>
        <p:nvSpPr>
          <p:cNvPr id="69634" name="Rectangle 3"/>
          <p:cNvSpPr>
            <a:spLocks noGrp="1" noChangeArrowheads="1"/>
          </p:cNvSpPr>
          <p:nvPr>
            <p:ph type="title" idx="4294967295"/>
          </p:nvPr>
        </p:nvSpPr>
        <p:spPr>
          <a:xfrm>
            <a:off x="827088" y="333375"/>
            <a:ext cx="7772400" cy="1143000"/>
          </a:xfrm>
        </p:spPr>
        <p:txBody>
          <a:bodyPr/>
          <a:lstStyle/>
          <a:p>
            <a:pPr algn="l"/>
            <a:r>
              <a:rPr lang="en-US" sz="3200" b="1" smtClean="0">
                <a:latin typeface="Gill Sans MT"/>
              </a:rPr>
              <a:t>Implementation timelines</a:t>
            </a:r>
          </a:p>
        </p:txBody>
      </p:sp>
      <p:sp>
        <p:nvSpPr>
          <p:cNvPr id="69635" name="Rectangle 4"/>
          <p:cNvSpPr>
            <a:spLocks noGrp="1" noChangeArrowheads="1"/>
          </p:cNvSpPr>
          <p:nvPr>
            <p:ph type="body" idx="4294967295"/>
          </p:nvPr>
        </p:nvSpPr>
        <p:spPr>
          <a:xfrm>
            <a:off x="611188" y="1557338"/>
            <a:ext cx="8153400" cy="4535487"/>
          </a:xfrm>
        </p:spPr>
        <p:txBody>
          <a:bodyPr/>
          <a:lstStyle/>
          <a:p>
            <a:pPr>
              <a:lnSpc>
                <a:spcPct val="110000"/>
              </a:lnSpc>
              <a:buFontTx/>
              <a:buNone/>
            </a:pPr>
            <a:r>
              <a:rPr lang="en-AU" sz="2400" smtClean="0"/>
              <a:t>	</a:t>
            </a:r>
            <a:r>
              <a:rPr lang="en-AU" sz="2200" smtClean="0">
                <a:latin typeface="Gill Sans MT"/>
              </a:rPr>
              <a:t>Implementation of the AQF revisions commences on 1 July 2011</a:t>
            </a:r>
          </a:p>
          <a:p>
            <a:pPr>
              <a:lnSpc>
                <a:spcPct val="110000"/>
              </a:lnSpc>
              <a:buFontTx/>
              <a:buNone/>
            </a:pPr>
            <a:endParaRPr lang="en-AU" sz="1000" smtClean="0">
              <a:latin typeface="Gill Sans MT"/>
            </a:endParaRPr>
          </a:p>
          <a:p>
            <a:pPr>
              <a:lnSpc>
                <a:spcPct val="110000"/>
              </a:lnSpc>
              <a:buFontTx/>
              <a:buNone/>
            </a:pPr>
            <a:r>
              <a:rPr lang="en-AU" sz="2200" smtClean="0">
                <a:latin typeface="Gill Sans MT"/>
              </a:rPr>
              <a:t>	For higher education, use of the AQF commenced from the date of commencement of TEQSA (29 January 2012)</a:t>
            </a:r>
          </a:p>
          <a:p>
            <a:pPr>
              <a:lnSpc>
                <a:spcPct val="110000"/>
              </a:lnSpc>
              <a:buFontTx/>
              <a:buNone/>
            </a:pPr>
            <a:endParaRPr lang="en-AU" sz="1000" smtClean="0">
              <a:latin typeface="Gill Sans MT"/>
            </a:endParaRPr>
          </a:p>
          <a:p>
            <a:pPr>
              <a:lnSpc>
                <a:spcPct val="110000"/>
              </a:lnSpc>
              <a:buFontTx/>
              <a:buNone/>
            </a:pPr>
            <a:r>
              <a:rPr lang="en-AU" sz="2200" smtClean="0">
                <a:latin typeface="Gill Sans MT"/>
              </a:rPr>
              <a:t>	All qualifications must meet the new requirements by 1 January 2015 – need for accrediting bodies and institutions to have transition policies and processes in place </a:t>
            </a:r>
            <a:endParaRPr lang="en-US" sz="2200" smtClean="0">
              <a:latin typeface="Gill Sans MT"/>
            </a:endParaRPr>
          </a:p>
          <a:p>
            <a:pPr>
              <a:lnSpc>
                <a:spcPct val="110000"/>
              </a:lnSpc>
              <a:buFontTx/>
              <a:buNone/>
            </a:pPr>
            <a:endParaRPr lang="en-US" sz="22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1682" name="Picture 1"/>
          <p:cNvPicPr>
            <a:picLocks noChangeAspect="1" noChangeArrowheads="1"/>
          </p:cNvPicPr>
          <p:nvPr/>
        </p:nvPicPr>
        <p:blipFill>
          <a:blip r:embed="rId3" cstate="print"/>
          <a:srcRect/>
          <a:stretch>
            <a:fillRect/>
          </a:stretch>
        </p:blipFill>
        <p:spPr bwMode="auto">
          <a:xfrm>
            <a:off x="0" y="-144463"/>
            <a:ext cx="9144000" cy="7002463"/>
          </a:xfrm>
          <a:prstGeom prst="rect">
            <a:avLst/>
          </a:prstGeom>
          <a:noFill/>
          <a:ln w="9525">
            <a:noFill/>
            <a:round/>
            <a:headEnd/>
            <a:tailEnd/>
          </a:ln>
        </p:spPr>
      </p:pic>
      <p:sp>
        <p:nvSpPr>
          <p:cNvPr id="71683" name="Text Box 2"/>
          <p:cNvSpPr txBox="1">
            <a:spLocks noChangeArrowheads="1"/>
          </p:cNvSpPr>
          <p:nvPr/>
        </p:nvSpPr>
        <p:spPr bwMode="auto">
          <a:xfrm>
            <a:off x="755650" y="404813"/>
            <a:ext cx="7772400" cy="1143000"/>
          </a:xfrm>
          <a:prstGeom prst="rect">
            <a:avLst/>
          </a:prstGeom>
          <a:noFill/>
          <a:ln w="9525">
            <a:noFill/>
            <a:round/>
            <a:headEnd/>
            <a:tailEnd/>
          </a:ln>
        </p:spPr>
        <p:txBody>
          <a:bodyPr anchor="ctr"/>
          <a:lstStyle/>
          <a:p>
            <a:pPr algn="ct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sz="3600" b="1">
              <a:solidFill>
                <a:srgbClr val="000000"/>
              </a:solidFill>
            </a:endParaRPr>
          </a:p>
        </p:txBody>
      </p:sp>
      <p:sp>
        <p:nvSpPr>
          <p:cNvPr id="71684" name="Text Box 3"/>
          <p:cNvSpPr txBox="1">
            <a:spLocks noChangeArrowheads="1"/>
          </p:cNvSpPr>
          <p:nvPr/>
        </p:nvSpPr>
        <p:spPr bwMode="auto">
          <a:xfrm>
            <a:off x="684213" y="2060575"/>
            <a:ext cx="8153400" cy="3744913"/>
          </a:xfrm>
          <a:prstGeom prst="rect">
            <a:avLst/>
          </a:prstGeom>
          <a:noFill/>
          <a:ln w="9525">
            <a:noFill/>
            <a:round/>
            <a:headEnd/>
            <a:tailEnd/>
          </a:ln>
        </p:spPr>
        <p:txBody>
          <a:bodyPr/>
          <a:lstStyle/>
          <a:p>
            <a:pPr marL="457200" indent="-454025">
              <a:lnSpc>
                <a:spcPct val="80000"/>
              </a:lnSpc>
              <a:spcBef>
                <a:spcPts val="600"/>
              </a:spcBef>
              <a:buSzPct val="1000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en-AU">
              <a:solidFill>
                <a:srgbClr val="000000"/>
              </a:solidFill>
            </a:endParaRPr>
          </a:p>
          <a:p>
            <a:pPr marL="457200" indent="-454025">
              <a:lnSpc>
                <a:spcPct val="80000"/>
              </a:lnSpc>
              <a:spcBef>
                <a:spcPts val="600"/>
              </a:spcBef>
              <a:buSzPct val="1000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en-US">
              <a:solidFill>
                <a:srgbClr val="000000"/>
              </a:solidFill>
            </a:endParaRPr>
          </a:p>
          <a:p>
            <a:pPr marL="457200" indent="-454025">
              <a:lnSpc>
                <a:spcPct val="110000"/>
              </a:lnSpc>
              <a:spcBef>
                <a:spcPts val="600"/>
              </a:spcBef>
              <a:buSzPct val="1000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en-US">
              <a:solidFill>
                <a:srgbClr val="000000"/>
              </a:solidFill>
            </a:endParaRPr>
          </a:p>
        </p:txBody>
      </p:sp>
      <p:pic>
        <p:nvPicPr>
          <p:cNvPr id="71685" name="Picture 4"/>
          <p:cNvPicPr>
            <a:picLocks noChangeAspect="1" noChangeArrowheads="1"/>
          </p:cNvPicPr>
          <p:nvPr/>
        </p:nvPicPr>
        <p:blipFill>
          <a:blip r:embed="rId4" cstate="print"/>
          <a:srcRect/>
          <a:stretch>
            <a:fillRect/>
          </a:stretch>
        </p:blipFill>
        <p:spPr bwMode="auto">
          <a:xfrm>
            <a:off x="2268538" y="765175"/>
            <a:ext cx="4533900" cy="4389438"/>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2"/>
          <p:cNvPicPr>
            <a:picLocks noChangeAspect="1" noChangeArrowheads="1"/>
          </p:cNvPicPr>
          <p:nvPr/>
        </p:nvPicPr>
        <p:blipFill>
          <a:blip r:embed="rId3" cstate="print"/>
          <a:srcRect/>
          <a:stretch>
            <a:fillRect/>
          </a:stretch>
        </p:blipFill>
        <p:spPr bwMode="auto">
          <a:xfrm>
            <a:off x="0" y="-169863"/>
            <a:ext cx="9144000" cy="7027863"/>
          </a:xfrm>
          <a:prstGeom prst="rect">
            <a:avLst/>
          </a:prstGeom>
          <a:noFill/>
          <a:ln w="9525">
            <a:noFill/>
            <a:round/>
            <a:headEnd/>
            <a:tailEnd/>
          </a:ln>
        </p:spPr>
      </p:pic>
      <p:sp>
        <p:nvSpPr>
          <p:cNvPr id="73730" name="Text Box 3"/>
          <p:cNvSpPr txBox="1">
            <a:spLocks noChangeArrowheads="1"/>
          </p:cNvSpPr>
          <p:nvPr/>
        </p:nvSpPr>
        <p:spPr bwMode="auto">
          <a:xfrm>
            <a:off x="684213" y="3141663"/>
            <a:ext cx="7775575" cy="2951162"/>
          </a:xfrm>
          <a:prstGeom prst="rect">
            <a:avLst/>
          </a:prstGeom>
          <a:noFill/>
          <a:ln w="9525">
            <a:noFill/>
            <a:round/>
            <a:headEnd/>
            <a:tailEnd/>
          </a:ln>
        </p:spPr>
        <p:txBody>
          <a:bodyPr lIns="90000" tIns="46800" rIns="90000" bIns="46800"/>
          <a:lstStyle/>
          <a:p>
            <a:pPr>
              <a:lnSpc>
                <a:spcPct val="11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2800" b="1">
                <a:solidFill>
                  <a:srgbClr val="000000"/>
                </a:solidFill>
                <a:latin typeface="Gill Sans MT"/>
              </a:rPr>
              <a:t>Executive Director</a:t>
            </a:r>
            <a:r>
              <a:rPr lang="en-AU" sz="2800">
                <a:solidFill>
                  <a:srgbClr val="000000"/>
                </a:solidFill>
                <a:latin typeface="Gill Sans MT"/>
              </a:rPr>
              <a:t>: Ann Doolette</a:t>
            </a:r>
          </a:p>
          <a:p>
            <a:pPr>
              <a:lnSpc>
                <a:spcPct val="11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2800" b="1">
                <a:solidFill>
                  <a:srgbClr val="000000"/>
                </a:solidFill>
                <a:latin typeface="Gill Sans MT"/>
              </a:rPr>
              <a:t>Enquiries</a:t>
            </a:r>
            <a:r>
              <a:rPr lang="en-AU" sz="2800">
                <a:solidFill>
                  <a:srgbClr val="000000"/>
                </a:solidFill>
                <a:latin typeface="Gill Sans MT"/>
              </a:rPr>
              <a:t>: </a:t>
            </a:r>
            <a:r>
              <a:rPr lang="en-AU" sz="2800">
                <a:solidFill>
                  <a:schemeClr val="tx1"/>
                </a:solidFill>
                <a:latin typeface="Gill Sans MT"/>
              </a:rPr>
              <a:t>aqfc@innovation.gov.au</a:t>
            </a:r>
            <a:r>
              <a:rPr lang="en-AU" sz="2800" b="1">
                <a:solidFill>
                  <a:schemeClr val="tx1"/>
                </a:solidFill>
                <a:latin typeface="Gill Sans MT"/>
              </a:rPr>
              <a:t> </a:t>
            </a:r>
          </a:p>
          <a:p>
            <a:pPr>
              <a:lnSpc>
                <a:spcPct val="11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2800" b="1">
                <a:solidFill>
                  <a:schemeClr val="tx1"/>
                </a:solidFill>
                <a:latin typeface="Gill Sans MT"/>
              </a:rPr>
              <a:t>				</a:t>
            </a:r>
            <a:r>
              <a:rPr lang="en-AU" sz="2800">
                <a:solidFill>
                  <a:schemeClr val="tx1"/>
                </a:solidFill>
                <a:latin typeface="Gill Sans MT"/>
              </a:rPr>
              <a:t>+61 8 8406 4735</a:t>
            </a:r>
          </a:p>
          <a:p>
            <a:pPr>
              <a:lnSpc>
                <a:spcPct val="11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2800" b="1">
                <a:solidFill>
                  <a:srgbClr val="000000"/>
                </a:solidFill>
                <a:latin typeface="Gill Sans MT"/>
              </a:rPr>
              <a:t>Visit website</a:t>
            </a:r>
            <a:r>
              <a:rPr lang="en-AU" sz="2800">
                <a:solidFill>
                  <a:srgbClr val="000000"/>
                </a:solidFill>
                <a:latin typeface="Gill Sans MT"/>
              </a:rPr>
              <a:t>: www.aqf.edu.au</a:t>
            </a:r>
          </a:p>
          <a:p>
            <a:pPr>
              <a:lnSpc>
                <a:spcPct val="11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2800" b="1">
                <a:solidFill>
                  <a:srgbClr val="000000"/>
                </a:solidFill>
                <a:latin typeface="Gill Sans MT"/>
              </a:rPr>
              <a:t>Subscribe to newsletter</a:t>
            </a:r>
            <a:r>
              <a:rPr lang="en-AU" sz="2800">
                <a:solidFill>
                  <a:srgbClr val="000000"/>
                </a:solidFill>
                <a:latin typeface="Gill Sans MT"/>
              </a:rPr>
              <a:t>: 							                    					aqfc@innovation.gov.au</a:t>
            </a:r>
          </a:p>
        </p:txBody>
      </p:sp>
      <p:sp>
        <p:nvSpPr>
          <p:cNvPr id="73731" name="Text Box 4"/>
          <p:cNvSpPr txBox="1">
            <a:spLocks noChangeArrowheads="1"/>
          </p:cNvSpPr>
          <p:nvPr/>
        </p:nvSpPr>
        <p:spPr bwMode="auto">
          <a:xfrm>
            <a:off x="1116013" y="1700213"/>
            <a:ext cx="6480175" cy="4321175"/>
          </a:xfrm>
          <a:prstGeom prst="rect">
            <a:avLst/>
          </a:prstGeom>
          <a:noFill/>
          <a:ln w="9525">
            <a:noFill/>
            <a:round/>
            <a:headEnd/>
            <a:tailEnd/>
          </a:ln>
        </p:spPr>
        <p:txBody>
          <a:bodyPr lIns="90000" tIns="46800" rIns="90000" bIns="46800"/>
          <a:lstStyle/>
          <a:p>
            <a:pPr>
              <a:spcBef>
                <a:spcPts val="3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i-IN" sz="1200">
                <a:solidFill>
                  <a:srgbClr val="000000"/>
                </a:solidFill>
              </a:rPr>
              <a:t>﻿</a:t>
            </a:r>
          </a:p>
        </p:txBody>
      </p:sp>
      <p:sp>
        <p:nvSpPr>
          <p:cNvPr id="73732" name="Rectangle 5"/>
          <p:cNvSpPr>
            <a:spLocks noChangeArrowheads="1"/>
          </p:cNvSpPr>
          <p:nvPr/>
        </p:nvSpPr>
        <p:spPr bwMode="auto">
          <a:xfrm>
            <a:off x="684213" y="1773238"/>
            <a:ext cx="4319587" cy="792162"/>
          </a:xfrm>
          <a:prstGeom prst="rect">
            <a:avLst/>
          </a:prstGeom>
          <a:noFill/>
          <a:ln w="9525">
            <a:noFill/>
            <a:round/>
            <a:headEnd/>
            <a:tailEnd/>
          </a:ln>
        </p:spPr>
        <p:txBody>
          <a:bodyPr lIns="90000" tIns="46800" rIns="90000" bIns="46800"/>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3200" b="1">
                <a:solidFill>
                  <a:srgbClr val="000000"/>
                </a:solidFill>
                <a:latin typeface="Gill Sans MT"/>
              </a:rPr>
              <a:t>Contact AQF Council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4AQF_PPT2"/>
          <p:cNvPicPr>
            <a:picLocks noChangeAspect="1" noChangeArrowheads="1"/>
          </p:cNvPicPr>
          <p:nvPr/>
        </p:nvPicPr>
        <p:blipFill>
          <a:blip r:embed="rId3" cstate="print"/>
          <a:srcRect/>
          <a:stretch>
            <a:fillRect/>
          </a:stretch>
        </p:blipFill>
        <p:spPr bwMode="auto">
          <a:xfrm>
            <a:off x="0" y="-169863"/>
            <a:ext cx="9144000" cy="7027863"/>
          </a:xfrm>
          <a:prstGeom prst="rect">
            <a:avLst/>
          </a:prstGeom>
          <a:noFill/>
          <a:ln w="9525">
            <a:noFill/>
            <a:miter lim="800000"/>
            <a:headEnd/>
            <a:tailEnd/>
          </a:ln>
        </p:spPr>
      </p:pic>
      <p:sp>
        <p:nvSpPr>
          <p:cNvPr id="19458" name="Rectangle 3"/>
          <p:cNvSpPr>
            <a:spLocks noGrp="1" noChangeArrowheads="1"/>
          </p:cNvSpPr>
          <p:nvPr>
            <p:ph type="ctrTitle"/>
          </p:nvPr>
        </p:nvSpPr>
        <p:spPr>
          <a:xfrm>
            <a:off x="762000" y="1916113"/>
            <a:ext cx="7772400" cy="3960812"/>
          </a:xfrm>
        </p:spPr>
        <p:txBody>
          <a:bodyPr/>
          <a:lstStyle/>
          <a:p>
            <a:pPr marL="93663" indent="1588" algn="l" defTabSz="354013">
              <a:lnSpc>
                <a:spcPct val="110000"/>
              </a:lnSpc>
            </a:pPr>
            <a:r>
              <a:rPr lang="en-AU" sz="2400" smtClean="0"/>
              <a:t>AQF – what does it represent</a:t>
            </a:r>
            <a:br>
              <a:rPr lang="en-AU" sz="2400" smtClean="0"/>
            </a:br>
            <a:r>
              <a:rPr lang="en-AU" sz="2400" smtClean="0"/>
              <a:t>Design of the AQF</a:t>
            </a:r>
            <a:br>
              <a:rPr lang="en-AU" sz="2400" smtClean="0"/>
            </a:br>
            <a:r>
              <a:rPr lang="en-AU" sz="2400" smtClean="0"/>
              <a:t>Policy framework</a:t>
            </a:r>
            <a:br>
              <a:rPr lang="en-AU" sz="2400" smtClean="0"/>
            </a:br>
            <a:r>
              <a:rPr lang="en-AU" sz="2400" smtClean="0"/>
              <a:t>How the AQF operates</a:t>
            </a:r>
            <a:br>
              <a:rPr lang="en-AU" sz="2400" smtClean="0"/>
            </a:br>
            <a:r>
              <a:rPr lang="en-AU" sz="2400" smtClean="0"/>
              <a:t>Relationship with accrediting authorities</a:t>
            </a:r>
            <a:br>
              <a:rPr lang="en-AU" sz="2400" smtClean="0"/>
            </a:br>
            <a:r>
              <a:rPr lang="en-AU" sz="2400" smtClean="0"/>
              <a:t>Implementation arrangements</a:t>
            </a:r>
            <a:br>
              <a:rPr lang="en-AU" sz="2400" smtClean="0"/>
            </a:br>
            <a:r>
              <a:rPr lang="en-AU" sz="1000" smtClean="0"/>
              <a:t>	</a:t>
            </a:r>
            <a:endParaRPr lang="en-US" sz="1000" smtClean="0"/>
          </a:p>
        </p:txBody>
      </p:sp>
      <p:sp>
        <p:nvSpPr>
          <p:cNvPr id="19459" name="Rectangle 4"/>
          <p:cNvSpPr>
            <a:spLocks noGrp="1" noChangeArrowheads="1"/>
          </p:cNvSpPr>
          <p:nvPr>
            <p:ph type="subTitle" idx="1"/>
          </p:nvPr>
        </p:nvSpPr>
        <p:spPr>
          <a:xfrm>
            <a:off x="381000" y="533400"/>
            <a:ext cx="4876800" cy="5791200"/>
          </a:xfrm>
        </p:spPr>
        <p:txBody>
          <a:bodyPr/>
          <a:lstStyle/>
          <a:p>
            <a:pPr algn="l"/>
            <a:r>
              <a:rPr lang="en-US" sz="1200" smtClean="0"/>
              <a:t>﻿</a:t>
            </a:r>
          </a:p>
        </p:txBody>
      </p:sp>
      <p:sp>
        <p:nvSpPr>
          <p:cNvPr id="19460" name="Rectangle 5"/>
          <p:cNvSpPr>
            <a:spLocks noChangeArrowheads="1"/>
          </p:cNvSpPr>
          <p:nvPr/>
        </p:nvSpPr>
        <p:spPr bwMode="auto">
          <a:xfrm>
            <a:off x="838200" y="762000"/>
            <a:ext cx="7772400" cy="1143000"/>
          </a:xfrm>
          <a:prstGeom prst="rect">
            <a:avLst/>
          </a:prstGeom>
          <a:noFill/>
          <a:ln w="9525">
            <a:noFill/>
            <a:miter lim="800000"/>
            <a:headEnd/>
            <a:tailEnd/>
          </a:ln>
        </p:spPr>
        <p:txBody>
          <a:bodyPr anchor="ctr"/>
          <a:lstStyle/>
          <a:p>
            <a:pPr>
              <a:buClr>
                <a:srgbClr val="000000"/>
              </a:buClr>
              <a:buSzPct val="100000"/>
              <a:buFont typeface="Times New Roman" pitchFamily="18" charset="0"/>
              <a:buNone/>
            </a:pPr>
            <a:r>
              <a:rPr lang="en-AU" sz="3200">
                <a:solidFill>
                  <a:srgbClr val="000000"/>
                </a:solidFill>
                <a:latin typeface="Gill Sans MT"/>
              </a:rPr>
              <a:t>Today’s session</a:t>
            </a:r>
            <a:endParaRPr lang="en-US" sz="3200" b="1">
              <a:solidFill>
                <a:schemeClr val="tx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3" cstate="print"/>
          <a:srcRect/>
          <a:stretch>
            <a:fillRect/>
          </a:stretch>
        </p:blipFill>
        <p:spPr bwMode="auto">
          <a:xfrm>
            <a:off x="0" y="-150813"/>
            <a:ext cx="9144000" cy="7008813"/>
          </a:xfrm>
          <a:prstGeom prst="rect">
            <a:avLst/>
          </a:prstGeom>
          <a:noFill/>
          <a:ln w="9525">
            <a:noFill/>
            <a:round/>
            <a:headEnd/>
            <a:tailEnd/>
          </a:ln>
        </p:spPr>
      </p:pic>
      <p:sp>
        <p:nvSpPr>
          <p:cNvPr id="21506" name="Text Box 3"/>
          <p:cNvSpPr txBox="1">
            <a:spLocks noChangeArrowheads="1"/>
          </p:cNvSpPr>
          <p:nvPr/>
        </p:nvSpPr>
        <p:spPr bwMode="auto">
          <a:xfrm>
            <a:off x="1042988" y="2060575"/>
            <a:ext cx="7273925" cy="3024188"/>
          </a:xfrm>
          <a:prstGeom prst="rect">
            <a:avLst/>
          </a:prstGeom>
          <a:noFill/>
          <a:ln w="9525">
            <a:noFill/>
            <a:round/>
            <a:headEnd/>
            <a:tailEnd/>
          </a:ln>
        </p:spPr>
        <p:txBody>
          <a:bodyPr/>
          <a:lstStyle/>
          <a:p>
            <a:pPr marL="342900" indent="-338138" algn="ctr">
              <a:lnSpc>
                <a:spcPct val="110000"/>
              </a:lnSpc>
              <a:spcBef>
                <a:spcPts val="600"/>
              </a:spcBef>
              <a:buSzPct val="100000"/>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pPr>
            <a:r>
              <a:rPr lang="en-US" sz="3200">
                <a:solidFill>
                  <a:srgbClr val="000000"/>
                </a:solidFill>
              </a:rPr>
              <a:t> 	</a:t>
            </a:r>
            <a:r>
              <a:rPr lang="en-AU" sz="3400">
                <a:solidFill>
                  <a:srgbClr val="000000"/>
                </a:solidFill>
                <a:latin typeface="Gill Sans MT"/>
              </a:rPr>
              <a:t>The AQF is Australia’s national policy</a:t>
            </a:r>
          </a:p>
          <a:p>
            <a:pPr marL="342900" indent="-338138" algn="ctr">
              <a:lnSpc>
                <a:spcPct val="110000"/>
              </a:lnSpc>
              <a:spcBef>
                <a:spcPts val="600"/>
              </a:spcBef>
              <a:buSzPct val="100000"/>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pPr>
            <a:r>
              <a:rPr lang="en-AU" sz="3400">
                <a:solidFill>
                  <a:srgbClr val="000000"/>
                </a:solidFill>
                <a:latin typeface="Gill Sans MT"/>
              </a:rPr>
              <a:t>for regulated qualifications</a:t>
            </a:r>
          </a:p>
          <a:p>
            <a:pPr marL="342900" indent="-338138" algn="ctr">
              <a:lnSpc>
                <a:spcPct val="110000"/>
              </a:lnSpc>
              <a:spcBef>
                <a:spcPts val="600"/>
              </a:spcBef>
              <a:buSzPct val="100000"/>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pPr>
            <a:r>
              <a:rPr lang="en-AU" sz="3400">
                <a:solidFill>
                  <a:srgbClr val="000000"/>
                </a:solidFill>
                <a:latin typeface="Gill Sans MT"/>
              </a:rPr>
              <a:t>delivered in all education sectors</a:t>
            </a:r>
          </a:p>
          <a:p>
            <a:pPr marL="342900" indent="-338138">
              <a:lnSpc>
                <a:spcPct val="110000"/>
              </a:lnSpc>
              <a:spcBef>
                <a:spcPts val="350"/>
              </a:spcBef>
              <a:buSzPct val="100000"/>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pPr>
            <a:endParaRPr lang="en-AU" sz="320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684213" y="404813"/>
            <a:ext cx="7915275" cy="1143000"/>
          </a:xfrm>
          <a:prstGeom prst="rect">
            <a:avLst/>
          </a:prstGeom>
          <a:noFill/>
          <a:ln w="9525">
            <a:noFill/>
            <a:round/>
            <a:headEnd/>
            <a:tailEnd/>
          </a:ln>
        </p:spPr>
        <p:txBody>
          <a:bodyPr lIns="90000" tIns="46800" rIns="90000" bIns="46800" anchor="ct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3600" b="1">
                <a:solidFill>
                  <a:srgbClr val="000000"/>
                </a:solidFill>
                <a:latin typeface="Gill Sans MT"/>
              </a:rPr>
              <a:t>Review of AQF</a:t>
            </a:r>
          </a:p>
        </p:txBody>
      </p:sp>
      <p:sp>
        <p:nvSpPr>
          <p:cNvPr id="1028" name="Text Box 3"/>
          <p:cNvSpPr txBox="1">
            <a:spLocks noChangeArrowheads="1"/>
          </p:cNvSpPr>
          <p:nvPr/>
        </p:nvSpPr>
        <p:spPr bwMode="auto">
          <a:xfrm>
            <a:off x="684213" y="6021388"/>
            <a:ext cx="6408737" cy="446087"/>
          </a:xfrm>
          <a:prstGeom prst="rect">
            <a:avLst/>
          </a:prstGeom>
          <a:noFill/>
          <a:ln w="9525">
            <a:noFill/>
            <a:round/>
            <a:headEnd/>
            <a:tailEnd/>
          </a:ln>
        </p:spPr>
        <p:txBody>
          <a:bodyPr lIns="90000" tIns="46800" rIns="90000" bIns="46800"/>
          <a:lstStyle/>
          <a:p>
            <a:pPr marL="457200" indent="-455613">
              <a:lnSpc>
                <a:spcPct val="80000"/>
              </a:lnSpc>
              <a:spcBef>
                <a:spcPts val="450"/>
              </a:spcBef>
              <a:buSzPct val="1000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en-US" sz="1800">
              <a:solidFill>
                <a:srgbClr val="000000"/>
              </a:solidFill>
            </a:endParaRPr>
          </a:p>
          <a:p>
            <a:pPr marL="457200" indent="-455613">
              <a:lnSpc>
                <a:spcPct val="110000"/>
              </a:lnSpc>
              <a:spcBef>
                <a:spcPts val="450"/>
              </a:spcBef>
              <a:buSzPct val="1000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en-US" sz="1800">
              <a:solidFill>
                <a:srgbClr val="000000"/>
              </a:solidFill>
            </a:endParaRPr>
          </a:p>
        </p:txBody>
      </p:sp>
      <p:graphicFrame>
        <p:nvGraphicFramePr>
          <p:cNvPr id="1026" name="Object 4"/>
          <p:cNvGraphicFramePr>
            <a:graphicFrameLocks noChangeAspect="1"/>
          </p:cNvGraphicFramePr>
          <p:nvPr/>
        </p:nvGraphicFramePr>
        <p:xfrm>
          <a:off x="3059113" y="1700213"/>
          <a:ext cx="3232150" cy="4573587"/>
        </p:xfrm>
        <a:graphic>
          <a:graphicData uri="http://schemas.openxmlformats.org/presentationml/2006/ole">
            <p:oleObj spid="_x0000_s1026" name="Acrobat Document" r:id="rId4" imgW="7552440" imgH="10693080" progId="AcroExch.Document.7">
              <p:embed/>
            </p:oleObj>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5" descr="4AQF_PPT4"/>
          <p:cNvPicPr>
            <a:picLocks noChangeAspect="1" noChangeArrowheads="1"/>
          </p:cNvPicPr>
          <p:nvPr/>
        </p:nvPicPr>
        <p:blipFill>
          <a:blip r:embed="rId3" cstate="print"/>
          <a:srcRect/>
          <a:stretch>
            <a:fillRect/>
          </a:stretch>
        </p:blipFill>
        <p:spPr bwMode="auto">
          <a:xfrm>
            <a:off x="0" y="-150813"/>
            <a:ext cx="9144000" cy="7008813"/>
          </a:xfrm>
          <a:prstGeom prst="rect">
            <a:avLst/>
          </a:prstGeom>
          <a:noFill/>
          <a:ln w="9525">
            <a:noFill/>
            <a:miter lim="800000"/>
            <a:headEnd/>
            <a:tailEnd/>
          </a:ln>
        </p:spPr>
      </p:pic>
      <p:sp>
        <p:nvSpPr>
          <p:cNvPr id="26626" name="Rectangle 4"/>
          <p:cNvSpPr>
            <a:spLocks noGrp="1" noChangeArrowheads="1"/>
          </p:cNvSpPr>
          <p:nvPr>
            <p:ph type="body" idx="1"/>
          </p:nvPr>
        </p:nvSpPr>
        <p:spPr>
          <a:xfrm>
            <a:off x="914400" y="1066800"/>
            <a:ext cx="7689850" cy="4953000"/>
          </a:xfrm>
        </p:spPr>
        <p:txBody>
          <a:bodyPr/>
          <a:lstStyle/>
          <a:p>
            <a:pPr>
              <a:lnSpc>
                <a:spcPct val="110000"/>
              </a:lnSpc>
              <a:buFontTx/>
              <a:buNone/>
            </a:pPr>
            <a:r>
              <a:rPr lang="en-US" sz="2400" smtClean="0"/>
              <a:t> 	</a:t>
            </a:r>
            <a:r>
              <a:rPr lang="en-AU" sz="2400" smtClean="0"/>
              <a:t>‘A stronger qualifications framework will help build confidence in our system; </a:t>
            </a:r>
          </a:p>
          <a:p>
            <a:pPr lvl="1">
              <a:lnSpc>
                <a:spcPct val="110000"/>
              </a:lnSpc>
              <a:buFont typeface="Arial" charset="0"/>
              <a:buChar char="•"/>
            </a:pPr>
            <a:r>
              <a:rPr lang="en-AU" sz="2400" smtClean="0"/>
              <a:t>make it easier for students to move between education sectors; </a:t>
            </a:r>
          </a:p>
          <a:p>
            <a:pPr lvl="1">
              <a:lnSpc>
                <a:spcPct val="110000"/>
              </a:lnSpc>
              <a:buFont typeface="Arial" charset="0"/>
              <a:buChar char="•"/>
            </a:pPr>
            <a:r>
              <a:rPr lang="en-AU" sz="2400" smtClean="0"/>
              <a:t>will result in an increasingly integrated tertiary sector with stronger pathways between VET and higher education; and </a:t>
            </a:r>
          </a:p>
          <a:p>
            <a:pPr lvl="1">
              <a:lnSpc>
                <a:spcPct val="110000"/>
              </a:lnSpc>
              <a:buFont typeface="Arial" charset="0"/>
              <a:buChar char="•"/>
            </a:pPr>
            <a:r>
              <a:rPr lang="en-AU" sz="2400" smtClean="0"/>
              <a:t>… greater connectedness between Australia and the global education market</a:t>
            </a:r>
            <a:r>
              <a:rPr lang="en-AU" sz="2000" smtClean="0"/>
              <a:t>’</a:t>
            </a:r>
          </a:p>
          <a:p>
            <a:pPr algn="ctr">
              <a:lnSpc>
                <a:spcPct val="90000"/>
              </a:lnSpc>
              <a:buFontTx/>
              <a:buNone/>
            </a:pPr>
            <a:endParaRPr lang="en-AU" sz="1400" smtClean="0"/>
          </a:p>
          <a:p>
            <a:pPr>
              <a:lnSpc>
                <a:spcPct val="90000"/>
              </a:lnSpc>
              <a:buFontTx/>
              <a:buNone/>
            </a:pPr>
            <a:r>
              <a:rPr lang="en-AU" sz="1400" smtClean="0"/>
              <a:t>													MCTEE November 2010</a:t>
            </a:r>
            <a:endParaRPr lang="en-US" sz="2400" smtClean="0"/>
          </a:p>
          <a:p>
            <a:pPr>
              <a:lnSpc>
                <a:spcPct val="110000"/>
              </a:lnSpc>
              <a:buFontTx/>
              <a:buNone/>
            </a:pPr>
            <a:endParaRPr lang="en-US" sz="24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4AQF_PPT4"/>
          <p:cNvPicPr>
            <a:picLocks noChangeAspect="1" noChangeArrowheads="1"/>
          </p:cNvPicPr>
          <p:nvPr/>
        </p:nvPicPr>
        <p:blipFill>
          <a:blip r:embed="rId3" cstate="print"/>
          <a:srcRect/>
          <a:stretch>
            <a:fillRect/>
          </a:stretch>
        </p:blipFill>
        <p:spPr bwMode="auto">
          <a:xfrm>
            <a:off x="0" y="-150813"/>
            <a:ext cx="9144000" cy="7008813"/>
          </a:xfrm>
          <a:prstGeom prst="rect">
            <a:avLst/>
          </a:prstGeom>
          <a:noFill/>
          <a:ln w="9525">
            <a:noFill/>
            <a:miter lim="800000"/>
            <a:headEnd/>
            <a:tailEnd/>
          </a:ln>
        </p:spPr>
      </p:pic>
      <p:sp>
        <p:nvSpPr>
          <p:cNvPr id="28674" name="Rectangle 3"/>
          <p:cNvSpPr>
            <a:spLocks noGrp="1" noChangeArrowheads="1"/>
          </p:cNvSpPr>
          <p:nvPr>
            <p:ph type="body" idx="4294967295"/>
          </p:nvPr>
        </p:nvSpPr>
        <p:spPr>
          <a:xfrm>
            <a:off x="900113" y="404813"/>
            <a:ext cx="7761287" cy="5400675"/>
          </a:xfrm>
        </p:spPr>
        <p:txBody>
          <a:bodyPr/>
          <a:lstStyle/>
          <a:p>
            <a:pPr>
              <a:lnSpc>
                <a:spcPct val="110000"/>
              </a:lnSpc>
              <a:buFontTx/>
              <a:buNone/>
            </a:pPr>
            <a:r>
              <a:rPr lang="en-US" sz="800" smtClean="0"/>
              <a:t> 	</a:t>
            </a:r>
            <a:r>
              <a:rPr lang="en-US" sz="2400" b="1" smtClean="0"/>
              <a:t>The </a:t>
            </a:r>
            <a:r>
              <a:rPr lang="en-AU" sz="2400" b="1" smtClean="0"/>
              <a:t>AQF is the national policy on qualifications</a:t>
            </a:r>
            <a:r>
              <a:rPr lang="en-AU" sz="1600" smtClean="0"/>
              <a:t> </a:t>
            </a:r>
          </a:p>
          <a:p>
            <a:pPr>
              <a:lnSpc>
                <a:spcPct val="110000"/>
              </a:lnSpc>
              <a:buFontTx/>
              <a:buNone/>
            </a:pPr>
            <a:endParaRPr lang="en-AU" sz="1600" smtClean="0"/>
          </a:p>
          <a:p>
            <a:pPr>
              <a:lnSpc>
                <a:spcPct val="110000"/>
              </a:lnSpc>
              <a:buFontTx/>
              <a:buNone/>
            </a:pPr>
            <a:r>
              <a:rPr lang="en-AU" sz="1000" smtClean="0"/>
              <a:t>	</a:t>
            </a:r>
            <a:r>
              <a:rPr lang="en-AU" sz="2000" smtClean="0"/>
              <a:t>The philosophy underpinning the strengthened AQF is lifelong learning</a:t>
            </a:r>
            <a:r>
              <a:rPr lang="en-AU" sz="1400" smtClean="0"/>
              <a:t>  </a:t>
            </a:r>
          </a:p>
          <a:p>
            <a:pPr>
              <a:lnSpc>
                <a:spcPct val="110000"/>
              </a:lnSpc>
              <a:buFontTx/>
              <a:buNone/>
            </a:pPr>
            <a:r>
              <a:rPr lang="en-AU" sz="1000" smtClean="0"/>
              <a:t>	</a:t>
            </a:r>
          </a:p>
          <a:p>
            <a:pPr>
              <a:lnSpc>
                <a:spcPct val="110000"/>
              </a:lnSpc>
              <a:buFontTx/>
              <a:buNone/>
            </a:pPr>
            <a:r>
              <a:rPr lang="en-AU" sz="1400" smtClean="0"/>
              <a:t>	</a:t>
            </a:r>
            <a:r>
              <a:rPr lang="en-AU" sz="2000" smtClean="0"/>
              <a:t>Its focus is student acquisition of knowledge, skills and their application as they progress through their education and working lives</a:t>
            </a:r>
            <a:r>
              <a:rPr lang="en-AU" sz="1400" smtClean="0"/>
              <a:t> </a:t>
            </a:r>
          </a:p>
          <a:p>
            <a:pPr>
              <a:lnSpc>
                <a:spcPct val="110000"/>
              </a:lnSpc>
              <a:buFontTx/>
              <a:buNone/>
            </a:pPr>
            <a:r>
              <a:rPr lang="en-AU" sz="1000" smtClean="0"/>
              <a:t>	</a:t>
            </a:r>
          </a:p>
          <a:p>
            <a:pPr>
              <a:lnSpc>
                <a:spcPct val="110000"/>
              </a:lnSpc>
              <a:buFontTx/>
              <a:buNone/>
            </a:pPr>
            <a:r>
              <a:rPr lang="en-AU" sz="1400" smtClean="0"/>
              <a:t>	</a:t>
            </a:r>
            <a:r>
              <a:rPr lang="en-AU" sz="2000" smtClean="0"/>
              <a:t>It sets the standards for each Australian qualification type</a:t>
            </a:r>
          </a:p>
          <a:p>
            <a:pPr>
              <a:lnSpc>
                <a:spcPct val="110000"/>
              </a:lnSpc>
              <a:buFontTx/>
              <a:buNone/>
            </a:pPr>
            <a:endParaRPr lang="en-AU" sz="1000" smtClean="0"/>
          </a:p>
          <a:p>
            <a:pPr>
              <a:lnSpc>
                <a:spcPct val="110000"/>
              </a:lnSpc>
              <a:buFontTx/>
              <a:buNone/>
            </a:pPr>
            <a:r>
              <a:rPr lang="en-AU" sz="1400" smtClean="0"/>
              <a:t>	</a:t>
            </a:r>
            <a:r>
              <a:rPr lang="en-AU" sz="2000" smtClean="0"/>
              <a:t>It is designed to support student mobility and provides the national policy for student pathways</a:t>
            </a:r>
          </a:p>
          <a:p>
            <a:pPr>
              <a:lnSpc>
                <a:spcPct val="80000"/>
              </a:lnSpc>
              <a:buFontTx/>
              <a:buNone/>
            </a:pPr>
            <a:r>
              <a:rPr lang="en-AU" sz="400" smtClean="0"/>
              <a:t>							</a:t>
            </a:r>
            <a:endParaRPr lang="en-US" sz="800" smtClean="0"/>
          </a:p>
          <a:p>
            <a:pPr>
              <a:lnSpc>
                <a:spcPct val="110000"/>
              </a:lnSpc>
              <a:buFontTx/>
              <a:buNone/>
            </a:pPr>
            <a:endParaRPr lang="en-US" sz="8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noChangeArrowheads="1"/>
          </p:cNvPicPr>
          <p:nvPr/>
        </p:nvPicPr>
        <p:blipFill>
          <a:blip r:embed="rId3" cstate="print"/>
          <a:srcRect/>
          <a:stretch>
            <a:fillRect/>
          </a:stretch>
        </p:blipFill>
        <p:spPr bwMode="auto">
          <a:xfrm>
            <a:off x="-506413" y="-531813"/>
            <a:ext cx="9650413" cy="7389813"/>
          </a:xfrm>
          <a:prstGeom prst="rect">
            <a:avLst/>
          </a:prstGeom>
          <a:noFill/>
          <a:ln w="9525">
            <a:noFill/>
            <a:round/>
            <a:headEnd/>
            <a:tailEnd/>
          </a:ln>
        </p:spPr>
      </p:pic>
      <p:sp>
        <p:nvSpPr>
          <p:cNvPr id="32770" name="Text Box 2"/>
          <p:cNvSpPr txBox="1">
            <a:spLocks noChangeArrowheads="1"/>
          </p:cNvSpPr>
          <p:nvPr/>
        </p:nvSpPr>
        <p:spPr bwMode="auto">
          <a:xfrm>
            <a:off x="611188" y="0"/>
            <a:ext cx="7777162" cy="1052513"/>
          </a:xfrm>
          <a:prstGeom prst="rect">
            <a:avLst/>
          </a:prstGeom>
          <a:noFill/>
          <a:ln w="9525">
            <a:noFill/>
            <a:round/>
            <a:headEnd/>
            <a:tailEnd/>
          </a:ln>
        </p:spPr>
        <p:txBody>
          <a:bodyPr lIns="90000" tIns="46800" rIns="90000" bIns="46800" anchor="ctr"/>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a:solidFill>
                  <a:srgbClr val="000000"/>
                </a:solidFill>
              </a:rPr>
              <a:t/>
            </a:r>
            <a:br>
              <a:rPr lang="en-US" sz="4400">
                <a:solidFill>
                  <a:srgbClr val="000000"/>
                </a:solidFill>
              </a:rPr>
            </a:br>
            <a:r>
              <a:rPr lang="en-US" sz="3200" b="1">
                <a:solidFill>
                  <a:srgbClr val="000000"/>
                </a:solidFill>
                <a:latin typeface="Gill Sans MT"/>
              </a:rPr>
              <a:t>Objectives of the AQF</a:t>
            </a:r>
          </a:p>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a:solidFill>
                  <a:srgbClr val="000000"/>
                </a:solidFill>
              </a:rPr>
              <a:t> </a:t>
            </a:r>
            <a:r>
              <a:rPr lang="en-US" sz="3200" b="1">
                <a:solidFill>
                  <a:srgbClr val="000000"/>
                </a:solidFill>
              </a:rPr>
              <a:t/>
            </a:r>
            <a:br>
              <a:rPr lang="en-US" sz="3200" b="1">
                <a:solidFill>
                  <a:srgbClr val="000000"/>
                </a:solidFill>
              </a:rPr>
            </a:br>
            <a:endParaRPr lang="en-US" sz="3200" b="1">
              <a:solidFill>
                <a:srgbClr val="000000"/>
              </a:solidFill>
            </a:endParaRPr>
          </a:p>
        </p:txBody>
      </p:sp>
      <p:sp>
        <p:nvSpPr>
          <p:cNvPr id="32771" name="Text Box 3"/>
          <p:cNvSpPr txBox="1">
            <a:spLocks noChangeArrowheads="1"/>
          </p:cNvSpPr>
          <p:nvPr/>
        </p:nvSpPr>
        <p:spPr bwMode="auto">
          <a:xfrm>
            <a:off x="611188" y="981075"/>
            <a:ext cx="7639050" cy="5475288"/>
          </a:xfrm>
          <a:prstGeom prst="rect">
            <a:avLst/>
          </a:prstGeom>
          <a:noFill/>
          <a:ln w="9525">
            <a:noFill/>
            <a:round/>
            <a:headEnd/>
            <a:tailEnd/>
          </a:ln>
        </p:spPr>
        <p:txBody>
          <a:bodyPr lIns="90000" tIns="46800" rIns="90000" bIns="46800"/>
          <a:lstStyle/>
          <a:p>
            <a:pPr marL="458788" indent="-457200">
              <a:buSzPct val="100000"/>
              <a:tabLst>
                <a:tab pos="360363" algn="l"/>
                <a:tab pos="1235075" algn="l"/>
                <a:tab pos="1684338" algn="l"/>
                <a:tab pos="2133600" algn="l"/>
                <a:tab pos="2582863" algn="l"/>
                <a:tab pos="3032125" algn="l"/>
                <a:tab pos="3481388" algn="l"/>
                <a:tab pos="3930650" algn="l"/>
                <a:tab pos="4379913" algn="l"/>
                <a:tab pos="4829175" algn="l"/>
                <a:tab pos="5278438" algn="l"/>
                <a:tab pos="5729288" algn="l"/>
                <a:tab pos="6176963" algn="l"/>
                <a:tab pos="6626225" algn="l"/>
                <a:tab pos="7075488" algn="l"/>
                <a:tab pos="7524750" algn="l"/>
                <a:tab pos="7974013" algn="l"/>
                <a:tab pos="8423275" algn="l"/>
                <a:tab pos="8872538" algn="l"/>
                <a:tab pos="9321800" algn="l"/>
                <a:tab pos="9432925" algn="l"/>
                <a:tab pos="9882188" algn="l"/>
                <a:tab pos="10331450" algn="l"/>
                <a:tab pos="10780713" algn="l"/>
              </a:tabLst>
            </a:pPr>
            <a:r>
              <a:rPr lang="en-US" sz="1800">
                <a:solidFill>
                  <a:srgbClr val="000000"/>
                </a:solidFill>
                <a:latin typeface="Gill Sans MT"/>
              </a:rPr>
              <a:t>To provide a contemporary and flexible framework that:</a:t>
            </a:r>
          </a:p>
          <a:p>
            <a:pPr marL="458788" indent="-457200">
              <a:buClr>
                <a:srgbClr val="000000"/>
              </a:buClr>
              <a:buSzPct val="100000"/>
              <a:buFontTx/>
              <a:buAutoNum type="arabicPeriod"/>
              <a:tabLst>
                <a:tab pos="360363" algn="l"/>
                <a:tab pos="1235075" algn="l"/>
                <a:tab pos="1684338" algn="l"/>
                <a:tab pos="2133600" algn="l"/>
                <a:tab pos="2582863" algn="l"/>
                <a:tab pos="3032125" algn="l"/>
                <a:tab pos="3481388" algn="l"/>
                <a:tab pos="3930650" algn="l"/>
                <a:tab pos="4379913" algn="l"/>
                <a:tab pos="4829175" algn="l"/>
                <a:tab pos="5278438" algn="l"/>
                <a:tab pos="5729288" algn="l"/>
                <a:tab pos="6176963" algn="l"/>
                <a:tab pos="6626225" algn="l"/>
                <a:tab pos="7075488" algn="l"/>
                <a:tab pos="7524750" algn="l"/>
                <a:tab pos="7974013" algn="l"/>
                <a:tab pos="8423275" algn="l"/>
                <a:tab pos="8872538" algn="l"/>
                <a:tab pos="9321800" algn="l"/>
                <a:tab pos="9432925" algn="l"/>
                <a:tab pos="9882188" algn="l"/>
                <a:tab pos="10331450" algn="l"/>
                <a:tab pos="10780713" algn="l"/>
              </a:tabLst>
            </a:pPr>
            <a:r>
              <a:rPr lang="en-US" sz="1800">
                <a:solidFill>
                  <a:srgbClr val="000000"/>
                </a:solidFill>
                <a:latin typeface="Gill Sans MT"/>
              </a:rPr>
              <a:t>accommodates the </a:t>
            </a:r>
            <a:r>
              <a:rPr lang="en-US" sz="1800" u="sng">
                <a:solidFill>
                  <a:srgbClr val="6666FF"/>
                </a:solidFill>
                <a:latin typeface="Gill Sans MT"/>
              </a:rPr>
              <a:t>diversity of purposes</a:t>
            </a:r>
            <a:r>
              <a:rPr lang="en-US" sz="1800">
                <a:solidFill>
                  <a:srgbClr val="000000"/>
                </a:solidFill>
                <a:latin typeface="Gill Sans MT"/>
              </a:rPr>
              <a:t> of Australian education and training now and into the future</a:t>
            </a:r>
          </a:p>
          <a:p>
            <a:pPr marL="458788" indent="-457200">
              <a:buClr>
                <a:srgbClr val="000000"/>
              </a:buClr>
              <a:buSzPct val="100000"/>
              <a:buFontTx/>
              <a:buAutoNum type="arabicPeriod"/>
              <a:tabLst>
                <a:tab pos="360363" algn="l"/>
                <a:tab pos="1235075" algn="l"/>
                <a:tab pos="1684338" algn="l"/>
                <a:tab pos="2133600" algn="l"/>
                <a:tab pos="2582863" algn="l"/>
                <a:tab pos="3032125" algn="l"/>
                <a:tab pos="3481388" algn="l"/>
                <a:tab pos="3930650" algn="l"/>
                <a:tab pos="4379913" algn="l"/>
                <a:tab pos="4829175" algn="l"/>
                <a:tab pos="5278438" algn="l"/>
                <a:tab pos="5729288" algn="l"/>
                <a:tab pos="6176963" algn="l"/>
                <a:tab pos="6626225" algn="l"/>
                <a:tab pos="7075488" algn="l"/>
                <a:tab pos="7524750" algn="l"/>
                <a:tab pos="7974013" algn="l"/>
                <a:tab pos="8423275" algn="l"/>
                <a:tab pos="8872538" algn="l"/>
                <a:tab pos="9321800" algn="l"/>
                <a:tab pos="9432925" algn="l"/>
                <a:tab pos="9882188" algn="l"/>
                <a:tab pos="10331450" algn="l"/>
                <a:tab pos="10780713" algn="l"/>
              </a:tabLst>
            </a:pPr>
            <a:r>
              <a:rPr lang="en-US" sz="1800">
                <a:solidFill>
                  <a:srgbClr val="000000"/>
                </a:solidFill>
                <a:latin typeface="Gill Sans MT"/>
              </a:rPr>
              <a:t>that contributes to </a:t>
            </a:r>
            <a:r>
              <a:rPr lang="en-US" sz="1800" u="sng">
                <a:solidFill>
                  <a:srgbClr val="6666FF"/>
                </a:solidFill>
                <a:latin typeface="Gill Sans MT"/>
              </a:rPr>
              <a:t>national economic performance</a:t>
            </a:r>
            <a:r>
              <a:rPr lang="en-US" sz="1800">
                <a:solidFill>
                  <a:srgbClr val="000000"/>
                </a:solidFill>
                <a:latin typeface="Gill Sans MT"/>
              </a:rPr>
              <a:t> by supporting contemporary, relevant and nationally consistent qualification outcomes which build confidence in qualifications</a:t>
            </a:r>
          </a:p>
          <a:p>
            <a:pPr marL="458788" indent="-457200" eaLnBrk="0" hangingPunct="0">
              <a:buClr>
                <a:srgbClr val="000000"/>
              </a:buClr>
              <a:buSzPct val="100000"/>
              <a:buFontTx/>
              <a:buAutoNum type="arabicPeriod"/>
              <a:tabLst>
                <a:tab pos="360363" algn="l"/>
                <a:tab pos="1235075" algn="l"/>
                <a:tab pos="1684338" algn="l"/>
                <a:tab pos="2133600" algn="l"/>
                <a:tab pos="2582863" algn="l"/>
                <a:tab pos="3032125" algn="l"/>
                <a:tab pos="3481388" algn="l"/>
                <a:tab pos="3930650" algn="l"/>
                <a:tab pos="4379913" algn="l"/>
                <a:tab pos="4829175" algn="l"/>
                <a:tab pos="5278438" algn="l"/>
                <a:tab pos="5729288" algn="l"/>
                <a:tab pos="6176963" algn="l"/>
                <a:tab pos="6626225" algn="l"/>
                <a:tab pos="7075488" algn="l"/>
                <a:tab pos="7524750" algn="l"/>
                <a:tab pos="7974013" algn="l"/>
                <a:tab pos="8423275" algn="l"/>
                <a:tab pos="8872538" algn="l"/>
                <a:tab pos="9321800" algn="l"/>
                <a:tab pos="9432925" algn="l"/>
                <a:tab pos="9882188" algn="l"/>
                <a:tab pos="10331450" algn="l"/>
                <a:tab pos="10780713" algn="l"/>
              </a:tabLst>
            </a:pPr>
            <a:r>
              <a:rPr lang="en-US" sz="1800">
                <a:solidFill>
                  <a:srgbClr val="000000"/>
                </a:solidFill>
                <a:latin typeface="Gill Sans MT"/>
              </a:rPr>
              <a:t>supports the </a:t>
            </a:r>
            <a:r>
              <a:rPr lang="en-US" sz="1800" u="sng">
                <a:solidFill>
                  <a:srgbClr val="6666FF"/>
                </a:solidFill>
                <a:latin typeface="Gill Sans MT"/>
              </a:rPr>
              <a:t>development and maintenance of pathways</a:t>
            </a:r>
            <a:r>
              <a:rPr lang="en-US" sz="1800">
                <a:solidFill>
                  <a:srgbClr val="000000"/>
                </a:solidFill>
                <a:latin typeface="Gill Sans MT"/>
              </a:rPr>
              <a:t> which provide access to qualifications and assist people to move easily and readily between different education and training sectors and between these sectors and the labour market</a:t>
            </a:r>
          </a:p>
          <a:p>
            <a:pPr marL="458788" indent="-457200" eaLnBrk="0" hangingPunct="0">
              <a:buClr>
                <a:srgbClr val="000000"/>
              </a:buClr>
              <a:buSzPct val="100000"/>
              <a:buFontTx/>
              <a:buAutoNum type="arabicPeriod"/>
              <a:tabLst>
                <a:tab pos="360363" algn="l"/>
                <a:tab pos="1235075" algn="l"/>
                <a:tab pos="1684338" algn="l"/>
                <a:tab pos="2133600" algn="l"/>
                <a:tab pos="2582863" algn="l"/>
                <a:tab pos="3032125" algn="l"/>
                <a:tab pos="3481388" algn="l"/>
                <a:tab pos="3930650" algn="l"/>
                <a:tab pos="4379913" algn="l"/>
                <a:tab pos="4829175" algn="l"/>
                <a:tab pos="5278438" algn="l"/>
                <a:tab pos="5729288" algn="l"/>
                <a:tab pos="6176963" algn="l"/>
                <a:tab pos="6626225" algn="l"/>
                <a:tab pos="7075488" algn="l"/>
                <a:tab pos="7524750" algn="l"/>
                <a:tab pos="7974013" algn="l"/>
                <a:tab pos="8423275" algn="l"/>
                <a:tab pos="8872538" algn="l"/>
                <a:tab pos="9321800" algn="l"/>
                <a:tab pos="9432925" algn="l"/>
                <a:tab pos="9882188" algn="l"/>
                <a:tab pos="10331450" algn="l"/>
                <a:tab pos="10780713" algn="l"/>
              </a:tabLst>
            </a:pPr>
            <a:r>
              <a:rPr lang="en-US" sz="1800">
                <a:solidFill>
                  <a:srgbClr val="000000"/>
                </a:solidFill>
                <a:latin typeface="Gill Sans MT"/>
              </a:rPr>
              <a:t>supports individuals </a:t>
            </a:r>
            <a:r>
              <a:rPr lang="en-US" sz="1800" u="sng">
                <a:solidFill>
                  <a:srgbClr val="6666FF"/>
                </a:solidFill>
                <a:latin typeface="Gill Sans MT"/>
              </a:rPr>
              <a:t>lifelong learning</a:t>
            </a:r>
            <a:r>
              <a:rPr lang="en-US" sz="1800">
                <a:solidFill>
                  <a:srgbClr val="000000"/>
                </a:solidFill>
                <a:latin typeface="Gill Sans MT"/>
              </a:rPr>
              <a:t> goals by providing the basis for individuals to progress through education and training and gain recognition for their prior learning and experiences</a:t>
            </a:r>
          </a:p>
          <a:p>
            <a:pPr marL="458788" indent="-457200" eaLnBrk="0" hangingPunct="0">
              <a:buClr>
                <a:srgbClr val="000000"/>
              </a:buClr>
              <a:buSzPct val="100000"/>
              <a:buFontTx/>
              <a:buAutoNum type="arabicPeriod"/>
              <a:tabLst>
                <a:tab pos="360363" algn="l"/>
                <a:tab pos="1235075" algn="l"/>
                <a:tab pos="1684338" algn="l"/>
                <a:tab pos="2133600" algn="l"/>
                <a:tab pos="2582863" algn="l"/>
                <a:tab pos="3032125" algn="l"/>
                <a:tab pos="3481388" algn="l"/>
                <a:tab pos="3930650" algn="l"/>
                <a:tab pos="4379913" algn="l"/>
                <a:tab pos="4829175" algn="l"/>
                <a:tab pos="5278438" algn="l"/>
                <a:tab pos="5729288" algn="l"/>
                <a:tab pos="6176963" algn="l"/>
                <a:tab pos="6626225" algn="l"/>
                <a:tab pos="7075488" algn="l"/>
                <a:tab pos="7524750" algn="l"/>
                <a:tab pos="7974013" algn="l"/>
                <a:tab pos="8423275" algn="l"/>
                <a:tab pos="8872538" algn="l"/>
                <a:tab pos="9321800" algn="l"/>
                <a:tab pos="9432925" algn="l"/>
                <a:tab pos="9882188" algn="l"/>
                <a:tab pos="10331450" algn="l"/>
                <a:tab pos="10780713" algn="l"/>
              </a:tabLst>
            </a:pPr>
            <a:r>
              <a:rPr lang="en-US" sz="1800">
                <a:solidFill>
                  <a:srgbClr val="000000"/>
                </a:solidFill>
                <a:latin typeface="Gill Sans MT"/>
              </a:rPr>
              <a:t>underpins </a:t>
            </a:r>
            <a:r>
              <a:rPr lang="en-US" sz="1800" u="sng">
                <a:solidFill>
                  <a:srgbClr val="6666FF"/>
                </a:solidFill>
                <a:latin typeface="Gill Sans MT"/>
              </a:rPr>
              <a:t>national regulatory and quality assurance</a:t>
            </a:r>
            <a:r>
              <a:rPr lang="en-US" sz="1800">
                <a:solidFill>
                  <a:srgbClr val="000000"/>
                </a:solidFill>
                <a:latin typeface="Gill Sans MT"/>
              </a:rPr>
              <a:t> arrangements for education and training</a:t>
            </a:r>
          </a:p>
          <a:p>
            <a:pPr marL="458788" indent="-457200" eaLnBrk="0" hangingPunct="0">
              <a:buClr>
                <a:srgbClr val="000000"/>
              </a:buClr>
              <a:buSzPct val="100000"/>
              <a:buFontTx/>
              <a:buAutoNum type="arabicPeriod"/>
              <a:tabLst>
                <a:tab pos="360363" algn="l"/>
                <a:tab pos="1235075" algn="l"/>
                <a:tab pos="1684338" algn="l"/>
                <a:tab pos="2133600" algn="l"/>
                <a:tab pos="2582863" algn="l"/>
                <a:tab pos="3032125" algn="l"/>
                <a:tab pos="3481388" algn="l"/>
                <a:tab pos="3930650" algn="l"/>
                <a:tab pos="4379913" algn="l"/>
                <a:tab pos="4829175" algn="l"/>
                <a:tab pos="5278438" algn="l"/>
                <a:tab pos="5729288" algn="l"/>
                <a:tab pos="6176963" algn="l"/>
                <a:tab pos="6626225" algn="l"/>
                <a:tab pos="7075488" algn="l"/>
                <a:tab pos="7524750" algn="l"/>
                <a:tab pos="7974013" algn="l"/>
                <a:tab pos="8423275" algn="l"/>
                <a:tab pos="8872538" algn="l"/>
                <a:tab pos="9321800" algn="l"/>
                <a:tab pos="9432925" algn="l"/>
                <a:tab pos="9882188" algn="l"/>
                <a:tab pos="10331450" algn="l"/>
                <a:tab pos="10780713" algn="l"/>
              </a:tabLst>
            </a:pPr>
            <a:r>
              <a:rPr lang="en-US" sz="1800">
                <a:solidFill>
                  <a:srgbClr val="000000"/>
                </a:solidFill>
                <a:latin typeface="Gill Sans MT"/>
              </a:rPr>
              <a:t>supports and enhances the </a:t>
            </a:r>
            <a:r>
              <a:rPr lang="en-US" sz="1800" u="sng">
                <a:solidFill>
                  <a:srgbClr val="6666FF"/>
                </a:solidFill>
                <a:latin typeface="Gill Sans MT"/>
              </a:rPr>
              <a:t>national and international mobility</a:t>
            </a:r>
            <a:r>
              <a:rPr lang="en-US" sz="1800">
                <a:solidFill>
                  <a:srgbClr val="000000"/>
                </a:solidFill>
                <a:latin typeface="Gill Sans MT"/>
              </a:rPr>
              <a:t> of graduates and workers through increased recognition of the value and comparability of Australian qualifications</a:t>
            </a:r>
          </a:p>
          <a:p>
            <a:pPr marL="458788" indent="-457200" eaLnBrk="0" hangingPunct="0">
              <a:buClr>
                <a:srgbClr val="000000"/>
              </a:buClr>
              <a:buSzPct val="100000"/>
              <a:buFontTx/>
              <a:buAutoNum type="arabicPeriod"/>
              <a:tabLst>
                <a:tab pos="360363" algn="l"/>
                <a:tab pos="1235075" algn="l"/>
                <a:tab pos="1684338" algn="l"/>
                <a:tab pos="2133600" algn="l"/>
                <a:tab pos="2582863" algn="l"/>
                <a:tab pos="3032125" algn="l"/>
                <a:tab pos="3481388" algn="l"/>
                <a:tab pos="3930650" algn="l"/>
                <a:tab pos="4379913" algn="l"/>
                <a:tab pos="4829175" algn="l"/>
                <a:tab pos="5278438" algn="l"/>
                <a:tab pos="5729288" algn="l"/>
                <a:tab pos="6176963" algn="l"/>
                <a:tab pos="6626225" algn="l"/>
                <a:tab pos="7075488" algn="l"/>
                <a:tab pos="7524750" algn="l"/>
                <a:tab pos="7974013" algn="l"/>
                <a:tab pos="8423275" algn="l"/>
                <a:tab pos="8872538" algn="l"/>
                <a:tab pos="9321800" algn="l"/>
                <a:tab pos="9432925" algn="l"/>
                <a:tab pos="9882188" algn="l"/>
                <a:tab pos="10331450" algn="l"/>
                <a:tab pos="10780713" algn="l"/>
              </a:tabLst>
            </a:pPr>
            <a:r>
              <a:rPr lang="en-US" sz="1800">
                <a:solidFill>
                  <a:srgbClr val="000000"/>
                </a:solidFill>
                <a:latin typeface="Gill Sans MT"/>
              </a:rPr>
              <a:t>enables the </a:t>
            </a:r>
            <a:r>
              <a:rPr lang="en-US" sz="1800" u="sng">
                <a:solidFill>
                  <a:srgbClr val="6666FF"/>
                </a:solidFill>
                <a:latin typeface="Gill Sans MT"/>
              </a:rPr>
              <a:t>alignment of the AQF</a:t>
            </a:r>
            <a:r>
              <a:rPr lang="en-US" sz="1800">
                <a:solidFill>
                  <a:srgbClr val="000000"/>
                </a:solidFill>
                <a:latin typeface="Gill Sans MT"/>
              </a:rPr>
              <a:t> with international qualifications frameworks</a:t>
            </a:r>
          </a:p>
          <a:p>
            <a:pPr marL="458788" indent="-457200">
              <a:lnSpc>
                <a:spcPct val="110000"/>
              </a:lnSpc>
              <a:spcBef>
                <a:spcPts val="600"/>
              </a:spcBef>
              <a:buClr>
                <a:srgbClr val="000000"/>
              </a:buClr>
              <a:buSzPct val="100000"/>
              <a:buFont typeface="Arial" charset="0"/>
              <a:buChar char="•"/>
              <a:tabLst>
                <a:tab pos="360363" algn="l"/>
                <a:tab pos="1235075" algn="l"/>
                <a:tab pos="1684338" algn="l"/>
                <a:tab pos="2133600" algn="l"/>
                <a:tab pos="2582863" algn="l"/>
                <a:tab pos="3032125" algn="l"/>
                <a:tab pos="3481388" algn="l"/>
                <a:tab pos="3930650" algn="l"/>
                <a:tab pos="4379913" algn="l"/>
                <a:tab pos="4829175" algn="l"/>
                <a:tab pos="5278438" algn="l"/>
                <a:tab pos="5729288" algn="l"/>
                <a:tab pos="6176963" algn="l"/>
                <a:tab pos="6626225" algn="l"/>
                <a:tab pos="7075488" algn="l"/>
                <a:tab pos="7524750" algn="l"/>
                <a:tab pos="7974013" algn="l"/>
                <a:tab pos="8423275" algn="l"/>
                <a:tab pos="8872538" algn="l"/>
                <a:tab pos="9321800" algn="l"/>
                <a:tab pos="9432925" algn="l"/>
                <a:tab pos="9882188" algn="l"/>
                <a:tab pos="10331450" algn="l"/>
                <a:tab pos="10780713" algn="l"/>
              </a:tabLst>
            </a:pPr>
            <a:endParaRPr lang="en-US" sz="1700">
              <a:solidFill>
                <a:srgbClr val="000000"/>
              </a:solidFill>
            </a:endParaRPr>
          </a:p>
          <a:p>
            <a:pPr marL="458788" indent="-457200">
              <a:lnSpc>
                <a:spcPct val="110000"/>
              </a:lnSpc>
              <a:spcBef>
                <a:spcPts val="600"/>
              </a:spcBef>
              <a:buSzPct val="100000"/>
              <a:tabLst>
                <a:tab pos="360363" algn="l"/>
                <a:tab pos="1235075" algn="l"/>
                <a:tab pos="1684338" algn="l"/>
                <a:tab pos="2133600" algn="l"/>
                <a:tab pos="2582863" algn="l"/>
                <a:tab pos="3032125" algn="l"/>
                <a:tab pos="3481388" algn="l"/>
                <a:tab pos="3930650" algn="l"/>
                <a:tab pos="4379913" algn="l"/>
                <a:tab pos="4829175" algn="l"/>
                <a:tab pos="5278438" algn="l"/>
                <a:tab pos="5729288" algn="l"/>
                <a:tab pos="6176963" algn="l"/>
                <a:tab pos="6626225" algn="l"/>
                <a:tab pos="7075488" algn="l"/>
                <a:tab pos="7524750" algn="l"/>
                <a:tab pos="7974013" algn="l"/>
                <a:tab pos="8423275" algn="l"/>
                <a:tab pos="8872538" algn="l"/>
                <a:tab pos="9321800" algn="l"/>
                <a:tab pos="9432925" algn="l"/>
                <a:tab pos="9882188" algn="l"/>
                <a:tab pos="10331450" algn="l"/>
                <a:tab pos="10780713" algn="l"/>
              </a:tabLst>
            </a:pPr>
            <a:endParaRPr lang="en-US" sz="1600">
              <a:solidFill>
                <a:srgbClr val="000000"/>
              </a:solidFill>
            </a:endParaRPr>
          </a:p>
        </p:txBody>
      </p:sp>
      <p:pic>
        <p:nvPicPr>
          <p:cNvPr id="32772" name="Picture 5"/>
          <p:cNvPicPr>
            <a:picLocks noChangeAspect="1" noChangeArrowheads="1"/>
          </p:cNvPicPr>
          <p:nvPr/>
        </p:nvPicPr>
        <p:blipFill>
          <a:blip r:embed="rId4" cstate="print"/>
          <a:srcRect/>
          <a:stretch>
            <a:fillRect/>
          </a:stretch>
        </p:blipFill>
        <p:spPr bwMode="auto">
          <a:xfrm>
            <a:off x="6948488" y="0"/>
            <a:ext cx="1295400" cy="1131888"/>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4AQF_PPT3"/>
          <p:cNvPicPr>
            <a:picLocks noChangeAspect="1" noChangeArrowheads="1"/>
          </p:cNvPicPr>
          <p:nvPr/>
        </p:nvPicPr>
        <p:blipFill>
          <a:blip r:embed="rId3" cstate="print"/>
          <a:srcRect/>
          <a:stretch>
            <a:fillRect/>
          </a:stretch>
        </p:blipFill>
        <p:spPr bwMode="auto">
          <a:xfrm>
            <a:off x="0" y="-144463"/>
            <a:ext cx="9144000" cy="7002463"/>
          </a:xfrm>
          <a:prstGeom prst="rect">
            <a:avLst/>
          </a:prstGeom>
          <a:noFill/>
          <a:ln w="9525">
            <a:noFill/>
            <a:miter lim="800000"/>
            <a:headEnd/>
            <a:tailEnd/>
          </a:ln>
        </p:spPr>
      </p:pic>
      <p:sp>
        <p:nvSpPr>
          <p:cNvPr id="34818" name="Rectangle 3"/>
          <p:cNvSpPr>
            <a:spLocks noGrp="1" noChangeArrowheads="1"/>
          </p:cNvSpPr>
          <p:nvPr>
            <p:ph type="title"/>
          </p:nvPr>
        </p:nvSpPr>
        <p:spPr>
          <a:xfrm>
            <a:off x="827088" y="404813"/>
            <a:ext cx="7772400" cy="1143000"/>
          </a:xfrm>
        </p:spPr>
        <p:txBody>
          <a:bodyPr/>
          <a:lstStyle/>
          <a:p>
            <a:pPr algn="l"/>
            <a:r>
              <a:rPr lang="en-AU" sz="3200" b="1" smtClean="0"/>
              <a:t>AQF First edition July 2011</a:t>
            </a:r>
            <a:endParaRPr lang="en-US" sz="3200" b="1" smtClean="0"/>
          </a:p>
        </p:txBody>
      </p:sp>
      <p:sp>
        <p:nvSpPr>
          <p:cNvPr id="34819" name="Rectangle 4"/>
          <p:cNvSpPr>
            <a:spLocks noGrp="1" noChangeArrowheads="1"/>
          </p:cNvSpPr>
          <p:nvPr>
            <p:ph type="body" idx="1"/>
          </p:nvPr>
        </p:nvSpPr>
        <p:spPr>
          <a:xfrm>
            <a:off x="684213" y="1700213"/>
            <a:ext cx="6408737" cy="4249737"/>
          </a:xfrm>
        </p:spPr>
        <p:txBody>
          <a:bodyPr/>
          <a:lstStyle/>
          <a:p>
            <a:pPr marL="457200" indent="-457200">
              <a:lnSpc>
                <a:spcPct val="80000"/>
              </a:lnSpc>
              <a:buFontTx/>
              <a:buAutoNum type="arabicPeriod"/>
            </a:pPr>
            <a:r>
              <a:rPr lang="en-AU" sz="2200" smtClean="0"/>
              <a:t>Introductory sections</a:t>
            </a:r>
          </a:p>
          <a:p>
            <a:pPr marL="457200" indent="-457200">
              <a:lnSpc>
                <a:spcPct val="80000"/>
              </a:lnSpc>
              <a:buFontTx/>
              <a:buAutoNum type="arabicPeriod"/>
            </a:pPr>
            <a:r>
              <a:rPr lang="en-AU" sz="2200" smtClean="0"/>
              <a:t>AQF levels criteria and qualifications descriptors</a:t>
            </a:r>
          </a:p>
          <a:p>
            <a:pPr marL="457200" indent="-457200">
              <a:lnSpc>
                <a:spcPct val="80000"/>
              </a:lnSpc>
              <a:buFontTx/>
              <a:buAutoNum type="arabicPeriod"/>
            </a:pPr>
            <a:r>
              <a:rPr lang="en-AU" sz="2200" smtClean="0"/>
              <a:t>AQF qualification type specifications</a:t>
            </a:r>
          </a:p>
          <a:p>
            <a:pPr marL="457200" indent="-457200">
              <a:lnSpc>
                <a:spcPct val="80000"/>
              </a:lnSpc>
              <a:buFontTx/>
              <a:buAutoNum type="arabicPeriod"/>
            </a:pPr>
            <a:r>
              <a:rPr lang="en-AU" sz="2200" smtClean="0"/>
              <a:t>AQF policies</a:t>
            </a:r>
          </a:p>
          <a:p>
            <a:pPr marL="457200" indent="-457200">
              <a:lnSpc>
                <a:spcPct val="80000"/>
              </a:lnSpc>
              <a:buFontTx/>
              <a:buAutoNum type="arabicPeriod"/>
            </a:pPr>
            <a:r>
              <a:rPr lang="en-AU" sz="2200" smtClean="0"/>
              <a:t>AQF glossary of terminology</a:t>
            </a:r>
          </a:p>
          <a:p>
            <a:pPr marL="457200" indent="-457200">
              <a:lnSpc>
                <a:spcPct val="80000"/>
              </a:lnSpc>
              <a:buFontTx/>
              <a:buAutoNum type="arabicPeriod"/>
            </a:pPr>
            <a:r>
              <a:rPr lang="en-AU" sz="2200" smtClean="0"/>
              <a:t>Implementation arrangements</a:t>
            </a:r>
          </a:p>
          <a:p>
            <a:pPr marL="457200" indent="-457200">
              <a:lnSpc>
                <a:spcPct val="80000"/>
              </a:lnSpc>
              <a:buFontTx/>
              <a:buAutoNum type="arabicPeriod"/>
            </a:pPr>
            <a:r>
              <a:rPr lang="en-AU" sz="2200" smtClean="0"/>
              <a:t>Principles and processes for alignment of the AQF with international qualifications frameworks</a:t>
            </a:r>
          </a:p>
          <a:p>
            <a:pPr marL="457200" indent="-457200">
              <a:lnSpc>
                <a:spcPct val="80000"/>
              </a:lnSpc>
              <a:buFontTx/>
              <a:buAutoNum type="arabicPeriod"/>
            </a:pPr>
            <a:r>
              <a:rPr lang="en-AU" sz="2200" smtClean="0"/>
              <a:t>Overview of qualifications frameworks in Australia</a:t>
            </a:r>
          </a:p>
          <a:p>
            <a:pPr marL="457200" indent="-457200">
              <a:lnSpc>
                <a:spcPct val="80000"/>
              </a:lnSpc>
              <a:buFontTx/>
              <a:buNone/>
            </a:pPr>
            <a:endParaRPr lang="en-US" sz="1800" smtClean="0"/>
          </a:p>
          <a:p>
            <a:pPr marL="457200" indent="-457200">
              <a:lnSpc>
                <a:spcPct val="110000"/>
              </a:lnSpc>
            </a:pPr>
            <a:endParaRPr lang="en-US" sz="1600" smtClean="0"/>
          </a:p>
        </p:txBody>
      </p:sp>
      <p:pic>
        <p:nvPicPr>
          <p:cNvPr id="34820" name="Picture 5"/>
          <p:cNvPicPr>
            <a:picLocks noChangeAspect="1" noChangeArrowheads="1"/>
          </p:cNvPicPr>
          <p:nvPr/>
        </p:nvPicPr>
        <p:blipFill>
          <a:blip r:embed="rId4" cstate="print"/>
          <a:srcRect/>
          <a:stretch>
            <a:fillRect/>
          </a:stretch>
        </p:blipFill>
        <p:spPr bwMode="auto">
          <a:xfrm rot="792330">
            <a:off x="7019925" y="1700213"/>
            <a:ext cx="1047750" cy="1485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預設簡報設計">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Arial" charset="0"/>
            <a:ea typeface="ＭＳ Ｐゴシック" pitchFamily="-6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Arial" charset="0"/>
            <a:ea typeface="ＭＳ Ｐゴシック" pitchFamily="-64" charset="-128"/>
          </a:defRPr>
        </a:defPPr>
      </a:lstStyle>
    </a:lnDef>
  </a:objectDefaults>
  <a:extraClrSchemeLst>
    <a:extraClrScheme>
      <a:clrScheme name="預設簡報設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3331</TotalTime>
  <Words>2070</Words>
  <Application>Microsoft Office PowerPoint</Application>
  <PresentationFormat>On-screen Show (4:3)</PresentationFormat>
  <Paragraphs>404</Paragraphs>
  <Slides>29</Slides>
  <Notes>29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預設簡報設計</vt:lpstr>
      <vt:lpstr>Acrobat Document</vt:lpstr>
      <vt:lpstr>Slide 1</vt:lpstr>
      <vt:lpstr>Slide 2</vt:lpstr>
      <vt:lpstr>AQF – what does it represent Design of the AQF Policy framework How the AQF operates Relationship with accrediting authorities Implementation arrangements  </vt:lpstr>
      <vt:lpstr>Slide 4</vt:lpstr>
      <vt:lpstr>Slide 5</vt:lpstr>
      <vt:lpstr>Slide 6</vt:lpstr>
      <vt:lpstr>Slide 7</vt:lpstr>
      <vt:lpstr>Slide 8</vt:lpstr>
      <vt:lpstr>AQF First edition July 2011</vt:lpstr>
      <vt:lpstr>Recognising the AQF</vt:lpstr>
      <vt:lpstr>  Levels criteria and qualification type descriptors use the same taxonomy:  - knowledge - skills - application of knowledge and skills  Generic learning outcomes are embedded across these domains    </vt:lpstr>
      <vt:lpstr>Qualifications descriptors</vt:lpstr>
      <vt:lpstr>Masters Degree (Coursework) descriptor</vt:lpstr>
      <vt:lpstr>Masters Degree (Coursework) descriptor</vt:lpstr>
      <vt:lpstr>Masters Degree (Coursework) descriptor</vt:lpstr>
      <vt:lpstr>Masters Degree (Coursework) descriptor</vt:lpstr>
      <vt:lpstr>Volume of learning</vt:lpstr>
      <vt:lpstr>Volume of learning – Masters Degree (Coursework)</vt:lpstr>
      <vt:lpstr>Qualification type specifications</vt:lpstr>
      <vt:lpstr>Slide 20</vt:lpstr>
      <vt:lpstr>Slide 21</vt:lpstr>
      <vt:lpstr>Slide 22</vt:lpstr>
      <vt:lpstr>Slide 23</vt:lpstr>
      <vt:lpstr>Slide 24</vt:lpstr>
      <vt:lpstr>Slide 25</vt:lpstr>
      <vt:lpstr>Slide 26</vt:lpstr>
      <vt:lpstr>Implementation timelines</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AQF cover slide</dc:title>
  <dc:creator>.</dc:creator>
  <cp:lastModifiedBy>s2713982</cp:lastModifiedBy>
  <cp:revision>207</cp:revision>
  <cp:lastPrinted>1601-01-01T00:00:00Z</cp:lastPrinted>
  <dcterms:created xsi:type="dcterms:W3CDTF">2011-06-15T06:49:46Z</dcterms:created>
  <dcterms:modified xsi:type="dcterms:W3CDTF">2012-06-17T23:39:53Z</dcterms:modified>
</cp:coreProperties>
</file>