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D2"/>
    <a:srgbClr val="00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2" d="100"/>
          <a:sy n="142" d="100"/>
        </p:scale>
        <p:origin x="-108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1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5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2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0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6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AF91-F19E-3543-8845-C97855BAACBE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AAD2"/>
                </a:solidFill>
                <a:latin typeface="DINOT-Bold"/>
                <a:cs typeface="DINOT-Bold"/>
              </a:defRPr>
            </a:lvl1pPr>
          </a:lstStyle>
          <a:p>
            <a:r>
              <a:rPr lang="en-US" smtClean="0"/>
              <a:t>UTS BUSINESS SCHOOL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55B3-C7B2-C44C-9475-5B540B00CA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-424318" y="175759"/>
            <a:ext cx="848635" cy="848635"/>
          </a:xfrm>
          <a:prstGeom prst="rect">
            <a:avLst/>
          </a:prstGeom>
          <a:solidFill>
            <a:srgbClr val="00AA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6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lnSpc>
          <a:spcPts val="4020"/>
        </a:lnSpc>
        <a:spcBef>
          <a:spcPct val="0"/>
        </a:spcBef>
        <a:buNone/>
        <a:defRPr sz="3600" b="0" i="0" kern="1200" cap="all" spc="-120">
          <a:solidFill>
            <a:srgbClr val="00AAD2"/>
          </a:solidFill>
          <a:latin typeface="DINOT-Bold"/>
          <a:ea typeface="+mj-ea"/>
          <a:cs typeface="DINOT-Bold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spcAft>
          <a:spcPts val="300"/>
        </a:spcAft>
        <a:buClr>
          <a:srgbClr val="00AAD2"/>
        </a:buClr>
        <a:buSzPct val="80000"/>
        <a:buFont typeface="Lucida Grande"/>
        <a:buChar char="&gt;"/>
        <a:defRPr sz="2000" b="0" i="0" kern="1200">
          <a:solidFill>
            <a:schemeClr val="tx1"/>
          </a:solidFill>
          <a:latin typeface="DINOT-Light"/>
          <a:ea typeface="+mn-ea"/>
          <a:cs typeface="DINOT-Light"/>
        </a:defRPr>
      </a:lvl1pPr>
      <a:lvl2pPr marL="742950" indent="-285750" algn="l" defTabSz="457200" rtl="0" eaLnBrk="1" latinLnBrk="0" hangingPunct="1">
        <a:spcBef>
          <a:spcPts val="200"/>
        </a:spcBef>
        <a:spcAft>
          <a:spcPts val="300"/>
        </a:spcAft>
        <a:buClr>
          <a:srgbClr val="00AAD2"/>
        </a:buClr>
        <a:buSzPct val="80000"/>
        <a:buFont typeface="Lucida Grande"/>
        <a:buChar char="&gt;"/>
        <a:defRPr sz="2000" b="0" i="0" kern="1200">
          <a:solidFill>
            <a:schemeClr val="tx1"/>
          </a:solidFill>
          <a:latin typeface="DINOT-Light"/>
          <a:ea typeface="+mn-ea"/>
          <a:cs typeface="DINOT-Light"/>
        </a:defRPr>
      </a:lvl2pPr>
      <a:lvl3pPr marL="1143000" indent="-228600" algn="l" defTabSz="457200" rtl="0" eaLnBrk="1" latinLnBrk="0" hangingPunct="1">
        <a:spcBef>
          <a:spcPts val="200"/>
        </a:spcBef>
        <a:spcAft>
          <a:spcPts val="300"/>
        </a:spcAft>
        <a:buClr>
          <a:srgbClr val="00AAD2"/>
        </a:buClr>
        <a:buSzPct val="80000"/>
        <a:buFont typeface="Lucida Grande"/>
        <a:buChar char="&gt;"/>
        <a:defRPr sz="2000" b="0" i="0" kern="1200">
          <a:solidFill>
            <a:schemeClr val="tx1"/>
          </a:solidFill>
          <a:latin typeface="DINOT-Light"/>
          <a:ea typeface="+mn-ea"/>
          <a:cs typeface="DINOT-Light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300"/>
        </a:spcAft>
        <a:buClr>
          <a:srgbClr val="00AAD2"/>
        </a:buClr>
        <a:buSzPct val="80000"/>
        <a:buFont typeface="Lucida Grande"/>
        <a:buChar char="&gt;"/>
        <a:defRPr sz="2000" b="0" i="0" kern="1200">
          <a:solidFill>
            <a:schemeClr val="tx1"/>
          </a:solidFill>
          <a:latin typeface="DINOT-Light"/>
          <a:ea typeface="+mn-ea"/>
          <a:cs typeface="DINOT-Light"/>
        </a:defRPr>
      </a:lvl4pPr>
      <a:lvl5pPr marL="2057400" indent="-228600" algn="l" defTabSz="457200" rtl="0" eaLnBrk="1" latinLnBrk="0" hangingPunct="1">
        <a:spcBef>
          <a:spcPts val="200"/>
        </a:spcBef>
        <a:spcAft>
          <a:spcPts val="300"/>
        </a:spcAft>
        <a:buClr>
          <a:srgbClr val="00AAD2"/>
        </a:buClr>
        <a:buSzPct val="80000"/>
        <a:buFont typeface="Lucida Grande"/>
        <a:buChar char="&gt;"/>
        <a:defRPr sz="2000" b="0" i="0" kern="1200">
          <a:solidFill>
            <a:schemeClr val="tx1"/>
          </a:solidFill>
          <a:latin typeface="DINOT-Light"/>
          <a:ea typeface="+mn-ea"/>
          <a:cs typeface="DINOT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UTS81114.jpg"/>
          <p:cNvPicPr>
            <a:picLocks noChangeAspect="1"/>
          </p:cNvPicPr>
          <p:nvPr/>
        </p:nvPicPr>
        <p:blipFill rotWithShape="1"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612" y="-9786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0135"/>
            <a:ext cx="7772400" cy="3336597"/>
          </a:xfrm>
          <a:solidFill>
            <a:schemeClr val="bg1">
              <a:alpha val="33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rgbClr val="000090"/>
                </a:solidFill>
              </a:rPr>
              <a:t/>
            </a:r>
            <a:br>
              <a:rPr lang="en-US" sz="3200" dirty="0">
                <a:solidFill>
                  <a:srgbClr val="000090"/>
                </a:solidFill>
              </a:rPr>
            </a:br>
            <a:r>
              <a:rPr lang="en-US" sz="3200" dirty="0">
                <a:solidFill>
                  <a:srgbClr val="000090"/>
                </a:solidFill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A DEPUTY DEAN’S PERSPECTIVE ON HEADS OF SCHOOL ….</a:t>
            </a:r>
            <a:r>
              <a:rPr lang="en-US" sz="3200" dirty="0">
                <a:solidFill>
                  <a:srgbClr val="000090"/>
                </a:solidFill>
              </a:rPr>
              <a:t>	</a:t>
            </a:r>
            <a:r>
              <a:rPr lang="en-US" sz="3200" dirty="0" smtClean="0">
                <a:solidFill>
                  <a:srgbClr val="000090"/>
                </a:solidFill>
              </a:rPr>
              <a:t/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3200" dirty="0">
                <a:solidFill>
                  <a:srgbClr val="000090"/>
                </a:solidFill>
              </a:rPr>
              <a:t/>
            </a:r>
            <a:br>
              <a:rPr lang="en-US" sz="3200" dirty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PROFESSOR TRACY TAYLOR</a:t>
            </a:r>
            <a:r>
              <a:rPr lang="en-US" sz="3200" dirty="0">
                <a:solidFill>
                  <a:srgbClr val="000090"/>
                </a:solidFill>
              </a:rPr>
              <a:t/>
            </a:r>
            <a:br>
              <a:rPr lang="en-US" sz="3200" dirty="0">
                <a:solidFill>
                  <a:srgbClr val="000090"/>
                </a:solidFill>
              </a:rPr>
            </a:br>
            <a:endParaRPr lang="en-US" sz="3200" b="1" dirty="0">
              <a:solidFill>
                <a:srgbClr val="000090"/>
              </a:solidFill>
              <a:latin typeface="DINOT-Medium"/>
              <a:cs typeface="DINOT-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630363"/>
            <a:ext cx="4041775" cy="29638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5784" y="4736757"/>
            <a:ext cx="240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UTS BUSINESS SCHOOL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5-06-26 at 11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549400"/>
            <a:ext cx="65659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73991"/>
            <a:ext cx="4040188" cy="1057166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solidFill>
                  <a:srgbClr val="000090"/>
                </a:solidFill>
              </a:rPr>
              <a:t>The strategic /operational mix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Strategic advice &amp; positioning</a:t>
            </a:r>
          </a:p>
          <a:p>
            <a:r>
              <a:rPr lang="en-US" dirty="0"/>
              <a:t>Workforce </a:t>
            </a:r>
            <a:r>
              <a:rPr lang="en-US" dirty="0" smtClean="0"/>
              <a:t>Planning – getting teaching/research right</a:t>
            </a:r>
            <a:endParaRPr lang="en-US" dirty="0"/>
          </a:p>
          <a:p>
            <a:r>
              <a:rPr lang="en-US" dirty="0"/>
              <a:t>Budget balancing act</a:t>
            </a:r>
          </a:p>
          <a:p>
            <a:r>
              <a:rPr lang="en-US" dirty="0"/>
              <a:t>Managing increasing number of cascaded KPIs (</a:t>
            </a:r>
            <a:r>
              <a:rPr lang="en-US" dirty="0" err="1"/>
              <a:t>esp</a:t>
            </a:r>
            <a:r>
              <a:rPr lang="en-US" dirty="0"/>
              <a:t> targets set by the DVC R)</a:t>
            </a:r>
          </a:p>
          <a:p>
            <a:r>
              <a:rPr lang="en-US" dirty="0"/>
              <a:t>Accreditation requirements</a:t>
            </a:r>
          </a:p>
          <a:p>
            <a:r>
              <a:rPr lang="en-US" dirty="0" smtClean="0"/>
              <a:t>Making </a:t>
            </a:r>
            <a:r>
              <a:rPr lang="en-US" dirty="0"/>
              <a:t>hard decisions around course/subject offerings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30" y="408969"/>
            <a:ext cx="4041775" cy="12221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Managing staff &amp; relationships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324073" cy="29634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Supervision </a:t>
            </a:r>
            <a:r>
              <a:rPr lang="en-US" dirty="0" smtClean="0"/>
              <a:t>– good performance management</a:t>
            </a:r>
            <a:endParaRPr lang="en-US" dirty="0"/>
          </a:p>
          <a:p>
            <a:r>
              <a:rPr lang="en-US" dirty="0"/>
              <a:t>Creating a cohesive and trusting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Avoiding the </a:t>
            </a:r>
            <a:r>
              <a:rPr lang="en-US" dirty="0" err="1" smtClean="0"/>
              <a:t>siloed</a:t>
            </a:r>
            <a:r>
              <a:rPr lang="en-US" dirty="0" smtClean="0"/>
              <a:t> approach / mindset</a:t>
            </a:r>
          </a:p>
          <a:p>
            <a:r>
              <a:rPr lang="en-US" dirty="0" smtClean="0"/>
              <a:t>Being a collegiate ‘cash cow’  </a:t>
            </a:r>
            <a:endParaRPr lang="en-US" dirty="0"/>
          </a:p>
          <a:p>
            <a:r>
              <a:rPr lang="en-US" dirty="0" smtClean="0"/>
              <a:t>Balancing demands and equity </a:t>
            </a:r>
          </a:p>
          <a:p>
            <a:r>
              <a:rPr lang="en-US" dirty="0" smtClean="0"/>
              <a:t>Managing expectations of rapid promotion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</a:t>
            </a:r>
            <a:r>
              <a:rPr lang="en-US" dirty="0"/>
              <a:t>and management </a:t>
            </a:r>
            <a:r>
              <a:rPr lang="en-US" dirty="0" smtClean="0"/>
              <a:t>capabilities in equal measure</a:t>
            </a:r>
          </a:p>
          <a:p>
            <a:r>
              <a:rPr lang="en-US" dirty="0" smtClean="0"/>
              <a:t>The ability to manage a range of priorities simultaneously and make timely decisions</a:t>
            </a:r>
          </a:p>
          <a:p>
            <a:r>
              <a:rPr lang="en-US" dirty="0"/>
              <a:t>Keep on top of and provide advice on all School matters</a:t>
            </a:r>
          </a:p>
          <a:p>
            <a:r>
              <a:rPr lang="en-US" dirty="0" smtClean="0"/>
              <a:t>Understand University priorities and emerging </a:t>
            </a:r>
            <a:r>
              <a:rPr lang="en-US" dirty="0"/>
              <a:t>higher </a:t>
            </a:r>
            <a:r>
              <a:rPr lang="en-US" dirty="0" smtClean="0"/>
              <a:t>education issues</a:t>
            </a:r>
          </a:p>
          <a:p>
            <a:r>
              <a:rPr lang="en-US" dirty="0" smtClean="0"/>
              <a:t>Come up with creative solutions </a:t>
            </a:r>
            <a:r>
              <a:rPr lang="en-US" i="1" dirty="0" smtClean="0"/>
              <a:t>not</a:t>
            </a:r>
            <a:r>
              <a:rPr lang="en-US" dirty="0" smtClean="0"/>
              <a:t> just highlight problems</a:t>
            </a:r>
          </a:p>
          <a:p>
            <a:pPr lvl="0"/>
            <a:r>
              <a:rPr lang="en-AU" dirty="0"/>
              <a:t>i</a:t>
            </a:r>
            <a:r>
              <a:rPr lang="en-AU" dirty="0" smtClean="0"/>
              <a:t>dentify </a:t>
            </a:r>
            <a:r>
              <a:rPr lang="en-AU" dirty="0"/>
              <a:t>and develop new sources of income for the School </a:t>
            </a:r>
            <a:r>
              <a:rPr lang="en-AU" dirty="0" smtClean="0"/>
              <a:t>…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26 at 11.3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28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8576</TotalTime>
  <Words>141</Words>
  <Application>Microsoft Office PowerPoint</Application>
  <PresentationFormat>On-screen Show (16:9)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A DEPUTY DEAN’S PERSPECTIVE ON HEADS OF SCHOOL ….   PROFESSOR TRACY TAYLOR </vt:lpstr>
      <vt:lpstr>PowerPoint Presentation</vt:lpstr>
      <vt:lpstr>PowerPoint Presentation</vt:lpstr>
      <vt:lpstr>expectations</vt:lpstr>
      <vt:lpstr>PowerPoint Presentation</vt:lpstr>
    </vt:vector>
  </TitlesOfParts>
  <Company>UTS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Ellott</dc:creator>
  <cp:lastModifiedBy>Anne Anderson</cp:lastModifiedBy>
  <cp:revision>81</cp:revision>
  <cp:lastPrinted>2015-06-09T10:29:12Z</cp:lastPrinted>
  <dcterms:created xsi:type="dcterms:W3CDTF">2015-06-04T12:22:47Z</dcterms:created>
  <dcterms:modified xsi:type="dcterms:W3CDTF">2015-06-29T01:05:22Z</dcterms:modified>
</cp:coreProperties>
</file>